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6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301" r:id="rId45"/>
    <p:sldId id="305" r:id="rId46"/>
    <p:sldId id="299" r:id="rId47"/>
    <p:sldId id="300" r:id="rId48"/>
    <p:sldId id="302" r:id="rId49"/>
    <p:sldId id="303" r:id="rId50"/>
    <p:sldId id="304"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 id="319" r:id="rId65"/>
    <p:sldId id="320" r:id="rId66"/>
  </p:sldIdLst>
  <p:sldSz cx="20104100" cy="11303000"/>
  <p:notesSz cx="6858000" cy="9144000"/>
  <p:defaultTextStyle>
    <a:lvl1pPr marL="0" marR="0" indent="0" algn="l" defTabSz="914400">
      <a:lnSpc>
        <a:spcPct val="100000"/>
      </a:lnSpc>
      <a:spcBef>
        <a:spcPts val="0"/>
      </a:spcBef>
      <a:spcAft>
        <a:spcPts val="0"/>
      </a:spcAft>
      <a:buNone/>
      <a:tabLst/>
      <a:defRPr sz="1800" b="0" i="0" u="none" strike="noStrike" kern="1" cap="none" spc="0" baseline="0">
        <a:solidFill>
          <a:srgbClr val="000000"/>
        </a:solidFill>
        <a:effectLst/>
        <a:latin typeface="Calibri" pitchFamily="2" charset="0"/>
        <a:ea typeface="Calibri" pitchFamily="2" charset="0"/>
        <a:cs typeface="Calibri" pitchFamily="2" charset="0"/>
      </a:defRPr>
    </a:lvl1pPr>
    <a:lvl2pPr marL="0" marR="0" indent="0" algn="l" defTabSz="914400">
      <a:lnSpc>
        <a:spcPct val="100000"/>
      </a:lnSpc>
      <a:spcBef>
        <a:spcPts val="0"/>
      </a:spcBef>
      <a:spcAft>
        <a:spcPts val="0"/>
      </a:spcAft>
      <a:buNone/>
      <a:tabLst/>
      <a:defRPr sz="1800" b="0" i="0" u="none" strike="noStrike" kern="1" cap="none" spc="0" baseline="0">
        <a:solidFill>
          <a:srgbClr val="000000"/>
        </a:solidFill>
        <a:effectLst/>
        <a:latin typeface="Calibri" pitchFamily="2" charset="0"/>
        <a:ea typeface="Calibri" pitchFamily="2" charset="0"/>
        <a:cs typeface="Calibri" pitchFamily="2" charset="0"/>
      </a:defRPr>
    </a:lvl2pPr>
    <a:lvl3pPr marL="0" marR="0" indent="0" algn="l" defTabSz="914400">
      <a:lnSpc>
        <a:spcPct val="100000"/>
      </a:lnSpc>
      <a:spcBef>
        <a:spcPts val="0"/>
      </a:spcBef>
      <a:spcAft>
        <a:spcPts val="0"/>
      </a:spcAft>
      <a:buNone/>
      <a:tabLst/>
      <a:defRPr sz="1800" b="0" i="0" u="none" strike="noStrike" kern="1" cap="none" spc="0" baseline="0">
        <a:solidFill>
          <a:srgbClr val="000000"/>
        </a:solidFill>
        <a:effectLst/>
        <a:latin typeface="Calibri" pitchFamily="2" charset="0"/>
        <a:ea typeface="Calibri" pitchFamily="2" charset="0"/>
        <a:cs typeface="Calibri" pitchFamily="2" charset="0"/>
      </a:defRPr>
    </a:lvl3pPr>
    <a:lvl4pPr marL="0" marR="0" indent="0" algn="l" defTabSz="914400">
      <a:lnSpc>
        <a:spcPct val="100000"/>
      </a:lnSpc>
      <a:spcBef>
        <a:spcPts val="0"/>
      </a:spcBef>
      <a:spcAft>
        <a:spcPts val="0"/>
      </a:spcAft>
      <a:buNone/>
      <a:tabLst/>
      <a:defRPr sz="1800" b="0" i="0" u="none" strike="noStrike" kern="1" cap="none" spc="0" baseline="0">
        <a:solidFill>
          <a:srgbClr val="000000"/>
        </a:solidFill>
        <a:effectLst/>
        <a:latin typeface="Calibri" pitchFamily="2" charset="0"/>
        <a:ea typeface="Calibri" pitchFamily="2" charset="0"/>
        <a:cs typeface="Calibri" pitchFamily="2" charset="0"/>
      </a:defRPr>
    </a:lvl4pPr>
    <a:lvl5pPr marL="0" marR="0" indent="0" algn="l" defTabSz="914400">
      <a:lnSpc>
        <a:spcPct val="100000"/>
      </a:lnSpc>
      <a:spcBef>
        <a:spcPts val="0"/>
      </a:spcBef>
      <a:spcAft>
        <a:spcPts val="0"/>
      </a:spcAft>
      <a:buNone/>
      <a:tabLst/>
      <a:defRPr sz="1800" b="0" i="0" u="none" strike="noStrike" kern="1" cap="none" spc="0" baseline="0">
        <a:solidFill>
          <a:srgbClr val="000000"/>
        </a:solidFill>
        <a:effectLst/>
        <a:latin typeface="Calibri" pitchFamily="2" charset="0"/>
        <a:ea typeface="Calibri" pitchFamily="2" charset="0"/>
        <a:cs typeface="Calibri" pitchFamily="2" charset="0"/>
      </a:defRPr>
    </a:lvl5pPr>
    <a:lvl6pPr marL="0" marR="0" indent="0" algn="l" defTabSz="914400">
      <a:lnSpc>
        <a:spcPct val="100000"/>
      </a:lnSpc>
      <a:spcBef>
        <a:spcPts val="0"/>
      </a:spcBef>
      <a:spcAft>
        <a:spcPts val="0"/>
      </a:spcAft>
      <a:buNone/>
      <a:tabLst/>
      <a:defRPr sz="1800" b="0" i="0" u="none" strike="noStrike" kern="1" cap="none" spc="0" baseline="0">
        <a:solidFill>
          <a:srgbClr val="000000"/>
        </a:solidFill>
        <a:effectLst/>
        <a:latin typeface="Calibri" pitchFamily="2" charset="0"/>
        <a:ea typeface="Calibri" pitchFamily="2" charset="0"/>
        <a:cs typeface="Calibri" pitchFamily="2" charset="0"/>
      </a:defRPr>
    </a:lvl6pPr>
    <a:lvl7pPr marL="0" marR="0" indent="0" algn="l" defTabSz="914400">
      <a:lnSpc>
        <a:spcPct val="100000"/>
      </a:lnSpc>
      <a:spcBef>
        <a:spcPts val="0"/>
      </a:spcBef>
      <a:spcAft>
        <a:spcPts val="0"/>
      </a:spcAft>
      <a:buNone/>
      <a:tabLst/>
      <a:defRPr sz="1800" b="0" i="0" u="none" strike="noStrike" kern="1" cap="none" spc="0" baseline="0">
        <a:solidFill>
          <a:srgbClr val="000000"/>
        </a:solidFill>
        <a:effectLst/>
        <a:latin typeface="Calibri" pitchFamily="2" charset="0"/>
        <a:ea typeface="Calibri" pitchFamily="2" charset="0"/>
        <a:cs typeface="Calibri" pitchFamily="2" charset="0"/>
      </a:defRPr>
    </a:lvl7pPr>
    <a:lvl8pPr marL="0" marR="0" indent="0" algn="l" defTabSz="914400">
      <a:lnSpc>
        <a:spcPct val="100000"/>
      </a:lnSpc>
      <a:spcBef>
        <a:spcPts val="0"/>
      </a:spcBef>
      <a:spcAft>
        <a:spcPts val="0"/>
      </a:spcAft>
      <a:buNone/>
      <a:tabLst/>
      <a:defRPr sz="1800" b="0" i="0" u="none" strike="noStrike" kern="1" cap="none" spc="0" baseline="0">
        <a:solidFill>
          <a:srgbClr val="000000"/>
        </a:solidFill>
        <a:effectLst/>
        <a:latin typeface="Calibri" pitchFamily="2" charset="0"/>
        <a:ea typeface="Calibri" pitchFamily="2" charset="0"/>
        <a:cs typeface="Calibri" pitchFamily="2" charset="0"/>
      </a:defRPr>
    </a:lvl8pPr>
    <a:lvl9pPr marL="0" marR="0" indent="0" algn="l" defTabSz="914400">
      <a:lnSpc>
        <a:spcPct val="100000"/>
      </a:lnSpc>
      <a:spcBef>
        <a:spcPts val="0"/>
      </a:spcBef>
      <a:spcAft>
        <a:spcPts val="0"/>
      </a:spcAft>
      <a:buNone/>
      <a:tabLst/>
      <a:defRPr sz="1800" b="0" i="0" u="none" strike="noStrike" kern="1" cap="none" spc="0" baseline="0">
        <a:solidFill>
          <a:srgbClr val="000000"/>
        </a:solidFill>
        <a:effectLst/>
        <a:latin typeface="Calibri" pitchFamily="2" charset="0"/>
        <a:ea typeface="Calibri" pitchFamily="2" charset="0"/>
        <a:cs typeface="Calibri" pitchFamily="2" charset="0"/>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 uri="smNativeData">
      <pr:smAppRevision xmlns:mc="http://schemas.openxmlformats.org/markup-compatibility/2006" xmlns:p14="http://schemas.microsoft.com/office/powerpoint/2010/main" xmlns:p15="http://schemas.microsoft.com/office/powerpoint/2012/main" xmlns:pr="smNativeData" xmlns="smNativeData" dt="1725869278" val="1060" rev64="64" revOS="1"/>
      <pr:smFileRevision xmlns:mc="http://schemas.openxmlformats.org/markup-compatibility/2006" xmlns:p14="http://schemas.microsoft.com/office/powerpoint/2010/main" xmlns:p15="http://schemas.microsoft.com/office/powerpoint/2012/main" xmlns:pr="smNativeData" xmlns="smNativeData" dt="1725869278" val="101"/>
      <pr:guideOptions xmlns:mc="http://schemas.openxmlformats.org/markup-compatibility/2006" xmlns:p14="http://schemas.microsoft.com/office/powerpoint/2010/main" xmlns:p15="http://schemas.microsoft.com/office/powerpoint/2012/main" xmlns:pr="smNativeData" xmlns="smNativeData" dt="1725869278" snapToBorders="1"/>
      <pr:pdfExportOpt xmlns:mc="http://schemas.openxmlformats.org/markup-compatibility/2006" xmlns:p14="http://schemas.microsoft.com/office/powerpoint/2010/main" xmlns:p15="http://schemas.microsoft.com/office/powerpoint/2012/main" xmlns:pr="smNativeData" xmlns="smNativeData" dt="1725869278" pagesRangeIndex="1" pagesSelectionIndex="0" qualityIndex="0" embedFonts="2" useJpegs="0" useSubsetFonts="1" useAlpha="1" relativeLinks="0" taggedPdf="0" pane="0" zoom="0" zoomContents="100" layout="0" includeDoc="0" viewFlags="0" openViewer="1" jpegQuality="90" flags="252" layoutIndex="0" exportSlideNames="1" name="/Users/ligallevent/Desktop/1_PROJEKTI/4_Labklājības_ministrija/Dažādās_kurpītes/PREZENTĀCIJA/FINAL/09.09.GRT_Iekap_otra_kurpes.pdf" map="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31" autoAdjust="0"/>
    <p:restoredTop sz="92286" autoAdjust="0"/>
  </p:normalViewPr>
  <p:slideViewPr>
    <p:cSldViewPr snapToGrid="0">
      <p:cViewPr>
        <p:scale>
          <a:sx n="30" d="100"/>
          <a:sy n="30" d="100"/>
        </p:scale>
        <p:origin x="833" y="48"/>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 d="100"/>
        <a:sy n="6" d="100"/>
      </p:scale>
      <p:origin x="0" y="0"/>
    </p:cViewPr>
  </p:sorterViewPr>
  <p:notesViewPr>
    <p:cSldViewPr snapToGrid="0">
      <p:cViewPr>
        <p:scale>
          <a:sx n="34" d="100"/>
          <a:sy n="34" d="100"/>
        </p:scale>
        <p:origin x="1742" y="233"/>
      </p:cViewPr>
      <p:guideLst/>
    </p:cSldViewPr>
  </p:notesViewPr>
  <p:gridSpacing cx="71755" cy="71755"/>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Shape 69"/>
          <p:cNvSpPr>
            <a:spLocks noGrp="1" noRot="1" noChangeAspect="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C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AAAAAEAAAAAAAAAAAAAAAAAAAAAAAAAAAAAAAAAAAAAAAAAAAAAAAB/f38AAAAAA8zMzADAwP8Af39/AAAAAAAAAAAAAAAAAAAAAAAAAAAAIQAAABgAAAAUAAAACAcAADgEAAAoIwAAUBkAABAAAAAmAAAACAAAAAEPAAAAAAAA"/>
              </a:ext>
            </a:extLst>
          </p:cNvSpPr>
          <p:nvPr>
            <p:ph type="sldImg"/>
          </p:nvPr>
        </p:nvSpPr>
        <p:spPr>
          <a:xfrm>
            <a:off x="1143000" y="685800"/>
            <a:ext cx="4572000" cy="3429000"/>
          </a:xfrm>
          <a:prstGeom prst="rect">
            <a:avLst/>
          </a:prstGeom>
        </p:spPr>
        <p:txBody>
          <a:bodyPr/>
          <a:lstStyle/>
          <a:p>
            <a:endParaRPr/>
          </a:p>
        </p:txBody>
      </p:sp>
      <p:sp>
        <p:nvSpPr>
          <p:cNvPr id="3" name="Shape 70"/>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A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AAAAAEAAAAAAAAAAAAAAAAAAAAAAAAAAAAAAAAAAAAAAAAAAAAAAAB/f38AAAAAA8zMzADAwP8Af39/AAAAAAAAAAAAAAAAAAAAAAAAAAAAIQAAABgAAAAUAAAAoAUAALgaAACQJAAACDQAABAAAAAmAAAACAAAAAEPAAAAAAAA"/>
              </a:ext>
            </a:extLst>
          </p:cNvSpPr>
          <p:nvPr>
            <p:ph type="body"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hf sldNum="0" hdr="0" ftr="0" dt="0"/>
  <p:notesStyle>
    <a:lvl1pPr marL="0" marR="0" indent="0" algn="l" defTabSz="914400">
      <a:lnSpc>
        <a:spcPct val="100000"/>
      </a:lnSpc>
      <a:spcBef>
        <a:spcPts val="0"/>
      </a:spcBef>
      <a:spcAft>
        <a:spcPts val="0"/>
      </a:spcAft>
      <a:buNone/>
      <a:tabLst/>
      <a:defRPr sz="1200" b="0" i="0" u="none" strike="noStrike" kern="1" cap="none" spc="0" baseline="0">
        <a:solidFill>
          <a:srgbClr val="000000"/>
        </a:solidFill>
        <a:effectLst/>
        <a:latin typeface="Calibri" pitchFamily="2" charset="0"/>
        <a:ea typeface="Calibri" pitchFamily="2" charset="0"/>
        <a:cs typeface="Calibri" pitchFamily="2" charset="0"/>
      </a:defRPr>
    </a:lvl1pPr>
    <a:lvl2pPr marL="0" marR="0" indent="228600" algn="l" defTabSz="914400">
      <a:lnSpc>
        <a:spcPct val="100000"/>
      </a:lnSpc>
      <a:spcBef>
        <a:spcPts val="0"/>
      </a:spcBef>
      <a:spcAft>
        <a:spcPts val="0"/>
      </a:spcAft>
      <a:buNone/>
      <a:tabLst/>
      <a:defRPr sz="1200" b="0" i="0" u="none" strike="noStrike" kern="1" cap="none" spc="0" baseline="0">
        <a:solidFill>
          <a:srgbClr val="000000"/>
        </a:solidFill>
        <a:effectLst/>
        <a:latin typeface="Calibri" pitchFamily="2" charset="0"/>
        <a:ea typeface="Calibri" pitchFamily="2" charset="0"/>
        <a:cs typeface="Calibri" pitchFamily="2" charset="0"/>
      </a:defRPr>
    </a:lvl2pPr>
    <a:lvl3pPr marL="0" marR="0" indent="457200" algn="l" defTabSz="914400">
      <a:lnSpc>
        <a:spcPct val="100000"/>
      </a:lnSpc>
      <a:spcBef>
        <a:spcPts val="0"/>
      </a:spcBef>
      <a:spcAft>
        <a:spcPts val="0"/>
      </a:spcAft>
      <a:buNone/>
      <a:tabLst/>
      <a:defRPr sz="1200" b="0" i="0" u="none" strike="noStrike" kern="1" cap="none" spc="0" baseline="0">
        <a:solidFill>
          <a:srgbClr val="000000"/>
        </a:solidFill>
        <a:effectLst/>
        <a:latin typeface="Calibri" pitchFamily="2" charset="0"/>
        <a:ea typeface="Calibri" pitchFamily="2" charset="0"/>
        <a:cs typeface="Calibri" pitchFamily="2" charset="0"/>
      </a:defRPr>
    </a:lvl3pPr>
    <a:lvl4pPr marL="0" marR="0" indent="685800" algn="l" defTabSz="914400">
      <a:lnSpc>
        <a:spcPct val="100000"/>
      </a:lnSpc>
      <a:spcBef>
        <a:spcPts val="0"/>
      </a:spcBef>
      <a:spcAft>
        <a:spcPts val="0"/>
      </a:spcAft>
      <a:buNone/>
      <a:tabLst/>
      <a:defRPr sz="1200" b="0" i="0" u="none" strike="noStrike" kern="1" cap="none" spc="0" baseline="0">
        <a:solidFill>
          <a:srgbClr val="000000"/>
        </a:solidFill>
        <a:effectLst/>
        <a:latin typeface="Calibri" pitchFamily="2" charset="0"/>
        <a:ea typeface="Calibri" pitchFamily="2" charset="0"/>
        <a:cs typeface="Calibri" pitchFamily="2" charset="0"/>
      </a:defRPr>
    </a:lvl4pPr>
    <a:lvl5pPr marL="0" marR="0" indent="914400" algn="l" defTabSz="914400">
      <a:lnSpc>
        <a:spcPct val="100000"/>
      </a:lnSpc>
      <a:spcBef>
        <a:spcPts val="0"/>
      </a:spcBef>
      <a:spcAft>
        <a:spcPts val="0"/>
      </a:spcAft>
      <a:buNone/>
      <a:tabLst/>
      <a:defRPr sz="1200" b="0" i="0" u="none" strike="noStrike" kern="1" cap="none" spc="0" baseline="0">
        <a:solidFill>
          <a:srgbClr val="000000"/>
        </a:solidFill>
        <a:effectLst/>
        <a:latin typeface="Calibri" pitchFamily="2" charset="0"/>
        <a:ea typeface="Calibri" pitchFamily="2" charset="0"/>
        <a:cs typeface="Calibri" pitchFamily="2" charset="0"/>
      </a:defRPr>
    </a:lvl5pPr>
    <a:lvl6pPr marL="0" marR="0" indent="1143000" algn="l" defTabSz="914400">
      <a:lnSpc>
        <a:spcPct val="100000"/>
      </a:lnSpc>
      <a:spcBef>
        <a:spcPts val="0"/>
      </a:spcBef>
      <a:spcAft>
        <a:spcPts val="0"/>
      </a:spcAft>
      <a:buNone/>
      <a:tabLst/>
      <a:defRPr sz="1200" b="0" i="0" u="none" strike="noStrike" kern="1" cap="none" spc="0" baseline="0">
        <a:solidFill>
          <a:srgbClr val="000000"/>
        </a:solidFill>
        <a:effectLst/>
        <a:latin typeface="Calibri" pitchFamily="2" charset="0"/>
        <a:ea typeface="Calibri" pitchFamily="2" charset="0"/>
        <a:cs typeface="Calibri" pitchFamily="2" charset="0"/>
      </a:defRPr>
    </a:lvl6pPr>
    <a:lvl7pPr marL="0" marR="0" indent="1371600" algn="l" defTabSz="914400">
      <a:lnSpc>
        <a:spcPct val="100000"/>
      </a:lnSpc>
      <a:spcBef>
        <a:spcPts val="0"/>
      </a:spcBef>
      <a:spcAft>
        <a:spcPts val="0"/>
      </a:spcAft>
      <a:buNone/>
      <a:tabLst/>
      <a:defRPr sz="1200" b="0" i="0" u="none" strike="noStrike" kern="1" cap="none" spc="0" baseline="0">
        <a:solidFill>
          <a:srgbClr val="000000"/>
        </a:solidFill>
        <a:effectLst/>
        <a:latin typeface="Calibri" pitchFamily="2" charset="0"/>
        <a:ea typeface="Calibri" pitchFamily="2" charset="0"/>
        <a:cs typeface="Calibri" pitchFamily="2" charset="0"/>
      </a:defRPr>
    </a:lvl7pPr>
    <a:lvl8pPr marL="0" marR="0" indent="1600200" algn="l" defTabSz="914400">
      <a:lnSpc>
        <a:spcPct val="100000"/>
      </a:lnSpc>
      <a:spcBef>
        <a:spcPts val="0"/>
      </a:spcBef>
      <a:spcAft>
        <a:spcPts val="0"/>
      </a:spcAft>
      <a:buNone/>
      <a:tabLst/>
      <a:defRPr sz="1200" b="0" i="0" u="none" strike="noStrike" kern="1" cap="none" spc="0" baseline="0">
        <a:solidFill>
          <a:srgbClr val="000000"/>
        </a:solidFill>
        <a:effectLst/>
        <a:latin typeface="Calibri" pitchFamily="2" charset="0"/>
        <a:ea typeface="Calibri" pitchFamily="2" charset="0"/>
        <a:cs typeface="Calibri" pitchFamily="2" charset="0"/>
      </a:defRPr>
    </a:lvl8pPr>
    <a:lvl9pPr marL="0" marR="0" indent="1828800" algn="l" defTabSz="914400">
      <a:lnSpc>
        <a:spcPct val="100000"/>
      </a:lnSpc>
      <a:spcBef>
        <a:spcPts val="0"/>
      </a:spcBef>
      <a:spcAft>
        <a:spcPts val="0"/>
      </a:spcAft>
      <a:buNone/>
      <a:tabLst/>
      <a:defRPr sz="1200" b="0" i="0" u="none" strike="noStrike" kern="1" cap="none" spc="0" baseline="0">
        <a:solidFill>
          <a:srgbClr val="000000"/>
        </a:solidFill>
        <a:effectLst/>
        <a:latin typeface="Calibri" pitchFamily="2" charset="0"/>
        <a:ea typeface="Calibri" pitchFamily="2" charset="0"/>
        <a:cs typeface="Calibri" pitchFamily="2" charset="0"/>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ida attēla vietturis 1"/>
          <p:cNvSpPr>
            <a:spLocks noGrp="1" noRot="1" noChangeAspect="1"/>
          </p:cNvSpPr>
          <p:nvPr>
            <p:ph type="sldImg"/>
          </p:nvPr>
        </p:nvSpPr>
        <p:spPr>
          <a:xfrm>
            <a:off x="381000" y="685800"/>
            <a:ext cx="6096000" cy="3429000"/>
          </a:xfrm>
        </p:spPr>
      </p:sp>
      <p:sp>
        <p:nvSpPr>
          <p:cNvPr id="3" name="Piezīmju vietturis 2"/>
          <p:cNvSpPr>
            <a:spLocks noGrp="1"/>
          </p:cNvSpPr>
          <p:nvPr>
            <p:ph type="body" idx="1"/>
          </p:nvPr>
        </p:nvSpPr>
        <p:spPr/>
        <p:txBody>
          <a:bodyPr/>
          <a:lstStyle/>
          <a:p>
            <a:endParaRPr lang="lv-LV"/>
          </a:p>
        </p:txBody>
      </p:sp>
    </p:spTree>
    <p:extLst>
      <p:ext uri="{BB962C8B-B14F-4D97-AF65-F5344CB8AC3E}">
        <p14:creationId xmlns:p14="http://schemas.microsoft.com/office/powerpoint/2010/main" val="3726891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Slide Image Placeholder 1"/>
          <p:cNvSpPr>
            <a:spLocks noGrp="1" noRot="1" noChangeAspect="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E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AAABQAAAAEAAAAAAAAAAAAAAAAAAAAAAAAAAAAAAAAAAAAAAAAAAAAAAAJ/f38AAAAAA8zMzADAwP8Af39/AAAAAAAAAAAAAAAAAAAAAAAAAAAAIQAAABgAAAAUAAAAWAIAADgEAADYJwAAUBkAABAAAAAmAAAACAAAAAEOAAAAAAAA"/>
              </a:ext>
            </a:extLst>
          </p:cNvSpPr>
          <p:nvPr>
            <p:ph type="sldImg"/>
          </p:nvPr>
        </p:nvSpPr>
        <p:spPr>
          <a:xfrm>
            <a:off x="381000" y="685800"/>
            <a:ext cx="6096000" cy="3429000"/>
          </a:xfrm>
        </p:spPr>
      </p:sp>
      <p:sp>
        <p:nvSpPr>
          <p:cNvPr id="3" name="Notes Placeholder 2"/>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A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AAABQAAAAEAAAAAAAAAAAAAAAAAAAAAAAAAAAAAAAAAAAAAAAAAAAAAAAJ/f38AAAAAA8zMzADAwP8Af39/AAAAAAAAAAAAAAAAAAAAAAAAAAAAIQAAABgAAAAUAAAAoAUAALgaAACQJAAACDQAABAAAAAmAAAACAAAAAEAAAAAAAAA"/>
              </a:ext>
            </a:extLst>
          </p:cNvSpPr>
          <p:nvPr>
            <p:ph type="body" idx="1"/>
          </p:nvPr>
        </p:nvSpPr>
        <p:spPr>
          <a:xfrm>
            <a:off x="914400" y="4343400"/>
            <a:ext cx="5029200" cy="4114800"/>
          </a:xfrm>
        </p:spPr>
        <p:txBody>
          <a:bodyPr/>
          <a:lstStyle/>
          <a:p>
            <a:endParaRPr lang="en-us" cap="none"/>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Text"/>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A0AAAAAAAAAAAAAAAAAAAAAA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AAABQAAAAEAAAAAAAAAAAAAAAAAAAAAAAAAAAAAAAAAAAAAAAAAAAAAAAB/f38AAAAAA8zMzADAwP8Af39/AAAAAAAAAAAAAAAAAAAAAAAAAAAAIQAAABgAAAAUAAAARgkAAJEVAABmcgAALSQAABAAAAAmAAAACAAAAAEgAAAAAAAA"/>
              </a:ext>
            </a:extLst>
          </p:cNvSpPr>
          <p:nvPr>
            <p:ph type="title"/>
          </p:nvPr>
        </p:nvSpPr>
        <p:spPr>
          <a:xfrm>
            <a:off x="1507490" y="3505835"/>
            <a:ext cx="17089120" cy="2374900"/>
          </a:xfrm>
        </p:spPr>
        <p:txBody>
          <a:bodyPr vert="horz" wrap="square" lIns="0" tIns="0" rIns="0" bIns="0" numCol="1" spcCol="215900" anchor="t">
            <a:prstTxWarp prst="textNoShape">
              <a:avLst/>
            </a:prstTxWarp>
          </a:bodyPr>
          <a:lstStyle/>
          <a:p>
            <a:r>
              <a:t>Title Text</a:t>
            </a:r>
          </a:p>
        </p:txBody>
      </p:sp>
      <p:sp>
        <p:nvSpPr>
          <p:cNvPr id="3" name="Body Level One…"/>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A0AAAAAAAAAAAAAAAAAAAAAA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AAABQAAAAEAAAAAAAAAAAAAAAAAAAAAAAAAAAAAAAAAAAAAAAAAAAAAAAB/f38AAAAAA8zMzADAwP8Af39/AAAAAAAAAAAAAAAAAAAAAAAAAAAAIQAAABgAAAAUAAAAjRIAAPYmAAAfaQAAWjgAABAAAAAmAAAACAAAAAEgAAAAAAAA"/>
              </a:ext>
            </a:extLst>
          </p:cNvSpPr>
          <p:nvPr>
            <p:ph idx="1"/>
          </p:nvPr>
        </p:nvSpPr>
        <p:spPr>
          <a:xfrm>
            <a:off x="3015615" y="6333490"/>
            <a:ext cx="14072870" cy="2827020"/>
          </a:xfrm>
        </p:spPr>
        <p:txBody>
          <a:bodyPr vert="horz" wrap="square" lIns="0" tIns="0" rIns="0" bIns="0" numCol="1" spcCol="215900" anchor="t">
            <a:prstTxWarp prst="textNoShape">
              <a:avLst/>
            </a:prstTxWarp>
          </a:bodyPr>
          <a:lstStyle/>
          <a:p>
            <a:r>
              <a:t>Body Level One</a:t>
            </a:r>
          </a:p>
          <a:p>
            <a:pPr lvl="1"/>
            <a:r>
              <a:t>Body Level Two</a:t>
            </a:r>
          </a:p>
          <a:p>
            <a:pPr lvl="2"/>
            <a:r>
              <a:t>Body Level Three</a:t>
            </a:r>
          </a:p>
          <a:p>
            <a:pPr lvl="3"/>
            <a:r>
              <a:t>Body Level Four</a:t>
            </a:r>
          </a:p>
          <a:p>
            <a:pPr lvl="4"/>
            <a:r>
              <a:t>Body Level Five</a:t>
            </a:r>
          </a:p>
        </p:txBody>
      </p:sp>
      <p:sp>
        <p:nvSpPr>
          <p:cNvPr id="4" name="Slide Number"/>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E0AAAAAAAAAAAAAAAAAAAAAA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Fc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AAABQAAAAEAAAAAAAAAAAAAAAAAAAAAAAAAAAAAAAAAAAAAAAAAAAAAAAB/f38AAAAAA8zMzADAwP8Af39/AAAAAAAAAAAAAAAAAAAAAAAAAAAAIQAAABgAAAAUAAAA/HMAALNAAAB9dQAAMEIAABAgAAAmAAAACAAAAAAAAAAAAAAA"/>
              </a:ext>
            </a:extLst>
          </p:cNvSpPr>
          <p:nvPr>
            <p:ph type="sldNum" sz="quarter" idx="2"/>
          </p:nvPr>
        </p:nvSpPr>
        <p:spPr/>
        <p:txBody>
          <a:bodyPr/>
          <a:lstStyle/>
          <a:p>
            <a:fld id="{57432A58-16BA-16DC-F4FB-E08964B502B5}" type="slidenum">
              <a:t>‹#›</a:t>
            </a:fld>
            <a:endParaRPr/>
          </a:p>
        </p:txBody>
      </p:sp>
    </p:spTree>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Content">
    <p:spTree>
      <p:nvGrpSpPr>
        <p:cNvPr id="1" name=""/>
        <p:cNvGrpSpPr/>
        <p:nvPr/>
      </p:nvGrpSpPr>
      <p:grpSpPr>
        <a:xfrm>
          <a:off x="0" y="0"/>
          <a:ext cx="0" cy="0"/>
          <a:chOff x="0" y="0"/>
          <a:chExt cx="0" cy="0"/>
        </a:xfrm>
      </p:grpSpPr>
      <p:sp>
        <p:nvSpPr>
          <p:cNvPr id="2" name="Title Text"/>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A0AAAAAAAAAAAAAAAAAAAAAA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Fc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AAABQAAAAEAAAAAAAAAAAAAAAAAAAAAAAAAAAAAAAAAAAAAAAAAAAAAAAB/f38AAAAAA8zMzADAwP8Af39/AAAAAAAAAAAAAAAAAAAAAAAAAAAAIQAAABgAAAAUAAAAwSIAANUWAADrWAAA0CYAABAAAAAmAAAACAAAAAEgAAAAAAAA"/>
              </a:ext>
            </a:extLst>
          </p:cNvSpPr>
          <p:nvPr>
            <p:ph type="title"/>
          </p:nvPr>
        </p:nvSpPr>
        <p:spPr>
          <a:xfrm>
            <a:off x="5649595" y="3711575"/>
            <a:ext cx="8804910" cy="2597785"/>
          </a:xfrm>
        </p:spPr>
        <p:txBody>
          <a:bodyPr vert="horz" wrap="square" lIns="0" tIns="0" rIns="0" bIns="0" numCol="1" spcCol="215900" anchor="t">
            <a:prstTxWarp prst="textNoShape">
              <a:avLst/>
            </a:prstTxWarp>
          </a:bodyPr>
          <a:lstStyle/>
          <a:p>
            <a:r>
              <a:t>Title Text</a:t>
            </a:r>
          </a:p>
        </p:txBody>
      </p:sp>
      <p:sp>
        <p:nvSpPr>
          <p:cNvPr id="3" name="Body Level One…"/>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A0AAAAAAAAAAAAAAAAAAAAAA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AAABQAAAAEAAAAAAAAAAAAAAAAAAAAAAAAAAAAAAAAAAAAAAAAAAAAAAAB/f38AAAAAA8zMzADAwP8Af39/AAAAAAAAAAAAAAAAAAAAAAAAAAAAIQAAABgAAAAUAAAArRUAAM8OAACRZAAAuRwAABAAAAAmAAAACAAAAAEgAAAAAAAA"/>
              </a:ext>
            </a:extLst>
          </p:cNvSpPr>
          <p:nvPr>
            <p:ph idx="1"/>
          </p:nvPr>
        </p:nvSpPr>
        <p:spPr>
          <a:xfrm>
            <a:off x="3523615" y="2407285"/>
            <a:ext cx="12824460" cy="2261870"/>
          </a:xfrm>
        </p:spPr>
        <p:txBody>
          <a:bodyPr vert="horz" wrap="square" lIns="0" tIns="0" rIns="0" bIns="0" numCol="1" spcCol="215900" anchor="t">
            <a:prstTxWarp prst="textNoShape">
              <a:avLst/>
            </a:prstTxWarp>
          </a:bodyPr>
          <a:lstStyle/>
          <a:p>
            <a:r>
              <a:t>Body Level One</a:t>
            </a:r>
          </a:p>
          <a:p>
            <a:pPr lvl="1"/>
            <a:r>
              <a:t>Body Level Two</a:t>
            </a:r>
          </a:p>
          <a:p>
            <a:pPr lvl="2"/>
            <a:r>
              <a:t>Body Level Three</a:t>
            </a:r>
          </a:p>
          <a:p>
            <a:pPr lvl="3"/>
            <a:r>
              <a:t>Body Level Four</a:t>
            </a:r>
          </a:p>
          <a:p>
            <a:pPr lvl="4"/>
            <a:r>
              <a:t>Body Level Five</a:t>
            </a:r>
          </a:p>
        </p:txBody>
      </p:sp>
      <p:sp>
        <p:nvSpPr>
          <p:cNvPr id="4" name="Slide Number"/>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E0AAAAAAAAAAAAAAAAAAAAAA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AAABQAAAAEAAAAAAAAAAAAAAAAAAAAAAAAAAAAAAAAAAAAAAAAAAAAAAAB/f38AAAAAA8zMzADAwP8Af39/AAAAAAAAAAAAAAAAAAAAAAAAAAAAIQAAABgAAAAUAAAA/HMAALNAAAB9dQAAMEIAABAgAAAmAAAACAAAAAAAAAAAAAAA"/>
              </a:ext>
            </a:extLst>
          </p:cNvSpPr>
          <p:nvPr>
            <p:ph type="sldNum" sz="quarter" idx="2"/>
          </p:nvPr>
        </p:nvSpPr>
        <p:spPr/>
        <p:txBody>
          <a:bodyPr/>
          <a:lstStyle/>
          <a:p>
            <a:fld id="{65CA4350-1E88-9FB5-C672-E8E00D3C30BD}" type="slidenum">
              <a:t>‹#›</a:t>
            </a:fld>
            <a:endParaRPr/>
          </a:p>
        </p:txBody>
      </p:sp>
    </p:spTree>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nd Content 0">
    <p:spTree>
      <p:nvGrpSpPr>
        <p:cNvPr id="1" name=""/>
        <p:cNvGrpSpPr/>
        <p:nvPr/>
      </p:nvGrpSpPr>
      <p:grpSpPr>
        <a:xfrm>
          <a:off x="0" y="0"/>
          <a:ext cx="0" cy="0"/>
          <a:chOff x="0" y="0"/>
          <a:chExt cx="0" cy="0"/>
        </a:xfrm>
      </p:grpSpPr>
      <p:sp>
        <p:nvSpPr>
          <p:cNvPr id="2" name="Title Text"/>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A0AAAAAAAAAAAAAAAAAAAAAA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AAABQAAAAEAAAAAAAAAAAAAAAAAAAAAAAAAAAAAAAAAAAAAAAAAAAAAAAB/f38AAAAAA8zMzADAwP8Af39/AAAAAAAAAAAAAAAAAAAAAAAAAAAAIQAAABgAAAAUAAAAwSIAANUWAADrWAAA0CYAABAAAAAmAAAACAAAAAEgAAAAAAAA"/>
              </a:ext>
            </a:extLst>
          </p:cNvSpPr>
          <p:nvPr>
            <p:ph type="title"/>
          </p:nvPr>
        </p:nvSpPr>
        <p:spPr>
          <a:xfrm>
            <a:off x="5649595" y="3711575"/>
            <a:ext cx="8804910" cy="2597785"/>
          </a:xfrm>
        </p:spPr>
        <p:txBody>
          <a:bodyPr vert="horz" wrap="square" lIns="0" tIns="0" rIns="0" bIns="0" numCol="1" spcCol="215900" anchor="t">
            <a:prstTxWarp prst="textNoShape">
              <a:avLst/>
            </a:prstTxWarp>
          </a:bodyPr>
          <a:lstStyle/>
          <a:p>
            <a:r>
              <a:t>Title Text</a:t>
            </a:r>
          </a:p>
        </p:txBody>
      </p:sp>
      <p:sp>
        <p:nvSpPr>
          <p:cNvPr id="3" name="Body Level One…"/>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A0AAAAAAAAAAAAAAAAAAAAAA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Fc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AAABQAAAAEAAAAAAAAAAAAAAAAAAAAAAAAAAAAAAAAAAAAAAAAAAAAAAAB/f38AAAAAA8zMzADAwP8Af39/AAAAAAAAAAAAAAAAAAAAAAAAAAAAIQAAABgAAAAUAAAArRUAAM8OAACRZAAAuRwAABAAAAAmAAAACAAAAAEgAAAAAAAA"/>
              </a:ext>
            </a:extLst>
          </p:cNvSpPr>
          <p:nvPr>
            <p:ph idx="1"/>
          </p:nvPr>
        </p:nvSpPr>
        <p:spPr>
          <a:xfrm>
            <a:off x="3523615" y="2407285"/>
            <a:ext cx="12824460" cy="2261870"/>
          </a:xfrm>
        </p:spPr>
        <p:txBody>
          <a:bodyPr vert="horz" wrap="square" lIns="0" tIns="0" rIns="0" bIns="0" numCol="1" spcCol="215900" anchor="t">
            <a:prstTxWarp prst="textNoShape">
              <a:avLst/>
            </a:prstTxWarp>
          </a:bodyPr>
          <a:lstStyle/>
          <a:p>
            <a:r>
              <a:t>Body Level One</a:t>
            </a:r>
          </a:p>
          <a:p>
            <a:pPr lvl="1"/>
            <a:r>
              <a:t>Body Level Two</a:t>
            </a:r>
          </a:p>
          <a:p>
            <a:pPr lvl="2"/>
            <a:r>
              <a:t>Body Level Three</a:t>
            </a:r>
          </a:p>
          <a:p>
            <a:pPr lvl="3"/>
            <a:r>
              <a:t>Body Level Four</a:t>
            </a:r>
          </a:p>
          <a:p>
            <a:pPr lvl="4"/>
            <a:r>
              <a:t>Body Level Five</a:t>
            </a:r>
          </a:p>
        </p:txBody>
      </p:sp>
      <p:sp>
        <p:nvSpPr>
          <p:cNvPr id="4" name="Slide Number"/>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E0AAAAAAAAAAAAAAAAAAAAAA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Fc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AAABQAAAAEAAAAAAAAAAAAAAAAAAAAAAAAAAAAAAAAAAAAAAAAAAAAAAAB/f38AAAAAA8zMzADAwP8Af39/AAAAAAAAAAAAAAAAAAAAAAAAAAAAIQAAABgAAAAUAAAA/HMAALNAAAB9dQAAMEIAABAgAAAmAAAACAAAAAAAAAAAAAAA"/>
              </a:ext>
            </a:extLst>
          </p:cNvSpPr>
          <p:nvPr>
            <p:ph type="sldNum" sz="quarter" idx="2"/>
          </p:nvPr>
        </p:nvSpPr>
        <p:spPr/>
        <p:txBody>
          <a:bodyPr/>
          <a:lstStyle/>
          <a:p>
            <a:fld id="{16AAC19C-D2FB-FF37-B512-24628F5C4371}" type="slidenum">
              <a:t>‹#›</a:t>
            </a:fld>
            <a:endParaRPr/>
          </a:p>
        </p:txBody>
      </p:sp>
    </p:spTree>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wo Content">
    <p:spTree>
      <p:nvGrpSpPr>
        <p:cNvPr id="1" name=""/>
        <p:cNvGrpSpPr/>
        <p:nvPr/>
      </p:nvGrpSpPr>
      <p:grpSpPr>
        <a:xfrm>
          <a:off x="0" y="0"/>
          <a:ext cx="0" cy="0"/>
          <a:chOff x="0" y="0"/>
          <a:chExt cx="0" cy="0"/>
        </a:xfrm>
      </p:grpSpPr>
      <p:sp>
        <p:nvSpPr>
          <p:cNvPr id="2" name="Title Text"/>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A0AAAAAAAAAAAAAAAAAAAAAA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AAABQAAAAEAAAAAAAAAAAAAAAAAAAAAAAAAAAAAAAAAAAAAAAAAAAAAAAB/f38AAAAAA8zMzADAwP8Af39/AAAAAAAAAAAAAAAAAAAAAAAAAAAAIQAAABgAAAAUAAAAwSIAANUWAADrWAAA0CYAABAAAAAmAAAACAAAAAEgAAAAAAAA"/>
              </a:ext>
            </a:extLst>
          </p:cNvSpPr>
          <p:nvPr>
            <p:ph type="title"/>
          </p:nvPr>
        </p:nvSpPr>
        <p:spPr>
          <a:xfrm>
            <a:off x="5649595" y="3711575"/>
            <a:ext cx="8804910" cy="2597785"/>
          </a:xfrm>
        </p:spPr>
        <p:txBody>
          <a:bodyPr vert="horz" wrap="square" lIns="0" tIns="0" rIns="0" bIns="0" numCol="1" spcCol="215900" anchor="t">
            <a:prstTxWarp prst="textNoShape">
              <a:avLst/>
            </a:prstTxWarp>
          </a:bodyPr>
          <a:lstStyle/>
          <a:p>
            <a:r>
              <a:t>Title Text</a:t>
            </a:r>
          </a:p>
        </p:txBody>
      </p:sp>
      <p:sp>
        <p:nvSpPr>
          <p:cNvPr id="3" name="Body Level One…"/>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A0AAAAAAAAAAAAAAAAAAAAAA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K+UmEk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AAABQAAAAEAAAAAAAAAAAAAAAAAAAAAAAAAAAAAAAAAAAAAAAAAAAAAAAB/f38AAAAAA8zMzADAwP8Af39/AAAAAAAAAAAAAAAAAAAAAAAAAAAAIQAAABgAAAAUAAAALwYAAAAQAAD7OwAA6z0AABAAAAAmAAAACAAAAAEgAAAAAAAA"/>
              </a:ext>
            </a:extLst>
          </p:cNvSpPr>
          <p:nvPr>
            <p:ph idx="1"/>
          </p:nvPr>
        </p:nvSpPr>
        <p:spPr>
          <a:xfrm>
            <a:off x="1005205" y="2600960"/>
            <a:ext cx="8745220" cy="7464425"/>
          </a:xfrm>
        </p:spPr>
        <p:txBody>
          <a:bodyPr vert="horz" wrap="square" lIns="0" tIns="0" rIns="0" bIns="0" numCol="1" spcCol="215900" anchor="t">
            <a:prstTxWarp prst="textNoShape">
              <a:avLst/>
            </a:prstTxWarp>
          </a:bodyPr>
          <a:lstStyle/>
          <a:p>
            <a:r>
              <a:t>Body Level One</a:t>
            </a:r>
          </a:p>
          <a:p>
            <a:pPr lvl="1"/>
            <a:r>
              <a:t>Body Level Two</a:t>
            </a:r>
          </a:p>
          <a:p>
            <a:pPr lvl="2"/>
            <a:r>
              <a:t>Body Level Three</a:t>
            </a:r>
          </a:p>
          <a:p>
            <a:pPr lvl="3"/>
            <a:r>
              <a:t>Body Level Four</a:t>
            </a:r>
          </a:p>
          <a:p>
            <a:pPr lvl="4"/>
            <a:r>
              <a:t>Body Level Five</a:t>
            </a:r>
          </a:p>
        </p:txBody>
      </p:sp>
      <p:sp>
        <p:nvSpPr>
          <p:cNvPr id="4" name="Slide Number"/>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E0AAAAAAAAAAAAAAAAAAAAAA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AAABQAAAAEAAAAAAAAAAAAAAAAAAAAAAAAAAAAAAAAAAAAAAAAAAAAAAAB/f38AAAAAA8zMzADAwP8Af39/AAAAAAAAAAAAAAAAAAAAAAAAAAAAIQAAABgAAAAUAAAA/HMAALNAAAB9dQAAMEIAABAgAAAmAAAACAAAAAAAAAAAAAAA"/>
              </a:ext>
            </a:extLst>
          </p:cNvSpPr>
          <p:nvPr>
            <p:ph type="sldNum" sz="quarter" idx="2"/>
          </p:nvPr>
        </p:nvSpPr>
        <p:spPr/>
        <p:txBody>
          <a:bodyPr/>
          <a:lstStyle/>
          <a:p>
            <a:fld id="{787021EE-A095-25D7-DBC8-56826F862D03}" type="slidenum">
              <a:t>‹#›</a:t>
            </a:fld>
            <a:endParaRPr/>
          </a:p>
        </p:txBody>
      </p:sp>
    </p:spTree>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2" name="Title Text"/>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A0AAAAAAAAAAAAAAAAAAAAAA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M2OFdc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AAABQAAAAEAAAAAAAAAAAAAAAAAAAAAAAAAAAAAAAAAAAAAAAAAAAAAAAB/f38AAAAAA8zMzADAwP8Af39/AAAAAAAAAAAAAAAAAAAAAAAAAAAAIQAAABgAAAAUAAAAwSIAANUWAADrWAAA0CYAABAAAAAmAAAACAAAAAEgAAAAAAAA"/>
              </a:ext>
            </a:extLst>
          </p:cNvSpPr>
          <p:nvPr>
            <p:ph type="title"/>
          </p:nvPr>
        </p:nvSpPr>
        <p:spPr>
          <a:xfrm>
            <a:off x="5649595" y="3711575"/>
            <a:ext cx="8804910" cy="2597785"/>
          </a:xfrm>
        </p:spPr>
        <p:txBody>
          <a:bodyPr vert="horz" wrap="square" lIns="0" tIns="0" rIns="0" bIns="0" numCol="1" spcCol="215900" anchor="t">
            <a:prstTxWarp prst="textNoShape">
              <a:avLst/>
            </a:prstTxWarp>
          </a:bodyPr>
          <a:lstStyle/>
          <a:p>
            <a:r>
              <a:t>Title Text</a:t>
            </a:r>
          </a:p>
        </p:txBody>
      </p:sp>
      <p:sp>
        <p:nvSpPr>
          <p:cNvPr id="3" name="Slide Number"/>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E0AAAAAAAAAAAAAAAAAAAAAA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AAABQAAAAEAAAAAAAAAAAAAAAAAAAAAAAAAAAAAAAAAAAAAAAAAAAAAAAB/f38AAAAAA8zMzADAwP8Af39/AAAAAAAAAAAAAAAAAAAAAAAAAAAAIQAAABgAAAAUAAAA/HMAALNAAAB9dQAAMEIAABAgAAAmAAAACAAAAAAAAAAAAAAA"/>
              </a:ext>
            </a:extLst>
          </p:cNvSpPr>
          <p:nvPr>
            <p:ph type="sldNum" sz="quarter" idx="2"/>
          </p:nvPr>
        </p:nvSpPr>
        <p:spPr/>
        <p:txBody>
          <a:bodyPr/>
          <a:lstStyle/>
          <a:p>
            <a:fld id="{3F03CA4C-02D2-563C-9CBB-F46984F56AA1}" type="slidenum">
              <a:t>‹#›</a:t>
            </a:fld>
            <a:endParaRPr/>
          </a:p>
        </p:txBody>
      </p:sp>
    </p:spTree>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Only 0">
    <p:spTree>
      <p:nvGrpSpPr>
        <p:cNvPr id="1" name=""/>
        <p:cNvGrpSpPr/>
        <p:nvPr/>
      </p:nvGrpSpPr>
      <p:grpSpPr>
        <a:xfrm>
          <a:off x="0" y="0"/>
          <a:ext cx="0" cy="0"/>
          <a:chOff x="0" y="0"/>
          <a:chExt cx="0" cy="0"/>
        </a:xfrm>
      </p:grpSpPr>
      <p:sp>
        <p:nvSpPr>
          <p:cNvPr id="2" name="Title Text"/>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A0AAAAAAAAAAAAAAAAAAAAAA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ErNjh0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AAABQAAAAEAAAAAAAAAAAAAAAAAAAAAAAAAAAAAAAAAAAAAAAAAAAAAAAB/f38AAAAAA8zMzADAwP8Af39/AAAAAAAAAAAAAAAAAAAAAAAAAAAAIQAAABgAAAAUAAAAwSIAANUWAADrWAAA0CYAABAAAAAmAAAACAAAAAEgAAAAAAAA"/>
              </a:ext>
            </a:extLst>
          </p:cNvSpPr>
          <p:nvPr>
            <p:ph type="title"/>
          </p:nvPr>
        </p:nvSpPr>
        <p:spPr>
          <a:xfrm>
            <a:off x="5649595" y="3711575"/>
            <a:ext cx="8804910" cy="2597785"/>
          </a:xfrm>
        </p:spPr>
        <p:txBody>
          <a:bodyPr vert="horz" wrap="square" lIns="0" tIns="0" rIns="0" bIns="0" numCol="1" spcCol="215900" anchor="t">
            <a:prstTxWarp prst="textNoShape">
              <a:avLst/>
            </a:prstTxWarp>
          </a:bodyPr>
          <a:lstStyle/>
          <a:p>
            <a:r>
              <a:t>Title Text</a:t>
            </a:r>
          </a:p>
        </p:txBody>
      </p:sp>
      <p:sp>
        <p:nvSpPr>
          <p:cNvPr id="3" name="Slide Number"/>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E0AAAAAAAAAAAAAAAAAAAAAA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DAAM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AAABQAAAAEAAAAAAAAAAAAAAAAAAAAAAAAAAAAAAAAAAAAAAAAAAAAAAAB/f38AAAAAA8zMzADAwP8Af39/AAAAAAAAAAAAAAAAAAAAAAAAAAAAIQAAABgAAAAUAAAA/HMAALNAAAB9dQAAMEIAABAgAAAmAAAACAAAAAAAAAAAAAAA"/>
              </a:ext>
            </a:extLst>
          </p:cNvSpPr>
          <p:nvPr>
            <p:ph type="sldNum" sz="quarter" idx="2"/>
          </p:nvPr>
        </p:nvSpPr>
        <p:spPr/>
        <p:txBody>
          <a:bodyPr/>
          <a:lstStyle/>
          <a:p>
            <a:fld id="{0DD25121-6FE0-87A7-AE6A-99F21F2458CC}" type="slidenum">
              <a:t>‹#›</a:t>
            </a:fld>
            <a:endParaRPr/>
          </a:p>
        </p:txBody>
      </p:sp>
    </p:spTree>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2" name="Slide Number"/>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E0AAAAAAAAAAAAAAAAAAAAAA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My9qjc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AAABQAAAAEAAAAAAAAAAAAAAAAAAAAAAAAAAAAAAAAAAAAAAAAAAAAAAAB/f38AAAAAA8zMzADAwP8Af39/AAAAAAAAAAAAAAAAAAAAAAAAAAAAIQAAABgAAAAUAAAA/HMAALNAAAB9dQAAMEIAABAgAAAmAAAACAAAAAAAAAAAAAAA"/>
              </a:ext>
            </a:extLst>
          </p:cNvSpPr>
          <p:nvPr>
            <p:ph type="sldNum" sz="quarter" idx="2"/>
          </p:nvPr>
        </p:nvSpPr>
        <p:spPr/>
        <p:txBody>
          <a:bodyPr/>
          <a:lstStyle/>
          <a:p>
            <a:fld id="{02898247-09EF-DC74-A131-FF21CC7F57AA}" type="slidenum">
              <a:t>‹#›</a:t>
            </a:fld>
            <a:endParaRPr/>
          </a:p>
        </p:txBody>
      </p:sp>
    </p:spTree>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lide Number"/>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E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AAAAAEAAAAAAAAAAAAAAAAAAAAAAAAAAAAAAAAAAAAAAAAAAAAAAAB/f38AAAAAA8zMzADAwP8Af39/AAAAAAAAAAAAAAAAAAAAAAAAAAAAIQAAABgAAAAUAAAA/HMAALNAAAB9dQAAMEIAABAgAAAmAAAACAAAAD2/AACAHwAA"/>
              </a:ext>
            </a:extLst>
          </p:cNvSpPr>
          <p:nvPr>
            <p:ph type="sldNum" sz="quarter" idx="2"/>
          </p:nvPr>
        </p:nvSpPr>
        <p:spPr>
          <a:xfrm>
            <a:off x="18854420" y="10517505"/>
            <a:ext cx="244475" cy="241935"/>
          </a:xfrm>
          <a:prstGeom prst="rect">
            <a:avLst/>
          </a:prstGeom>
          <a:ln>
            <a:noFill/>
          </a:ln>
        </p:spPr>
        <p:txBody>
          <a:bodyPr vert="horz" wrap="none" lIns="0" tIns="0" rIns="0" bIns="0" numCol="1" spcCol="215900" anchor="t">
            <a:prstTxWarp prst="textNoShape">
              <a:avLst/>
            </a:prstTxWarp>
          </a:bodyPr>
          <a:lstStyle>
            <a:lvl1pPr algn="r">
              <a:defRPr cap="none">
                <a:solidFill>
                  <a:srgbClr val="8C8C8C"/>
                </a:solidFill>
              </a:defRPr>
            </a:lvl1pPr>
          </a:lstStyle>
          <a:p>
            <a:fld id="{027A2FA1-EFEF-2FD9-A1C2-198C618C574C}" type="slidenum">
              <a:t>‹#›</a:t>
            </a:fld>
            <a:endParaRPr/>
          </a:p>
        </p:txBody>
      </p:sp>
      <p:sp>
        <p:nvSpPr>
          <p:cNvPr id="3" name="Title Text"/>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A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AAAAAEAAAAAAAAAAAAAAAAAAAAAAAAAAAAAAAAAAAAAAAAAAAAAAAB/f38AAAAAA8zMzADAwP8Af39/AAAAAAAAAAAAAAAAAAAAAAAAAAAAIQAAABgAAAAUAAAALwYAAMkCAAB9dQAAORAAABAAAAAmAAAACAAAAD0PAACAHwAA"/>
              </a:ext>
            </a:extLst>
          </p:cNvSpPr>
          <p:nvPr>
            <p:ph type="title"/>
          </p:nvPr>
        </p:nvSpPr>
        <p:spPr>
          <a:xfrm>
            <a:off x="1005205" y="452755"/>
            <a:ext cx="18093690" cy="2184400"/>
          </a:xfrm>
          <a:prstGeom prst="rect">
            <a:avLst/>
          </a:prstGeom>
          <a:ln>
            <a:noFill/>
          </a:ln>
        </p:spPr>
        <p:txBody>
          <a:bodyPr vert="horz" wrap="square" lIns="0" tIns="0" rIns="0" bIns="0" numCol="1" spcCol="215900" anchor="t">
            <a:prstTxWarp prst="textNoShape">
              <a:avLst/>
            </a:prstTxWarp>
          </a:bodyPr>
          <a:lstStyle/>
          <a:p>
            <a:r>
              <a:t>Title Text</a:t>
            </a:r>
          </a:p>
        </p:txBody>
      </p:sp>
      <p:sp>
        <p:nvSpPr>
          <p:cNvPr id="4" name="Body Level One…"/>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A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KvPW3Y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AAAAAEAAAAAAAAAAAAAAAAAAAAAAAAAAAAAAAAAAAAAAAAAAAAAAAB/f38AAAAAA8zMzADAwP8Af39/AAAAAAAAAAAAAAAAAAAAAAAAAAAAIQAAABgAAAAUAAAALwYAADkQAAB9dQAAiEUAABAAAAAmAAAACAAAAD0PAACAHwAA"/>
              </a:ext>
            </a:extLst>
          </p:cNvSpPr>
          <p:nvPr>
            <p:ph type="body" idx="1"/>
          </p:nvPr>
        </p:nvSpPr>
        <p:spPr>
          <a:xfrm>
            <a:off x="1005205" y="2637155"/>
            <a:ext cx="18093690" cy="8665845"/>
          </a:xfrm>
          <a:prstGeom prst="rect">
            <a:avLst/>
          </a:prstGeom>
          <a:ln>
            <a:noFill/>
          </a:ln>
        </p:spPr>
        <p:txBody>
          <a:bodyPr vert="horz" wrap="square" lIns="0" tIns="0" rIns="0" bIns="0" numCol="1" spcCol="215900" anchor="t">
            <a:prstTxWarp prst="textNoShape">
              <a:avLst/>
            </a:prstTxWarp>
          </a:bodyPr>
          <a:lstStyle/>
          <a:p>
            <a:r>
              <a:t>Body Level One</a:t>
            </a:r>
          </a:p>
          <a:p>
            <a:pPr lvl="1"/>
            <a:r>
              <a:t>Body Level Two</a:t>
            </a:r>
          </a:p>
          <a:p>
            <a:pPr lvl="2"/>
            <a:r>
              <a:t>Body Level Three</a:t>
            </a:r>
          </a:p>
          <a:p>
            <a:pPr lvl="3"/>
            <a:r>
              <a:t>Body Level Four</a:t>
            </a:r>
          </a:p>
          <a:p>
            <a:pPr lvl="4"/>
            <a:r>
              <a:t>Body Level Five</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Lst>
  <p:hf hdr="0" ftr="0" dt="0"/>
  <p:txStyles>
    <p:titleStyle>
      <a:lvl1pPr marL="0" marR="0" indent="0" algn="l" defTabSz="914400">
        <a:lnSpc>
          <a:spcPct val="100000"/>
        </a:lnSpc>
        <a:spcBef>
          <a:spcPts val="0"/>
        </a:spcBef>
        <a:spcAft>
          <a:spcPts val="0"/>
        </a:spcAft>
        <a:buNone/>
        <a:tabLst/>
        <a:defRPr sz="9400" b="1" i="0" u="none" strike="noStrike" kern="1" cap="none" spc="0" baseline="0">
          <a:solidFill>
            <a:srgbClr val="302A73"/>
          </a:solidFill>
          <a:effectLst/>
          <a:latin typeface="Karla" charset="0"/>
          <a:ea typeface="Karla" charset="0"/>
          <a:cs typeface="Karla" charset="0"/>
        </a:defRPr>
      </a:lvl1pPr>
      <a:lvl2pPr marL="0" marR="0" indent="0" algn="l" defTabSz="914400">
        <a:lnSpc>
          <a:spcPct val="100000"/>
        </a:lnSpc>
        <a:spcBef>
          <a:spcPts val="0"/>
        </a:spcBef>
        <a:spcAft>
          <a:spcPts val="0"/>
        </a:spcAft>
        <a:buNone/>
        <a:tabLst/>
        <a:defRPr sz="9400" b="1" i="0" u="none" strike="noStrike" kern="1" cap="none" spc="0" baseline="0">
          <a:solidFill>
            <a:srgbClr val="302A73"/>
          </a:solidFill>
          <a:effectLst/>
          <a:latin typeface="Karla" charset="0"/>
          <a:ea typeface="Karla" charset="0"/>
          <a:cs typeface="Karla" charset="0"/>
        </a:defRPr>
      </a:lvl2pPr>
      <a:lvl3pPr marL="0" marR="0" indent="0" algn="l" defTabSz="914400">
        <a:lnSpc>
          <a:spcPct val="100000"/>
        </a:lnSpc>
        <a:spcBef>
          <a:spcPts val="0"/>
        </a:spcBef>
        <a:spcAft>
          <a:spcPts val="0"/>
        </a:spcAft>
        <a:buNone/>
        <a:tabLst/>
        <a:defRPr sz="9400" b="1" i="0" u="none" strike="noStrike" kern="1" cap="none" spc="0" baseline="0">
          <a:solidFill>
            <a:srgbClr val="302A73"/>
          </a:solidFill>
          <a:effectLst/>
          <a:latin typeface="Karla" charset="0"/>
          <a:ea typeface="Karla" charset="0"/>
          <a:cs typeface="Karla" charset="0"/>
        </a:defRPr>
      </a:lvl3pPr>
      <a:lvl4pPr marL="0" marR="0" indent="0" algn="l" defTabSz="914400">
        <a:lnSpc>
          <a:spcPct val="100000"/>
        </a:lnSpc>
        <a:spcBef>
          <a:spcPts val="0"/>
        </a:spcBef>
        <a:spcAft>
          <a:spcPts val="0"/>
        </a:spcAft>
        <a:buNone/>
        <a:tabLst/>
        <a:defRPr sz="9400" b="1" i="0" u="none" strike="noStrike" kern="1" cap="none" spc="0" baseline="0">
          <a:solidFill>
            <a:srgbClr val="302A73"/>
          </a:solidFill>
          <a:effectLst/>
          <a:latin typeface="Karla" charset="0"/>
          <a:ea typeface="Karla" charset="0"/>
          <a:cs typeface="Karla" charset="0"/>
        </a:defRPr>
      </a:lvl4pPr>
      <a:lvl5pPr marL="0" marR="0" indent="0" algn="l" defTabSz="914400">
        <a:lnSpc>
          <a:spcPct val="100000"/>
        </a:lnSpc>
        <a:spcBef>
          <a:spcPts val="0"/>
        </a:spcBef>
        <a:spcAft>
          <a:spcPts val="0"/>
        </a:spcAft>
        <a:buNone/>
        <a:tabLst/>
        <a:defRPr sz="9400" b="1" i="0" u="none" strike="noStrike" kern="1" cap="none" spc="0" baseline="0">
          <a:solidFill>
            <a:srgbClr val="302A73"/>
          </a:solidFill>
          <a:effectLst/>
          <a:latin typeface="Karla" charset="0"/>
          <a:ea typeface="Karla" charset="0"/>
          <a:cs typeface="Karla" charset="0"/>
        </a:defRPr>
      </a:lvl5pPr>
      <a:lvl6pPr marL="0" marR="0" indent="0" algn="l" defTabSz="914400">
        <a:lnSpc>
          <a:spcPct val="100000"/>
        </a:lnSpc>
        <a:spcBef>
          <a:spcPts val="0"/>
        </a:spcBef>
        <a:spcAft>
          <a:spcPts val="0"/>
        </a:spcAft>
        <a:buNone/>
        <a:tabLst/>
        <a:defRPr sz="9400" b="1" i="0" u="none" strike="noStrike" kern="1" cap="none" spc="0" baseline="0">
          <a:solidFill>
            <a:srgbClr val="302A73"/>
          </a:solidFill>
          <a:effectLst/>
          <a:latin typeface="Karla" charset="0"/>
          <a:ea typeface="Karla" charset="0"/>
          <a:cs typeface="Karla" charset="0"/>
        </a:defRPr>
      </a:lvl6pPr>
      <a:lvl7pPr marL="0" marR="0" indent="0" algn="l" defTabSz="914400">
        <a:lnSpc>
          <a:spcPct val="100000"/>
        </a:lnSpc>
        <a:spcBef>
          <a:spcPts val="0"/>
        </a:spcBef>
        <a:spcAft>
          <a:spcPts val="0"/>
        </a:spcAft>
        <a:buNone/>
        <a:tabLst/>
        <a:defRPr sz="9400" b="1" i="0" u="none" strike="noStrike" kern="1" cap="none" spc="0" baseline="0">
          <a:solidFill>
            <a:srgbClr val="302A73"/>
          </a:solidFill>
          <a:effectLst/>
          <a:latin typeface="Karla" charset="0"/>
          <a:ea typeface="Karla" charset="0"/>
          <a:cs typeface="Karla" charset="0"/>
        </a:defRPr>
      </a:lvl7pPr>
      <a:lvl8pPr marL="0" marR="0" indent="0" algn="l" defTabSz="914400">
        <a:lnSpc>
          <a:spcPct val="100000"/>
        </a:lnSpc>
        <a:spcBef>
          <a:spcPts val="0"/>
        </a:spcBef>
        <a:spcAft>
          <a:spcPts val="0"/>
        </a:spcAft>
        <a:buNone/>
        <a:tabLst/>
        <a:defRPr sz="9400" b="1" i="0" u="none" strike="noStrike" kern="1" cap="none" spc="0" baseline="0">
          <a:solidFill>
            <a:srgbClr val="302A73"/>
          </a:solidFill>
          <a:effectLst/>
          <a:latin typeface="Karla" charset="0"/>
          <a:ea typeface="Karla" charset="0"/>
          <a:cs typeface="Karla" charset="0"/>
        </a:defRPr>
      </a:lvl8pPr>
      <a:lvl9pPr marL="0" marR="0" indent="0" algn="l" defTabSz="914400">
        <a:lnSpc>
          <a:spcPct val="100000"/>
        </a:lnSpc>
        <a:spcBef>
          <a:spcPts val="0"/>
        </a:spcBef>
        <a:spcAft>
          <a:spcPts val="0"/>
        </a:spcAft>
        <a:buNone/>
        <a:tabLst/>
        <a:defRPr sz="9400" b="1" i="0" u="none" strike="noStrike" kern="1" cap="none" spc="0" baseline="0">
          <a:solidFill>
            <a:srgbClr val="302A73"/>
          </a:solidFill>
          <a:effectLst/>
          <a:latin typeface="Karla" charset="0"/>
          <a:ea typeface="Karla" charset="0"/>
          <a:cs typeface="Karla" charset="0"/>
        </a:defRPr>
      </a:lvl9pPr>
    </p:titleStyle>
    <p:bodyStyle>
      <a:lvl1pPr marL="0" marR="0" indent="0" algn="l" defTabSz="914400">
        <a:lnSpc>
          <a:spcPct val="100000"/>
        </a:lnSpc>
        <a:spcBef>
          <a:spcPts val="0"/>
        </a:spcBef>
        <a:spcAft>
          <a:spcPts val="0"/>
        </a:spcAft>
        <a:buNone/>
        <a:tabLst/>
        <a:defRPr sz="3900" b="1" i="0" u="none" strike="noStrike" kern="1" cap="none" spc="0" baseline="0">
          <a:solidFill>
            <a:srgbClr val="302A73"/>
          </a:solidFill>
          <a:effectLst/>
          <a:latin typeface="Arial" pitchFamily="1" charset="0"/>
          <a:ea typeface="Arial" pitchFamily="1" charset="0"/>
          <a:cs typeface="Arial" pitchFamily="1" charset="0"/>
        </a:defRPr>
      </a:lvl1pPr>
      <a:lvl2pPr marL="0" marR="0" indent="457200" algn="l" defTabSz="914400">
        <a:lnSpc>
          <a:spcPct val="100000"/>
        </a:lnSpc>
        <a:spcBef>
          <a:spcPts val="0"/>
        </a:spcBef>
        <a:spcAft>
          <a:spcPts val="0"/>
        </a:spcAft>
        <a:buNone/>
        <a:tabLst/>
        <a:defRPr sz="3900" b="1" i="0" u="none" strike="noStrike" kern="1" cap="none" spc="0" baseline="0">
          <a:solidFill>
            <a:srgbClr val="302A73"/>
          </a:solidFill>
          <a:effectLst/>
          <a:latin typeface="Arial" pitchFamily="1" charset="0"/>
          <a:ea typeface="Arial" pitchFamily="1" charset="0"/>
          <a:cs typeface="Arial" pitchFamily="1" charset="0"/>
        </a:defRPr>
      </a:lvl2pPr>
      <a:lvl3pPr marL="0" marR="0" indent="914400" algn="l" defTabSz="914400">
        <a:lnSpc>
          <a:spcPct val="100000"/>
        </a:lnSpc>
        <a:spcBef>
          <a:spcPts val="0"/>
        </a:spcBef>
        <a:spcAft>
          <a:spcPts val="0"/>
        </a:spcAft>
        <a:buNone/>
        <a:tabLst/>
        <a:defRPr sz="3900" b="1" i="0" u="none" strike="noStrike" kern="1" cap="none" spc="0" baseline="0">
          <a:solidFill>
            <a:srgbClr val="302A73"/>
          </a:solidFill>
          <a:effectLst/>
          <a:latin typeface="Arial" pitchFamily="1" charset="0"/>
          <a:ea typeface="Arial" pitchFamily="1" charset="0"/>
          <a:cs typeface="Arial" pitchFamily="1" charset="0"/>
        </a:defRPr>
      </a:lvl3pPr>
      <a:lvl4pPr marL="0" marR="0" indent="1371600" algn="l" defTabSz="914400">
        <a:lnSpc>
          <a:spcPct val="100000"/>
        </a:lnSpc>
        <a:spcBef>
          <a:spcPts val="0"/>
        </a:spcBef>
        <a:spcAft>
          <a:spcPts val="0"/>
        </a:spcAft>
        <a:buNone/>
        <a:tabLst/>
        <a:defRPr sz="3900" b="1" i="0" u="none" strike="noStrike" kern="1" cap="none" spc="0" baseline="0">
          <a:solidFill>
            <a:srgbClr val="302A73"/>
          </a:solidFill>
          <a:effectLst/>
          <a:latin typeface="Arial" pitchFamily="1" charset="0"/>
          <a:ea typeface="Arial" pitchFamily="1" charset="0"/>
          <a:cs typeface="Arial" pitchFamily="1" charset="0"/>
        </a:defRPr>
      </a:lvl4pPr>
      <a:lvl5pPr marL="0" marR="0" indent="1828800" algn="l" defTabSz="914400">
        <a:lnSpc>
          <a:spcPct val="100000"/>
        </a:lnSpc>
        <a:spcBef>
          <a:spcPts val="0"/>
        </a:spcBef>
        <a:spcAft>
          <a:spcPts val="0"/>
        </a:spcAft>
        <a:buNone/>
        <a:tabLst/>
        <a:defRPr sz="3900" b="1" i="0" u="none" strike="noStrike" kern="1" cap="none" spc="0" baseline="0">
          <a:solidFill>
            <a:srgbClr val="302A73"/>
          </a:solidFill>
          <a:effectLst/>
          <a:latin typeface="Arial" pitchFamily="1" charset="0"/>
          <a:ea typeface="Arial" pitchFamily="1" charset="0"/>
          <a:cs typeface="Arial" pitchFamily="1" charset="0"/>
        </a:defRPr>
      </a:lvl5pPr>
      <a:lvl6pPr marL="0" marR="0" indent="2286000" algn="l" defTabSz="914400">
        <a:lnSpc>
          <a:spcPct val="100000"/>
        </a:lnSpc>
        <a:spcBef>
          <a:spcPts val="0"/>
        </a:spcBef>
        <a:spcAft>
          <a:spcPts val="0"/>
        </a:spcAft>
        <a:buNone/>
        <a:tabLst/>
        <a:defRPr sz="3900" b="1" i="0" u="none" strike="noStrike" kern="1" cap="none" spc="0" baseline="0">
          <a:solidFill>
            <a:srgbClr val="302A73"/>
          </a:solidFill>
          <a:effectLst/>
          <a:latin typeface="Arial" pitchFamily="1" charset="0"/>
          <a:ea typeface="Arial" pitchFamily="1" charset="0"/>
          <a:cs typeface="Arial" pitchFamily="1" charset="0"/>
        </a:defRPr>
      </a:lvl6pPr>
      <a:lvl7pPr marL="0" marR="0" indent="2743200" algn="l" defTabSz="914400">
        <a:lnSpc>
          <a:spcPct val="100000"/>
        </a:lnSpc>
        <a:spcBef>
          <a:spcPts val="0"/>
        </a:spcBef>
        <a:spcAft>
          <a:spcPts val="0"/>
        </a:spcAft>
        <a:buNone/>
        <a:tabLst/>
        <a:defRPr sz="3900" b="1" i="0" u="none" strike="noStrike" kern="1" cap="none" spc="0" baseline="0">
          <a:solidFill>
            <a:srgbClr val="302A73"/>
          </a:solidFill>
          <a:effectLst/>
          <a:latin typeface="Arial" pitchFamily="1" charset="0"/>
          <a:ea typeface="Arial" pitchFamily="1" charset="0"/>
          <a:cs typeface="Arial" pitchFamily="1" charset="0"/>
        </a:defRPr>
      </a:lvl7pPr>
      <a:lvl8pPr marL="0" marR="0" indent="3200400" algn="l" defTabSz="914400">
        <a:lnSpc>
          <a:spcPct val="100000"/>
        </a:lnSpc>
        <a:spcBef>
          <a:spcPts val="0"/>
        </a:spcBef>
        <a:spcAft>
          <a:spcPts val="0"/>
        </a:spcAft>
        <a:buNone/>
        <a:tabLst/>
        <a:defRPr sz="3900" b="1" i="0" u="none" strike="noStrike" kern="1" cap="none" spc="0" baseline="0">
          <a:solidFill>
            <a:srgbClr val="302A73"/>
          </a:solidFill>
          <a:effectLst/>
          <a:latin typeface="Arial" pitchFamily="1" charset="0"/>
          <a:ea typeface="Arial" pitchFamily="1" charset="0"/>
          <a:cs typeface="Arial" pitchFamily="1" charset="0"/>
        </a:defRPr>
      </a:lvl8pPr>
      <a:lvl9pPr marL="0" marR="0" indent="3657600" algn="l" defTabSz="914400">
        <a:lnSpc>
          <a:spcPct val="100000"/>
        </a:lnSpc>
        <a:spcBef>
          <a:spcPts val="0"/>
        </a:spcBef>
        <a:spcAft>
          <a:spcPts val="0"/>
        </a:spcAft>
        <a:buNone/>
        <a:tabLst/>
        <a:defRPr sz="3900" b="1" i="0" u="none" strike="noStrike" kern="1" cap="none" spc="0" baseline="0">
          <a:solidFill>
            <a:srgbClr val="302A73"/>
          </a:solidFill>
          <a:effectLst/>
          <a:latin typeface="Arial" pitchFamily="1" charset="0"/>
          <a:ea typeface="Arial" pitchFamily="1" charset="0"/>
          <a:cs typeface="Arial" pitchFamily="1" charset="0"/>
        </a:defRPr>
      </a:lvl9pPr>
    </p:bodyStyle>
    <p:otherStyle>
      <a:lvl1pPr marL="0" marR="0" indent="0" algn="r" defTabSz="914400">
        <a:lnSpc>
          <a:spcPct val="100000"/>
        </a:lnSpc>
        <a:spcBef>
          <a:spcPts val="0"/>
        </a:spcBef>
        <a:spcAft>
          <a:spcPts val="0"/>
        </a:spcAft>
        <a:buNone/>
        <a:tabLst/>
        <a:defRPr sz="1800" b="0" i="0" u="none" strike="noStrike" kern="1" cap="none" spc="0" baseline="0">
          <a:solidFill>
            <a:schemeClr val="tx1"/>
          </a:solidFill>
          <a:effectLst/>
          <a:latin typeface="Helvetica" pitchFamily="1" charset="0"/>
          <a:ea typeface="Helvetica" pitchFamily="1" charset="0"/>
          <a:cs typeface="Helvetica" pitchFamily="1" charset="0"/>
        </a:defRPr>
      </a:lvl1pPr>
      <a:lvl2pPr marL="0" marR="0" indent="0" algn="r" defTabSz="914400">
        <a:lnSpc>
          <a:spcPct val="100000"/>
        </a:lnSpc>
        <a:spcBef>
          <a:spcPts val="0"/>
        </a:spcBef>
        <a:spcAft>
          <a:spcPts val="0"/>
        </a:spcAft>
        <a:buNone/>
        <a:tabLst/>
        <a:defRPr sz="1800" b="0" i="0" u="none" strike="noStrike" kern="1" cap="none" spc="0" baseline="0">
          <a:solidFill>
            <a:schemeClr val="tx1"/>
          </a:solidFill>
          <a:effectLst/>
          <a:latin typeface="Helvetica" pitchFamily="1" charset="0"/>
          <a:ea typeface="Helvetica" pitchFamily="1" charset="0"/>
          <a:cs typeface="Helvetica" pitchFamily="1" charset="0"/>
        </a:defRPr>
      </a:lvl2pPr>
      <a:lvl3pPr marL="0" marR="0" indent="0" algn="r" defTabSz="914400">
        <a:lnSpc>
          <a:spcPct val="100000"/>
        </a:lnSpc>
        <a:spcBef>
          <a:spcPts val="0"/>
        </a:spcBef>
        <a:spcAft>
          <a:spcPts val="0"/>
        </a:spcAft>
        <a:buNone/>
        <a:tabLst/>
        <a:defRPr sz="1800" b="0" i="0" u="none" strike="noStrike" kern="1" cap="none" spc="0" baseline="0">
          <a:solidFill>
            <a:schemeClr val="tx1"/>
          </a:solidFill>
          <a:effectLst/>
          <a:latin typeface="Helvetica" pitchFamily="1" charset="0"/>
          <a:ea typeface="Helvetica" pitchFamily="1" charset="0"/>
          <a:cs typeface="Helvetica" pitchFamily="1" charset="0"/>
        </a:defRPr>
      </a:lvl3pPr>
      <a:lvl4pPr marL="0" marR="0" indent="0" algn="r" defTabSz="914400">
        <a:lnSpc>
          <a:spcPct val="100000"/>
        </a:lnSpc>
        <a:spcBef>
          <a:spcPts val="0"/>
        </a:spcBef>
        <a:spcAft>
          <a:spcPts val="0"/>
        </a:spcAft>
        <a:buNone/>
        <a:tabLst/>
        <a:defRPr sz="1800" b="0" i="0" u="none" strike="noStrike" kern="1" cap="none" spc="0" baseline="0">
          <a:solidFill>
            <a:schemeClr val="tx1"/>
          </a:solidFill>
          <a:effectLst/>
          <a:latin typeface="Helvetica" pitchFamily="1" charset="0"/>
          <a:ea typeface="Helvetica" pitchFamily="1" charset="0"/>
          <a:cs typeface="Helvetica" pitchFamily="1" charset="0"/>
        </a:defRPr>
      </a:lvl4pPr>
      <a:lvl5pPr marL="0" marR="0" indent="0" algn="r" defTabSz="914400">
        <a:lnSpc>
          <a:spcPct val="100000"/>
        </a:lnSpc>
        <a:spcBef>
          <a:spcPts val="0"/>
        </a:spcBef>
        <a:spcAft>
          <a:spcPts val="0"/>
        </a:spcAft>
        <a:buNone/>
        <a:tabLst/>
        <a:defRPr sz="1800" b="0" i="0" u="none" strike="noStrike" kern="1" cap="none" spc="0" baseline="0">
          <a:solidFill>
            <a:schemeClr val="tx1"/>
          </a:solidFill>
          <a:effectLst/>
          <a:latin typeface="Helvetica" pitchFamily="1" charset="0"/>
          <a:ea typeface="Helvetica" pitchFamily="1" charset="0"/>
          <a:cs typeface="Helvetica" pitchFamily="1" charset="0"/>
        </a:defRPr>
      </a:lvl5pPr>
      <a:lvl6pPr marL="0" marR="0" indent="0" algn="r" defTabSz="914400">
        <a:lnSpc>
          <a:spcPct val="100000"/>
        </a:lnSpc>
        <a:spcBef>
          <a:spcPts val="0"/>
        </a:spcBef>
        <a:spcAft>
          <a:spcPts val="0"/>
        </a:spcAft>
        <a:buNone/>
        <a:tabLst/>
        <a:defRPr sz="1800" b="0" i="0" u="none" strike="noStrike" kern="1" cap="none" spc="0" baseline="0">
          <a:solidFill>
            <a:schemeClr val="tx1"/>
          </a:solidFill>
          <a:effectLst/>
          <a:latin typeface="Helvetica" pitchFamily="1" charset="0"/>
          <a:ea typeface="Helvetica" pitchFamily="1" charset="0"/>
          <a:cs typeface="Helvetica" pitchFamily="1" charset="0"/>
        </a:defRPr>
      </a:lvl6pPr>
      <a:lvl7pPr marL="0" marR="0" indent="0" algn="r" defTabSz="914400">
        <a:lnSpc>
          <a:spcPct val="100000"/>
        </a:lnSpc>
        <a:spcBef>
          <a:spcPts val="0"/>
        </a:spcBef>
        <a:spcAft>
          <a:spcPts val="0"/>
        </a:spcAft>
        <a:buNone/>
        <a:tabLst/>
        <a:defRPr sz="1800" b="0" i="0" u="none" strike="noStrike" kern="1" cap="none" spc="0" baseline="0">
          <a:solidFill>
            <a:schemeClr val="tx1"/>
          </a:solidFill>
          <a:effectLst/>
          <a:latin typeface="Helvetica" pitchFamily="1" charset="0"/>
          <a:ea typeface="Helvetica" pitchFamily="1" charset="0"/>
          <a:cs typeface="Helvetica" pitchFamily="1" charset="0"/>
        </a:defRPr>
      </a:lvl7pPr>
      <a:lvl8pPr marL="0" marR="0" indent="0" algn="r" defTabSz="914400">
        <a:lnSpc>
          <a:spcPct val="100000"/>
        </a:lnSpc>
        <a:spcBef>
          <a:spcPts val="0"/>
        </a:spcBef>
        <a:spcAft>
          <a:spcPts val="0"/>
        </a:spcAft>
        <a:buNone/>
        <a:tabLst/>
        <a:defRPr sz="1800" b="0" i="0" u="none" strike="noStrike" kern="1" cap="none" spc="0" baseline="0">
          <a:solidFill>
            <a:schemeClr val="tx1"/>
          </a:solidFill>
          <a:effectLst/>
          <a:latin typeface="Helvetica" pitchFamily="1" charset="0"/>
          <a:ea typeface="Helvetica" pitchFamily="1" charset="0"/>
          <a:cs typeface="Helvetica" pitchFamily="1" charset="0"/>
        </a:defRPr>
      </a:lvl8pPr>
      <a:lvl9pPr marL="0" marR="0" indent="0" algn="r" defTabSz="914400">
        <a:lnSpc>
          <a:spcPct val="100000"/>
        </a:lnSpc>
        <a:spcBef>
          <a:spcPts val="0"/>
        </a:spcBef>
        <a:spcAft>
          <a:spcPts val="0"/>
        </a:spcAft>
        <a:buNone/>
        <a:tabLst/>
        <a:defRPr sz="1800" b="0" i="0" u="none" strike="noStrike" kern="1" cap="none" spc="0" baseline="0">
          <a:solidFill>
            <a:schemeClr val="tx1"/>
          </a:solidFill>
          <a:effectLst/>
          <a:latin typeface="Helvetica" pitchFamily="1" charset="0"/>
          <a:ea typeface="Helvetica" pitchFamily="1" charset="0"/>
          <a:cs typeface="Helvetica" pitchFamily="1" charset="0"/>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3.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hyperlink" Target="https://cilveksnevisdiagnoze.lv/dazado-kurpju-diena/" TargetMode="Externa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3.xml"/><Relationship Id="rId5" Type="http://schemas.openxmlformats.org/officeDocument/2006/relationships/image" Target="../media/image8.png"/><Relationship Id="rId4" Type="http://schemas.openxmlformats.org/officeDocument/2006/relationships/image" Target="../media/image7.png"/></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5.png"/><Relationship Id="rId1" Type="http://schemas.openxmlformats.org/officeDocument/2006/relationships/slideLayout" Target="../slideLayouts/slideLayout3.xml"/><Relationship Id="rId5" Type="http://schemas.openxmlformats.org/officeDocument/2006/relationships/image" Target="../media/image6.png"/><Relationship Id="rId4" Type="http://schemas.openxmlformats.org/officeDocument/2006/relationships/image" Target="../media/image7.png"/></Relationships>
</file>

<file path=ppt/slides/_rels/slide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hyperlink" Target="https://youtu.be/SImACplT3HM?si=wuUDoxLPDT6N0awt" TargetMode="External"/><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8" Type="http://schemas.openxmlformats.org/officeDocument/2006/relationships/slide" Target="slide23.xml"/><Relationship Id="rId13" Type="http://schemas.openxmlformats.org/officeDocument/2006/relationships/slide" Target="slide43.xml"/><Relationship Id="rId3" Type="http://schemas.openxmlformats.org/officeDocument/2006/relationships/slide" Target="slide4.xml"/><Relationship Id="rId7" Type="http://schemas.openxmlformats.org/officeDocument/2006/relationships/slide" Target="slide19.xml"/><Relationship Id="rId12" Type="http://schemas.openxmlformats.org/officeDocument/2006/relationships/slide" Target="slide39.xml"/><Relationship Id="rId2" Type="http://schemas.openxmlformats.org/officeDocument/2006/relationships/image" Target="../media/image4.png"/><Relationship Id="rId16" Type="http://schemas.openxmlformats.org/officeDocument/2006/relationships/slide" Target="slide63.xml"/><Relationship Id="rId1" Type="http://schemas.openxmlformats.org/officeDocument/2006/relationships/slideLayout" Target="../slideLayouts/slideLayout6.xml"/><Relationship Id="rId6" Type="http://schemas.openxmlformats.org/officeDocument/2006/relationships/slide" Target="slide17.xml"/><Relationship Id="rId11" Type="http://schemas.openxmlformats.org/officeDocument/2006/relationships/slide" Target="slide35.xml"/><Relationship Id="rId5" Type="http://schemas.openxmlformats.org/officeDocument/2006/relationships/slide" Target="slide11.xml"/><Relationship Id="rId15" Type="http://schemas.openxmlformats.org/officeDocument/2006/relationships/slide" Target="slide56.xml"/><Relationship Id="rId10" Type="http://schemas.openxmlformats.org/officeDocument/2006/relationships/slide" Target="slide30.xml"/><Relationship Id="rId4" Type="http://schemas.openxmlformats.org/officeDocument/2006/relationships/slide" Target="slide8.xml"/><Relationship Id="rId9" Type="http://schemas.openxmlformats.org/officeDocument/2006/relationships/slide" Target="slide27.xml"/><Relationship Id="rId14" Type="http://schemas.openxmlformats.org/officeDocument/2006/relationships/slide" Target="slide51.xml"/></Relationships>
</file>

<file path=ppt/slides/_rels/slide3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1.png"/><Relationship Id="rId1" Type="http://schemas.openxmlformats.org/officeDocument/2006/relationships/slideLayout" Target="../slideLayouts/slideLayout3.xml"/><Relationship Id="rId5" Type="http://schemas.openxmlformats.org/officeDocument/2006/relationships/image" Target="../media/image8.png"/><Relationship Id="rId4" Type="http://schemas.openxmlformats.org/officeDocument/2006/relationships/image" Target="../media/image6.png"/></Relationships>
</file>

<file path=ppt/slides/_rels/slide4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3.xml"/><Relationship Id="rId5" Type="http://schemas.openxmlformats.org/officeDocument/2006/relationships/image" Target="../media/image8.png"/><Relationship Id="rId4" Type="http://schemas.openxmlformats.org/officeDocument/2006/relationships/image" Target="../media/image7.png"/></Relationships>
</file>

<file path=ppt/slides/_rels/slide5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6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6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6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3" Type="http://schemas.openxmlformats.org/officeDocument/2006/relationships/hyperlink" Target="https://www.youtube.com/watch?v=NCd0e_NaRb0" TargetMode="External"/><Relationship Id="rId7" Type="http://schemas.openxmlformats.org/officeDocument/2006/relationships/hyperlink" Target="https://www.youtube.com/watch?v=-LfOGRNXAuI" TargetMode="External"/><Relationship Id="rId2" Type="http://schemas.openxmlformats.org/officeDocument/2006/relationships/image" Target="../media/image5.png"/><Relationship Id="rId1" Type="http://schemas.openxmlformats.org/officeDocument/2006/relationships/slideLayout" Target="../slideLayouts/slideLayout3.xml"/><Relationship Id="rId6" Type="http://schemas.openxmlformats.org/officeDocument/2006/relationships/hyperlink" Target="https://www.youtube.com/watch?v=cKGs1Y6KfKs" TargetMode="External"/><Relationship Id="rId5" Type="http://schemas.openxmlformats.org/officeDocument/2006/relationships/hyperlink" Target="https://www.youtube.com/watch?v=0Br0hbSVULU" TargetMode="External"/><Relationship Id="rId4" Type="http://schemas.openxmlformats.org/officeDocument/2006/relationships/image" Target="../media/image8.png"/></Relationships>
</file>

<file path=ppt/slides/_rels/slide6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3.xml"/><Relationship Id="rId5" Type="http://schemas.openxmlformats.org/officeDocument/2006/relationships/image" Target="../media/image2.png"/><Relationship Id="rId4" Type="http://schemas.openxmlformats.org/officeDocument/2006/relationships/hyperlink" Target="https://cilveksnevisdiagnoze.lv/dazado-kurpju-diena/"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3.xml"/><Relationship Id="rId5" Type="http://schemas.openxmlformats.org/officeDocument/2006/relationships/image" Target="../media/image8.png"/><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Fona attēls" descr="Kreisajā pusē dažādas zīmētas kurpes, labajā pusē zīmēts balts cilvēciņš ar pārlieku garām rokām un kājām, vienā kājā kurpe rozā krāsā. Pa vidu sauklis &quot;#Iekāp Otra Kurpēs&quot;. Augšā uzrakst &quot;Garīga rakstura traucējumi un cilvēki ar tiem&quot;.&#10;Apakšā Eiropas Savienības &quot;Finansē Eiropas Savienība&quot; un Labklājības ministrijas logo."/>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3qz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AAAAA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E+BvQX///8BAAAAAAAAAAAAAAAAAAAAAAAAAAAAAAAAAAAAAAAAAAAAAAACf39/AFNTUwPMzMwAwMD/AH9/fwAAAAAAAAAAAAAAAAD///8AAAAAACEAAAAYAAAAFAAAAAAAAAD8////pHsAAIhFAAAQAAAAJgAAAAgAAAD//////////w=="/>
              </a:ext>
            </a:extLst>
          </p:cNvPicPr>
          <p:nvPr/>
        </p:nvPicPr>
        <p:blipFill>
          <a:blip r:embed="rId3"/>
          <a:stretch>
            <a:fillRect/>
          </a:stretch>
        </p:blipFill>
        <p:spPr>
          <a:xfrm>
            <a:off x="0" y="-2540"/>
            <a:ext cx="20099020" cy="11305540"/>
          </a:xfrm>
          <a:prstGeom prst="rect">
            <a:avLst/>
          </a:prstGeom>
          <a:noFill/>
          <a:ln>
            <a:noFill/>
          </a:ln>
          <a:effectLst/>
        </p:spPr>
      </p:pic>
      <p:sp>
        <p:nvSpPr>
          <p:cNvPr id="6" name="Saite" descr="Saite uz cilveksnevisdiagnoze.lv sadaļu &quot;Dažādo kurpju diena&quot;"/>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E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U1NTA8zMzADAwP8Af39/AAAAAAAAAAAAAAAAAAAAAAAAAAAAIQAAABgAAAAUAAAATCgAAPk+AABgUwAAn0EAABAgAAAmAAAACAAAAP//////////"/>
              </a:ext>
            </a:extLst>
          </p:cNvSpPr>
          <p:nvPr/>
        </p:nvSpPr>
        <p:spPr>
          <a:xfrm>
            <a:off x="6550660" y="10236835"/>
            <a:ext cx="7002780" cy="430530"/>
          </a:xfrm>
          <a:prstGeom prst="rect">
            <a:avLst/>
          </a:prstGeom>
          <a:noFill/>
          <a:ln>
            <a:noFill/>
          </a:ln>
          <a:effectLst/>
        </p:spPr>
        <p:txBody>
          <a:bodyPr vert="horz" wrap="square" lIns="0" tIns="0" rIns="0" bIns="0" numCol="1" spcCol="215900" anchor="t"/>
          <a:lstStyle>
            <a:lvl1pPr indent="12700" algn="ctr">
              <a:lnSpc>
                <a:spcPts val="3600"/>
              </a:lnSpc>
              <a:defRPr sz="2400" u="sng" cap="none">
                <a:solidFill>
                  <a:srgbClr val="0000FF"/>
                </a:solidFill>
                <a:latin typeface="Arial" pitchFamily="1" charset="0"/>
                <a:ea typeface="Calibri" pitchFamily="2" charset="0"/>
                <a:cs typeface="Calibri" pitchFamily="2" charset="0"/>
                <a:hlinkClick r:id="rId4"/>
              </a:defRPr>
            </a:lvl1pPr>
          </a:lstStyle>
          <a:p>
            <a:pPr>
              <a:defRPr u="none" cap="none">
                <a:solidFill>
                  <a:srgbClr val="0070C0"/>
                </a:solidFill>
                <a:hlinkClick r:id="rId4"/>
              </a:defRPr>
            </a:pPr>
            <a:r>
              <a:rPr lang="lv-lv" u="sng" cap="none">
                <a:solidFill>
                  <a:srgbClr val="0000FF"/>
                </a:solidFill>
                <a:hlinkClick r:id="rId4"/>
              </a:rPr>
              <a:t>Cilveksnevisdiagnoze.lv / Dažādo kurpju diena</a:t>
            </a:r>
          </a:p>
        </p:txBody>
      </p:sp>
      <p:pic>
        <p:nvPicPr>
          <p:cNvPr id="7" name="ES logo" descr="Eiropas Savienības karogs ar uzrakstu &quot;Finansē Eiropas Savienība&quot; apakšā. Blakus Nacionālā attīstības plāna logo: divas vertikālas sarkanas svītras un gadskaitlis &quot;2027&quot;."/>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3qz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AAAAA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E+BvQX///8BAAAAAAAAAAAAAAAAAAAAAAAAAAAAAAAAAAAAAAAAAAAAAAACf39/AFNTUwPMzMwAwMD/AH9/fwAAAAAAAAAAAAAAAAD///8AAAAAACEAAAAYAAAAFAAAAG4EAACaPQAAURAAAOhCAAAQAAAAJgAAAAgAAAD//////////w=="/>
              </a:ext>
            </a:extLst>
          </p:cNvPicPr>
          <p:nvPr/>
        </p:nvPicPr>
        <p:blipFill>
          <a:blip r:embed="rId5"/>
          <a:stretch>
            <a:fillRect/>
          </a:stretch>
        </p:blipFill>
        <p:spPr>
          <a:xfrm>
            <a:off x="720090" y="10013950"/>
            <a:ext cx="1932305" cy="862330"/>
          </a:xfrm>
          <a:prstGeom prst="rect">
            <a:avLst/>
          </a:prstGeom>
          <a:noFill/>
          <a:ln>
            <a:noFill/>
          </a:ln>
          <a:effectLst/>
        </p:spPr>
      </p:pic>
      <p:pic>
        <p:nvPicPr>
          <p:cNvPr id="8" name="LM logo" descr="Labklājības ministrijas logo: Latvijas republikas ģērbonis un uzraksts &quot;Labklājības ministrija&quot; apakšā."/>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3qz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AAAAA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E+BvQX///8BAAAAAAAAAAAAAAAAAAAAAAAAAAAAAAAAAAAAAAAAAAAAAAACf39/AFNTUwPMzMwAwMD/AH9/fwAAAAAAAAAAAAAAAAD///8AAAAAACEAAAAYAAAAFAAAAFZyAACaPQAAEnoAAM9DAAAQAAAAJgAAAAgAAAD//////////w=="/>
              </a:ext>
            </a:extLst>
          </p:cNvPicPr>
          <p:nvPr/>
        </p:nvPicPr>
        <p:blipFill>
          <a:blip r:embed="rId6"/>
          <a:stretch>
            <a:fillRect/>
          </a:stretch>
        </p:blipFill>
        <p:spPr>
          <a:xfrm>
            <a:off x="18586450" y="10013950"/>
            <a:ext cx="1257300" cy="1009015"/>
          </a:xfrm>
          <a:prstGeom prst="rect">
            <a:avLst/>
          </a:prstGeom>
          <a:noFill/>
          <a:ln>
            <a:noFill/>
          </a:ln>
          <a:effectLst/>
        </p:spPr>
      </p:pic>
      <p:sp>
        <p:nvSpPr>
          <p:cNvPr id="9" name="Textbox" descr="Garīga rakstura traucējumi un cilvēki ar tiem"/>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A0AAAAAAAAAAAAAAAAAAAAAA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P////8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T4G9Bf///wEAAAAAAAAAAAAAAAAAAAAAAAAAAAAAAAAAAAAAAAAAAAAAAAB/f38AU1NTA8zMzADAwP8Af39/AAAAAAAAAAAAAAAAAAAAAAAAAAAAIQAAABgAAAAUAAAAOhAAAIcIAACoagAAWxIAABAAAAAmAAAACAAAAAEgAAAAAAAA"/>
              </a:ext>
            </a:extLst>
          </p:cNvSpPr>
          <p:nvPr>
            <p:ph type="title"/>
          </p:nvPr>
        </p:nvSpPr>
        <p:spPr>
          <a:xfrm>
            <a:off x="2637790" y="1386205"/>
            <a:ext cx="14700250" cy="1597660"/>
          </a:xfrm>
        </p:spPr>
        <p:txBody>
          <a:bodyPr vert="horz" wrap="square" lIns="0" tIns="0" rIns="0" bIns="0" numCol="1" spcCol="215900" anchor="t">
            <a:prstTxWarp prst="textNoShape">
              <a:avLst/>
            </a:prstTxWarp>
          </a:bodyPr>
          <a:lstStyle/>
          <a:p>
            <a:pPr indent="12700" algn="ctr">
              <a:spcBef>
                <a:spcPts val="100"/>
              </a:spcBef>
              <a:defRPr sz="3600" cap="none">
                <a:latin typeface="Arial" pitchFamily="1" charset="0"/>
                <a:ea typeface="Arial" pitchFamily="1" charset="0"/>
                <a:cs typeface="Arial" pitchFamily="1" charset="0"/>
              </a:defRPr>
            </a:pPr>
            <a:r>
              <a:rPr lang="lv-lv" sz="4400" cap="none" dirty="0">
                <a:solidFill>
                  <a:schemeClr val="bg1"/>
                </a:solidFill>
              </a:rPr>
              <a:t>GARĪGA RAKSTURA TRAUCĒJUMI </a:t>
            </a:r>
            <a:br>
              <a:rPr dirty="0"/>
            </a:br>
            <a:r>
              <a:rPr lang="lv-lv" sz="4400" b="0" cap="none" dirty="0">
                <a:solidFill>
                  <a:schemeClr val="bg1"/>
                </a:solidFill>
              </a:rPr>
              <a:t>un cilvēki ar tiem</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Krāsaina josla #IekāpOtraKurpēs">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3qz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BAAAA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AAAAAUAAAABAAAAAAAAAAAAAAAAAAAAAAAAAAAAAAAAAAAAAAAAAAAAAAACf39/AAAAAAPMzMwAwMD/AH9/fwAAAAAAAAAAAAAAAAD///8AAAAAACEAAAAYAAAAFAAAAAAAAAD5NgAArHsAAIhFAAAQAAAAJgAAAAgAAAD//////////w=="/>
              </a:ext>
            </a:extLst>
          </p:cNvPicPr>
          <p:nvPr/>
        </p:nvPicPr>
        <p:blipFill>
          <a:blip r:embed="rId2"/>
          <a:stretch>
            <a:fillRect/>
          </a:stretch>
        </p:blipFill>
        <p:spPr>
          <a:xfrm>
            <a:off x="0" y="8936355"/>
            <a:ext cx="20104100" cy="2366645"/>
          </a:xfrm>
          <a:prstGeom prst="rect">
            <a:avLst/>
          </a:prstGeom>
          <a:noFill/>
          <a:ln>
            <a:noFill/>
          </a:ln>
          <a:effectLst/>
        </p:spPr>
      </p:pic>
      <p:sp>
        <p:nvSpPr>
          <p:cNvPr id="12" name="Textbox7" descr="mēreni izteikta invaliditāte,&#10;t. i., ja cilvēks zaudējis rīcībspēju 25–59 % apmērā&#10;"/>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E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EC3HyQ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AAAAA8zMzADAwP8Af39/AAAAAAAAAAAAAAAAAAAAAAAAAAAAIQAAABgAAAAUAAAA6lQAAFQqAAAybwAACTEAABAgAAAmAAAACAAAAP//////////"/>
              </a:ext>
            </a:extLst>
          </p:cNvSpPr>
          <p:nvPr/>
        </p:nvSpPr>
        <p:spPr>
          <a:xfrm>
            <a:off x="13803630" y="7029450"/>
            <a:ext cx="4272280" cy="941705"/>
          </a:xfrm>
          <a:prstGeom prst="rect">
            <a:avLst/>
          </a:prstGeom>
          <a:noFill/>
          <a:ln>
            <a:noFill/>
          </a:ln>
          <a:effectLst/>
        </p:spPr>
        <p:txBody>
          <a:bodyPr vert="horz" wrap="square" lIns="0" tIns="0" rIns="0" bIns="0" numCol="1" spcCol="215900" anchor="t"/>
          <a:lstStyle/>
          <a:p>
            <a:pPr indent="635" algn="ctr">
              <a:lnSpc>
                <a:spcPts val="2900"/>
              </a:lnSpc>
              <a:spcBef>
                <a:spcPts val="1700"/>
              </a:spcBef>
              <a:defRPr sz="2600" b="1" cap="none">
                <a:solidFill>
                  <a:srgbClr val="302A73"/>
                </a:solidFill>
                <a:latin typeface="Arial" pitchFamily="1" charset="0"/>
                <a:ea typeface="Arial" pitchFamily="1" charset="0"/>
                <a:cs typeface="Arial" pitchFamily="1" charset="0"/>
              </a:defRPr>
            </a:pPr>
            <a:r>
              <a:rPr lang="lv-lv" cap="none" dirty="0"/>
              <a:t>mēreni izteikta invaliditāte,</a:t>
            </a:r>
          </a:p>
          <a:p>
            <a:pPr algn="ctr">
              <a:lnSpc>
                <a:spcPts val="2700"/>
              </a:lnSpc>
              <a:defRPr sz="2600" cap="none">
                <a:solidFill>
                  <a:srgbClr val="302A73"/>
                </a:solidFill>
                <a:latin typeface="Arial" pitchFamily="1" charset="0"/>
                <a:ea typeface="Arial" pitchFamily="1" charset="0"/>
                <a:cs typeface="Arial" pitchFamily="1" charset="0"/>
              </a:defRPr>
            </a:pPr>
            <a:r>
              <a:rPr lang="lv-lv" cap="none" dirty="0"/>
              <a:t>t. i., ja cilvēks zaudējis rīcībspēju </a:t>
            </a:r>
            <a:r>
              <a:rPr lang="lv-lv" b="1" cap="none" dirty="0"/>
              <a:t>25–59 %</a:t>
            </a:r>
            <a:r>
              <a:rPr lang="lv-lv" cap="none" dirty="0"/>
              <a:t> apmērā</a:t>
            </a:r>
          </a:p>
        </p:txBody>
      </p:sp>
      <p:sp>
        <p:nvSpPr>
          <p:cNvPr id="14" name="Textbox6" descr="invaliditātes gurpa"/>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E0AAAAASAAAAEgAAABI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KYD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T4G9Bf///wEAAAAAAAAAAAAAAAAAAAAAAAAAAAAAAAAAAAAAAAAAAAAAAAJ/f38AAAAAA8zMzADAwP8Af39/AAAAAAAAAAAAAAAAAAAAAAAAAAAAIQAAABgAAAAUAAAA/lYAABQhAAC0bAAAtCcAABAgAAAmAAAACAAAAP//////////"/>
              </a:ext>
            </a:extLst>
          </p:cNvSpPr>
          <p:nvPr/>
        </p:nvSpPr>
        <p:spPr>
          <a:xfrm>
            <a:off x="14141450" y="5377180"/>
            <a:ext cx="3529330" cy="1076960"/>
          </a:xfrm>
          <a:prstGeom prst="rect">
            <a:avLst/>
          </a:prstGeom>
          <a:noFill/>
          <a:ln>
            <a:noFill/>
          </a:ln>
          <a:effectLst/>
        </p:spPr>
        <p:txBody>
          <a:bodyPr vert="horz" wrap="square" lIns="45720" tIns="45720" rIns="45720" bIns="45720" numCol="1" spcCol="215900" anchor="t"/>
          <a:lstStyle/>
          <a:p>
            <a:pPr algn="ctr"/>
            <a:r>
              <a:rPr lang="lv-lv" sz="3200" b="1" cap="none">
                <a:solidFill>
                  <a:srgbClr val="EE796C"/>
                </a:solidFill>
              </a:rPr>
              <a:t>invaliditātes</a:t>
            </a:r>
          </a:p>
          <a:p>
            <a:pPr algn="ctr"/>
            <a:r>
              <a:rPr lang="lv-lv" sz="3200" b="1" cap="none">
                <a:solidFill>
                  <a:srgbClr val="EE796C"/>
                </a:solidFill>
              </a:rPr>
              <a:t>grupa</a:t>
            </a:r>
          </a:p>
        </p:txBody>
      </p:sp>
      <p:sp>
        <p:nvSpPr>
          <p:cNvPr id="7" name="Aplis3">
            <a:extLst>
              <a:ext uri="{C183D7F6-B498-43B3-948B-1728B52AA6E4}">
                <adec:decorative xmlns:adec="http://schemas.microsoft.com/office/drawing/2017/decorative" val="1"/>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CwAAAA0AAAAASAAAAAAAAABIAAAAayAAAAAAAAAAAAAAAAAAAAEAAABQAAAAAAAAAAAA4D8AAAAAAADgPwAAAAAAAOA/AAAAAAAA4D8AAAAAAADgPwAAAAAAAOA/AAAAAAAA4D8AAAAAAADgPwAAAAAAAOA/AAAAAAAA4D8CAAAAjAAAAAEAAAAAAAAA7nls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7nlsAP///wEAAAAAAAAAAAAAAAAAAAAAAAAAAAAAAAAAAAAAAAAAAAAAAAB/f38AAAAAA8zMzADAwP8Af39/AAAAAAAAAAAAAAAAAAAAAAAAAAAAIQAAABgAAAAUAAAAel0AALMXAAAyZgAAayAAABAAAAAmAAAACAAAAP//////////"/>
              </a:ext>
            </a:extLst>
          </p:cNvSpPr>
          <p:nvPr/>
        </p:nvSpPr>
        <p:spPr>
          <a:xfrm>
            <a:off x="15195550" y="3852545"/>
            <a:ext cx="1417320" cy="1417320"/>
          </a:xfrm>
          <a:custGeom>
            <a:avLst/>
            <a:gdLst/>
            <a:ahLst/>
            <a:cxnLst/>
            <a:rect l="0" t="0" r="1417320" b="1417320"/>
            <a:pathLst>
              <a:path w="1417320" h="1417320">
                <a:moveTo>
                  <a:pt x="708660" y="0"/>
                </a:moveTo>
                <a:lnTo>
                  <a:pt x="660169" y="1640"/>
                </a:lnTo>
                <a:lnTo>
                  <a:pt x="612532" y="6496"/>
                </a:lnTo>
                <a:lnTo>
                  <a:pt x="565813" y="14370"/>
                </a:lnTo>
                <a:lnTo>
                  <a:pt x="520275" y="25328"/>
                </a:lnTo>
                <a:lnTo>
                  <a:pt x="475918" y="39108"/>
                </a:lnTo>
                <a:lnTo>
                  <a:pt x="432808" y="55709"/>
                </a:lnTo>
                <a:lnTo>
                  <a:pt x="391141" y="74934"/>
                </a:lnTo>
                <a:lnTo>
                  <a:pt x="350984" y="96785"/>
                </a:lnTo>
                <a:lnTo>
                  <a:pt x="312467" y="120997"/>
                </a:lnTo>
                <a:lnTo>
                  <a:pt x="275590" y="147638"/>
                </a:lnTo>
                <a:lnTo>
                  <a:pt x="240616" y="176509"/>
                </a:lnTo>
                <a:lnTo>
                  <a:pt x="207546" y="207546"/>
                </a:lnTo>
                <a:lnTo>
                  <a:pt x="176509" y="240616"/>
                </a:lnTo>
                <a:lnTo>
                  <a:pt x="147638" y="275590"/>
                </a:lnTo>
                <a:lnTo>
                  <a:pt x="120997" y="312467"/>
                </a:lnTo>
                <a:lnTo>
                  <a:pt x="96785" y="350984"/>
                </a:lnTo>
                <a:lnTo>
                  <a:pt x="74934" y="391141"/>
                </a:lnTo>
                <a:lnTo>
                  <a:pt x="55709" y="432808"/>
                </a:lnTo>
                <a:lnTo>
                  <a:pt x="39108" y="475918"/>
                </a:lnTo>
                <a:lnTo>
                  <a:pt x="25328" y="520275"/>
                </a:lnTo>
                <a:lnTo>
                  <a:pt x="14370" y="565813"/>
                </a:lnTo>
                <a:lnTo>
                  <a:pt x="6496" y="612532"/>
                </a:lnTo>
                <a:lnTo>
                  <a:pt x="1640" y="660169"/>
                </a:lnTo>
                <a:lnTo>
                  <a:pt x="0" y="708660"/>
                </a:lnTo>
                <a:lnTo>
                  <a:pt x="1640" y="757151"/>
                </a:lnTo>
                <a:lnTo>
                  <a:pt x="6496" y="804788"/>
                </a:lnTo>
                <a:lnTo>
                  <a:pt x="14370" y="851507"/>
                </a:lnTo>
                <a:lnTo>
                  <a:pt x="25328" y="897045"/>
                </a:lnTo>
                <a:lnTo>
                  <a:pt x="39108" y="941402"/>
                </a:lnTo>
                <a:lnTo>
                  <a:pt x="55709" y="984512"/>
                </a:lnTo>
                <a:lnTo>
                  <a:pt x="74934" y="1026179"/>
                </a:lnTo>
                <a:lnTo>
                  <a:pt x="96785" y="1066336"/>
                </a:lnTo>
                <a:lnTo>
                  <a:pt x="120997" y="1104853"/>
                </a:lnTo>
                <a:lnTo>
                  <a:pt x="147638" y="1141730"/>
                </a:lnTo>
                <a:lnTo>
                  <a:pt x="176509" y="1176704"/>
                </a:lnTo>
                <a:lnTo>
                  <a:pt x="207546" y="1209774"/>
                </a:lnTo>
                <a:lnTo>
                  <a:pt x="240616" y="1240811"/>
                </a:lnTo>
                <a:lnTo>
                  <a:pt x="275590" y="1269683"/>
                </a:lnTo>
                <a:lnTo>
                  <a:pt x="312467" y="1296323"/>
                </a:lnTo>
                <a:lnTo>
                  <a:pt x="350984" y="1320535"/>
                </a:lnTo>
                <a:lnTo>
                  <a:pt x="391141" y="1342386"/>
                </a:lnTo>
                <a:lnTo>
                  <a:pt x="432808" y="1361611"/>
                </a:lnTo>
                <a:lnTo>
                  <a:pt x="475918" y="1378212"/>
                </a:lnTo>
                <a:lnTo>
                  <a:pt x="520275" y="1391992"/>
                </a:lnTo>
                <a:lnTo>
                  <a:pt x="565813" y="1402950"/>
                </a:lnTo>
                <a:lnTo>
                  <a:pt x="612532" y="1410824"/>
                </a:lnTo>
                <a:lnTo>
                  <a:pt x="660169" y="1415680"/>
                </a:lnTo>
                <a:lnTo>
                  <a:pt x="708660" y="1417320"/>
                </a:lnTo>
                <a:lnTo>
                  <a:pt x="757151" y="1415680"/>
                </a:lnTo>
                <a:lnTo>
                  <a:pt x="804788" y="1410824"/>
                </a:lnTo>
                <a:lnTo>
                  <a:pt x="851507" y="1402950"/>
                </a:lnTo>
                <a:lnTo>
                  <a:pt x="897045" y="1391992"/>
                </a:lnTo>
                <a:lnTo>
                  <a:pt x="941402" y="1378212"/>
                </a:lnTo>
                <a:lnTo>
                  <a:pt x="984512" y="1361611"/>
                </a:lnTo>
                <a:lnTo>
                  <a:pt x="1026179" y="1342386"/>
                </a:lnTo>
                <a:lnTo>
                  <a:pt x="1066336" y="1320535"/>
                </a:lnTo>
                <a:lnTo>
                  <a:pt x="1104853" y="1296323"/>
                </a:lnTo>
                <a:lnTo>
                  <a:pt x="1141730" y="1269683"/>
                </a:lnTo>
                <a:lnTo>
                  <a:pt x="1176704" y="1240811"/>
                </a:lnTo>
                <a:lnTo>
                  <a:pt x="1209774" y="1209774"/>
                </a:lnTo>
                <a:lnTo>
                  <a:pt x="1240811" y="1176704"/>
                </a:lnTo>
                <a:lnTo>
                  <a:pt x="1269683" y="1141730"/>
                </a:lnTo>
                <a:lnTo>
                  <a:pt x="1296323" y="1104853"/>
                </a:lnTo>
                <a:lnTo>
                  <a:pt x="1320535" y="1066336"/>
                </a:lnTo>
                <a:lnTo>
                  <a:pt x="1342386" y="1026179"/>
                </a:lnTo>
                <a:lnTo>
                  <a:pt x="1361611" y="984512"/>
                </a:lnTo>
                <a:lnTo>
                  <a:pt x="1378212" y="941402"/>
                </a:lnTo>
                <a:lnTo>
                  <a:pt x="1391992" y="897045"/>
                </a:lnTo>
                <a:lnTo>
                  <a:pt x="1402950" y="851507"/>
                </a:lnTo>
                <a:lnTo>
                  <a:pt x="1410824" y="804788"/>
                </a:lnTo>
                <a:lnTo>
                  <a:pt x="1415680" y="757151"/>
                </a:lnTo>
                <a:lnTo>
                  <a:pt x="1417320" y="708660"/>
                </a:lnTo>
                <a:lnTo>
                  <a:pt x="1415680" y="660169"/>
                </a:lnTo>
                <a:lnTo>
                  <a:pt x="1410824" y="612532"/>
                </a:lnTo>
                <a:lnTo>
                  <a:pt x="1402950" y="565813"/>
                </a:lnTo>
                <a:lnTo>
                  <a:pt x="1391992" y="520275"/>
                </a:lnTo>
                <a:lnTo>
                  <a:pt x="1378212" y="475918"/>
                </a:lnTo>
                <a:lnTo>
                  <a:pt x="1361611" y="432808"/>
                </a:lnTo>
                <a:lnTo>
                  <a:pt x="1342386" y="391141"/>
                </a:lnTo>
                <a:lnTo>
                  <a:pt x="1320535" y="350984"/>
                </a:lnTo>
                <a:lnTo>
                  <a:pt x="1296323" y="312467"/>
                </a:lnTo>
                <a:lnTo>
                  <a:pt x="1269683" y="275590"/>
                </a:lnTo>
                <a:lnTo>
                  <a:pt x="1240811" y="240616"/>
                </a:lnTo>
                <a:lnTo>
                  <a:pt x="1209774" y="207546"/>
                </a:lnTo>
                <a:lnTo>
                  <a:pt x="1176704" y="176509"/>
                </a:lnTo>
                <a:lnTo>
                  <a:pt x="1141730" y="147638"/>
                </a:lnTo>
                <a:lnTo>
                  <a:pt x="1104853" y="120997"/>
                </a:lnTo>
                <a:lnTo>
                  <a:pt x="1066336" y="96785"/>
                </a:lnTo>
                <a:lnTo>
                  <a:pt x="1026179" y="74934"/>
                </a:lnTo>
                <a:lnTo>
                  <a:pt x="984512" y="55709"/>
                </a:lnTo>
                <a:lnTo>
                  <a:pt x="941402" y="39108"/>
                </a:lnTo>
                <a:lnTo>
                  <a:pt x="897045" y="25328"/>
                </a:lnTo>
                <a:lnTo>
                  <a:pt x="851507" y="14370"/>
                </a:lnTo>
                <a:lnTo>
                  <a:pt x="804788" y="6496"/>
                </a:lnTo>
                <a:lnTo>
                  <a:pt x="757151" y="1640"/>
                </a:lnTo>
                <a:lnTo>
                  <a:pt x="708660" y="0"/>
                </a:lnTo>
                <a:close/>
              </a:path>
            </a:pathLst>
          </a:custGeom>
          <a:solidFill>
            <a:srgbClr val="EE796C"/>
          </a:solidFill>
          <a:ln>
            <a:noFill/>
          </a:ln>
          <a:effectLst/>
        </p:spPr>
        <p:txBody>
          <a:bodyPr vert="horz" wrap="square" lIns="45720" tIns="0" rIns="45720" bIns="5269865" numCol="1" spcCol="215900" anchor="t"/>
          <a:lstStyle/>
          <a:p>
            <a:endParaRPr/>
          </a:p>
        </p:txBody>
      </p:sp>
      <p:sp>
        <p:nvSpPr>
          <p:cNvPr id="8" name="Romiešu3" descr="3."/>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E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AAAAA8zMzADAwP8Af39/AAAAAAAAAAAAAAAAAAAAAAAAAAAAIQAAABgAAAAUAAAAYVMAAGMYAABKcAAAlR8AABAgAAAmAAAACAAAAP//////////"/>
              </a:ext>
            </a:extLst>
          </p:cNvSpPr>
          <p:nvPr/>
        </p:nvSpPr>
        <p:spPr>
          <a:xfrm>
            <a:off x="13554075" y="3964305"/>
            <a:ext cx="4699635" cy="1169670"/>
          </a:xfrm>
          <a:prstGeom prst="rect">
            <a:avLst/>
          </a:prstGeom>
          <a:noFill/>
          <a:ln>
            <a:noFill/>
          </a:ln>
          <a:effectLst/>
        </p:spPr>
        <p:txBody>
          <a:bodyPr vert="horz" wrap="square" lIns="0" tIns="0" rIns="0" bIns="0" numCol="1" spcCol="215900" anchor="t"/>
          <a:lstStyle/>
          <a:p>
            <a:pPr algn="ctr">
              <a:spcBef>
                <a:spcPts val="100"/>
              </a:spcBef>
              <a:defRPr sz="7600" b="1" cap="none">
                <a:solidFill>
                  <a:srgbClr val="FFFFFF"/>
                </a:solidFill>
                <a:latin typeface="Karla" charset="0"/>
                <a:ea typeface="Karla" charset="0"/>
                <a:cs typeface="Karla" charset="0"/>
              </a:defRPr>
            </a:pPr>
            <a:r>
              <a:t>III</a:t>
            </a:r>
            <a:endParaRPr cap="none">
              <a:latin typeface="Karla Medium" charset="0"/>
              <a:ea typeface="Karla Medium" charset="0"/>
              <a:cs typeface="Karla Medium" charset="0"/>
            </a:endParaRPr>
          </a:p>
        </p:txBody>
      </p:sp>
      <p:sp>
        <p:nvSpPr>
          <p:cNvPr id="10" name="Textbox5" descr="smaga invaliditāte,&#10;t. i., ja cilvēks zaudējis rīcībspēju 60–79 % apmērā&#10;"/>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E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WKL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AAAAA8zMzADAwP8Af39/AAAAAAAAAAAAAAAAAAAAAAAAAAAAIQAAABgAAAAUAAAAsjAAAFQqAAD6SgAACTEAABAgAAAmAAAACAAAAP//////////"/>
              </a:ext>
            </a:extLst>
          </p:cNvSpPr>
          <p:nvPr/>
        </p:nvSpPr>
        <p:spPr>
          <a:xfrm>
            <a:off x="7915910" y="6880860"/>
            <a:ext cx="4272280" cy="1090295"/>
          </a:xfrm>
          <a:prstGeom prst="rect">
            <a:avLst/>
          </a:prstGeom>
          <a:noFill/>
          <a:ln>
            <a:noFill/>
          </a:ln>
          <a:effectLst/>
        </p:spPr>
        <p:txBody>
          <a:bodyPr vert="horz" wrap="square" lIns="0" tIns="0" rIns="0" bIns="0" numCol="1" spcCol="215900" anchor="t"/>
          <a:lstStyle/>
          <a:p>
            <a:pPr indent="636905">
              <a:lnSpc>
                <a:spcPts val="2900"/>
              </a:lnSpc>
              <a:spcBef>
                <a:spcPts val="1700"/>
              </a:spcBef>
              <a:defRPr sz="2600" b="1" cap="none">
                <a:solidFill>
                  <a:srgbClr val="302A73"/>
                </a:solidFill>
                <a:latin typeface="Arial" pitchFamily="1" charset="0"/>
                <a:ea typeface="Arial" pitchFamily="1" charset="0"/>
                <a:cs typeface="Arial" pitchFamily="1" charset="0"/>
              </a:defRPr>
            </a:pPr>
            <a:r>
              <a:rPr lang="lv-lv" cap="none" dirty="0"/>
              <a:t>smaga invaliditāte,</a:t>
            </a:r>
          </a:p>
          <a:p>
            <a:pPr marR="5080" indent="571500">
              <a:lnSpc>
                <a:spcPts val="2700"/>
              </a:lnSpc>
              <a:spcBef>
                <a:spcPts val="200"/>
              </a:spcBef>
              <a:defRPr sz="2600" cap="none">
                <a:solidFill>
                  <a:srgbClr val="302A73"/>
                </a:solidFill>
                <a:latin typeface="Arial" pitchFamily="1" charset="0"/>
                <a:ea typeface="Arial" pitchFamily="1" charset="0"/>
                <a:cs typeface="Arial" pitchFamily="1" charset="0"/>
              </a:defRPr>
            </a:pPr>
            <a:r>
              <a:rPr lang="lv-lv" cap="none" dirty="0"/>
              <a:t>t. i., ja cilvēks zaudējis rīcībspēju </a:t>
            </a:r>
            <a:r>
              <a:rPr lang="lv-lv" b="1" cap="none" dirty="0"/>
              <a:t>60–79 % </a:t>
            </a:r>
            <a:r>
              <a:rPr lang="lv-lv" cap="none" dirty="0"/>
              <a:t>apmērā</a:t>
            </a:r>
          </a:p>
        </p:txBody>
      </p:sp>
      <p:sp>
        <p:nvSpPr>
          <p:cNvPr id="11" name="Textbox4" descr="invaliditātes gurpa"/>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E0AAAAASAAAAEgAAABI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BeyizM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T4G9Bf///wEAAAAAAAAAAAAAAAAAAAAAAAAAAAAAAAAAAAAAAAAAAAAAAAJ/f38AAAAAA8zMzADAwP8Af39/AAAAAAAAAAAAAAAAAAAAAAAAAAAAIQAAABgAAAAUAAAASTIAABQhAAD+RwAAtCcAABAgAAAmAAAACAAAAP//////////"/>
              </a:ext>
            </a:extLst>
          </p:cNvSpPr>
          <p:nvPr/>
        </p:nvSpPr>
        <p:spPr>
          <a:xfrm>
            <a:off x="8174355" y="5377180"/>
            <a:ext cx="3528695" cy="1076960"/>
          </a:xfrm>
          <a:prstGeom prst="rect">
            <a:avLst/>
          </a:prstGeom>
          <a:noFill/>
          <a:ln>
            <a:noFill/>
          </a:ln>
          <a:effectLst/>
        </p:spPr>
        <p:txBody>
          <a:bodyPr vert="horz" wrap="square" lIns="45720" tIns="45720" rIns="45720" bIns="45720" numCol="1" spcCol="215900" anchor="t"/>
          <a:lstStyle/>
          <a:p>
            <a:pPr algn="ctr"/>
            <a:r>
              <a:rPr lang="lv-lv" sz="3200" b="1" cap="none">
                <a:solidFill>
                  <a:srgbClr val="EE796C"/>
                </a:solidFill>
              </a:rPr>
              <a:t>invaliditātes</a:t>
            </a:r>
          </a:p>
          <a:p>
            <a:pPr algn="ctr"/>
            <a:r>
              <a:rPr lang="lv-lv" sz="3200" b="1" cap="none">
                <a:solidFill>
                  <a:srgbClr val="EE796C"/>
                </a:solidFill>
              </a:rPr>
              <a:t>grupa</a:t>
            </a:r>
          </a:p>
        </p:txBody>
      </p:sp>
      <p:sp>
        <p:nvSpPr>
          <p:cNvPr id="5" name="Aplis2">
            <a:extLst>
              <a:ext uri="{C183D7F6-B498-43B3-948B-1728B52AA6E4}">
                <adec:decorative xmlns:adec="http://schemas.microsoft.com/office/drawing/2017/decorative" val="1"/>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CwAAAA0AAAAASAAAAAAAAABIAAAAayAAAAAAAAAAAAAAAAAAAAEAAABQAAAAAAAAAAAA4D8AAAAAAADgPwAAAAAAAOA/AAAAAAAA4D8AAAAAAADgPwAAAAAAAOA/AAAAAAAA4D8AAAAAAADgPwAAAAAAAOA/AAAAAAAA4D8CAAAAjAAAAAEAAAAAAAAA7nls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Kqqqqo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7nlsAP///wEAAAAAAAAAAAAAAAAAAAAAAAAAAAAAAAAAAAAAAAAAAAAAAAB/f38AAAAAA8zMzADAwP8Af39/AAAAAAAAAAAAAAAAAAAAAAAAAAAAIQAAABgAAAAUAAAAejkAALMXAAAyQgAAayAAABAAAAAmAAAACAAAAP//////////"/>
              </a:ext>
            </a:extLst>
          </p:cNvSpPr>
          <p:nvPr/>
        </p:nvSpPr>
        <p:spPr>
          <a:xfrm>
            <a:off x="9343390" y="3852545"/>
            <a:ext cx="1417320" cy="1417320"/>
          </a:xfrm>
          <a:custGeom>
            <a:avLst/>
            <a:gdLst/>
            <a:ahLst/>
            <a:cxnLst/>
            <a:rect l="0" t="0" r="1417320" b="1417320"/>
            <a:pathLst>
              <a:path w="1417320" h="1417320">
                <a:moveTo>
                  <a:pt x="708660" y="0"/>
                </a:moveTo>
                <a:lnTo>
                  <a:pt x="660169" y="1640"/>
                </a:lnTo>
                <a:lnTo>
                  <a:pt x="612532" y="6496"/>
                </a:lnTo>
                <a:lnTo>
                  <a:pt x="565813" y="14370"/>
                </a:lnTo>
                <a:lnTo>
                  <a:pt x="520275" y="25328"/>
                </a:lnTo>
                <a:lnTo>
                  <a:pt x="475918" y="39108"/>
                </a:lnTo>
                <a:lnTo>
                  <a:pt x="432808" y="55709"/>
                </a:lnTo>
                <a:lnTo>
                  <a:pt x="391141" y="74934"/>
                </a:lnTo>
                <a:lnTo>
                  <a:pt x="350984" y="96785"/>
                </a:lnTo>
                <a:lnTo>
                  <a:pt x="312467" y="120997"/>
                </a:lnTo>
                <a:lnTo>
                  <a:pt x="275590" y="147638"/>
                </a:lnTo>
                <a:lnTo>
                  <a:pt x="240616" y="176509"/>
                </a:lnTo>
                <a:lnTo>
                  <a:pt x="207546" y="207546"/>
                </a:lnTo>
                <a:lnTo>
                  <a:pt x="176509" y="240616"/>
                </a:lnTo>
                <a:lnTo>
                  <a:pt x="147638" y="275590"/>
                </a:lnTo>
                <a:lnTo>
                  <a:pt x="120997" y="312467"/>
                </a:lnTo>
                <a:lnTo>
                  <a:pt x="96785" y="350984"/>
                </a:lnTo>
                <a:lnTo>
                  <a:pt x="74934" y="391141"/>
                </a:lnTo>
                <a:lnTo>
                  <a:pt x="55709" y="432808"/>
                </a:lnTo>
                <a:lnTo>
                  <a:pt x="39108" y="475918"/>
                </a:lnTo>
                <a:lnTo>
                  <a:pt x="25328" y="520275"/>
                </a:lnTo>
                <a:lnTo>
                  <a:pt x="14370" y="565813"/>
                </a:lnTo>
                <a:lnTo>
                  <a:pt x="6496" y="612532"/>
                </a:lnTo>
                <a:lnTo>
                  <a:pt x="1640" y="660169"/>
                </a:lnTo>
                <a:lnTo>
                  <a:pt x="0" y="708660"/>
                </a:lnTo>
                <a:lnTo>
                  <a:pt x="1640" y="757151"/>
                </a:lnTo>
                <a:lnTo>
                  <a:pt x="6496" y="804788"/>
                </a:lnTo>
                <a:lnTo>
                  <a:pt x="14370" y="851507"/>
                </a:lnTo>
                <a:lnTo>
                  <a:pt x="25328" y="897045"/>
                </a:lnTo>
                <a:lnTo>
                  <a:pt x="39108" y="941402"/>
                </a:lnTo>
                <a:lnTo>
                  <a:pt x="55709" y="984512"/>
                </a:lnTo>
                <a:lnTo>
                  <a:pt x="74934" y="1026179"/>
                </a:lnTo>
                <a:lnTo>
                  <a:pt x="96785" y="1066336"/>
                </a:lnTo>
                <a:lnTo>
                  <a:pt x="120997" y="1104853"/>
                </a:lnTo>
                <a:lnTo>
                  <a:pt x="147638" y="1141730"/>
                </a:lnTo>
                <a:lnTo>
                  <a:pt x="176509" y="1176704"/>
                </a:lnTo>
                <a:lnTo>
                  <a:pt x="207546" y="1209774"/>
                </a:lnTo>
                <a:lnTo>
                  <a:pt x="240616" y="1240811"/>
                </a:lnTo>
                <a:lnTo>
                  <a:pt x="275590" y="1269683"/>
                </a:lnTo>
                <a:lnTo>
                  <a:pt x="312467" y="1296323"/>
                </a:lnTo>
                <a:lnTo>
                  <a:pt x="350984" y="1320535"/>
                </a:lnTo>
                <a:lnTo>
                  <a:pt x="391141" y="1342386"/>
                </a:lnTo>
                <a:lnTo>
                  <a:pt x="432808" y="1361611"/>
                </a:lnTo>
                <a:lnTo>
                  <a:pt x="475918" y="1378212"/>
                </a:lnTo>
                <a:lnTo>
                  <a:pt x="520275" y="1391992"/>
                </a:lnTo>
                <a:lnTo>
                  <a:pt x="565813" y="1402950"/>
                </a:lnTo>
                <a:lnTo>
                  <a:pt x="612532" y="1410824"/>
                </a:lnTo>
                <a:lnTo>
                  <a:pt x="660169" y="1415680"/>
                </a:lnTo>
                <a:lnTo>
                  <a:pt x="708660" y="1417320"/>
                </a:lnTo>
                <a:lnTo>
                  <a:pt x="757151" y="1415680"/>
                </a:lnTo>
                <a:lnTo>
                  <a:pt x="804788" y="1410824"/>
                </a:lnTo>
                <a:lnTo>
                  <a:pt x="851507" y="1402950"/>
                </a:lnTo>
                <a:lnTo>
                  <a:pt x="897045" y="1391992"/>
                </a:lnTo>
                <a:lnTo>
                  <a:pt x="941402" y="1378212"/>
                </a:lnTo>
                <a:lnTo>
                  <a:pt x="984512" y="1361611"/>
                </a:lnTo>
                <a:lnTo>
                  <a:pt x="1026179" y="1342386"/>
                </a:lnTo>
                <a:lnTo>
                  <a:pt x="1066336" y="1320535"/>
                </a:lnTo>
                <a:lnTo>
                  <a:pt x="1104853" y="1296323"/>
                </a:lnTo>
                <a:lnTo>
                  <a:pt x="1141730" y="1269683"/>
                </a:lnTo>
                <a:lnTo>
                  <a:pt x="1176704" y="1240811"/>
                </a:lnTo>
                <a:lnTo>
                  <a:pt x="1209774" y="1209774"/>
                </a:lnTo>
                <a:lnTo>
                  <a:pt x="1240811" y="1176704"/>
                </a:lnTo>
                <a:lnTo>
                  <a:pt x="1269683" y="1141730"/>
                </a:lnTo>
                <a:lnTo>
                  <a:pt x="1296323" y="1104853"/>
                </a:lnTo>
                <a:lnTo>
                  <a:pt x="1320535" y="1066336"/>
                </a:lnTo>
                <a:lnTo>
                  <a:pt x="1342386" y="1026179"/>
                </a:lnTo>
                <a:lnTo>
                  <a:pt x="1361611" y="984512"/>
                </a:lnTo>
                <a:lnTo>
                  <a:pt x="1378212" y="941402"/>
                </a:lnTo>
                <a:lnTo>
                  <a:pt x="1391992" y="897045"/>
                </a:lnTo>
                <a:lnTo>
                  <a:pt x="1402950" y="851507"/>
                </a:lnTo>
                <a:lnTo>
                  <a:pt x="1410824" y="804788"/>
                </a:lnTo>
                <a:lnTo>
                  <a:pt x="1415680" y="757151"/>
                </a:lnTo>
                <a:lnTo>
                  <a:pt x="1417320" y="708660"/>
                </a:lnTo>
                <a:lnTo>
                  <a:pt x="1415680" y="660169"/>
                </a:lnTo>
                <a:lnTo>
                  <a:pt x="1410824" y="612532"/>
                </a:lnTo>
                <a:lnTo>
                  <a:pt x="1402950" y="565813"/>
                </a:lnTo>
                <a:lnTo>
                  <a:pt x="1391992" y="520275"/>
                </a:lnTo>
                <a:lnTo>
                  <a:pt x="1378212" y="475918"/>
                </a:lnTo>
                <a:lnTo>
                  <a:pt x="1361611" y="432808"/>
                </a:lnTo>
                <a:lnTo>
                  <a:pt x="1342386" y="391141"/>
                </a:lnTo>
                <a:lnTo>
                  <a:pt x="1320535" y="350984"/>
                </a:lnTo>
                <a:lnTo>
                  <a:pt x="1296323" y="312467"/>
                </a:lnTo>
                <a:lnTo>
                  <a:pt x="1269683" y="275590"/>
                </a:lnTo>
                <a:lnTo>
                  <a:pt x="1240811" y="240616"/>
                </a:lnTo>
                <a:lnTo>
                  <a:pt x="1209774" y="207546"/>
                </a:lnTo>
                <a:lnTo>
                  <a:pt x="1176704" y="176509"/>
                </a:lnTo>
                <a:lnTo>
                  <a:pt x="1141730" y="147638"/>
                </a:lnTo>
                <a:lnTo>
                  <a:pt x="1104853" y="120997"/>
                </a:lnTo>
                <a:lnTo>
                  <a:pt x="1066336" y="96785"/>
                </a:lnTo>
                <a:lnTo>
                  <a:pt x="1026179" y="74934"/>
                </a:lnTo>
                <a:lnTo>
                  <a:pt x="984512" y="55709"/>
                </a:lnTo>
                <a:lnTo>
                  <a:pt x="941402" y="39108"/>
                </a:lnTo>
                <a:lnTo>
                  <a:pt x="897045" y="25328"/>
                </a:lnTo>
                <a:lnTo>
                  <a:pt x="851507" y="14370"/>
                </a:lnTo>
                <a:lnTo>
                  <a:pt x="804788" y="6496"/>
                </a:lnTo>
                <a:lnTo>
                  <a:pt x="757151" y="1640"/>
                </a:lnTo>
                <a:lnTo>
                  <a:pt x="708660" y="0"/>
                </a:lnTo>
                <a:close/>
              </a:path>
            </a:pathLst>
          </a:custGeom>
          <a:solidFill>
            <a:srgbClr val="EE796C"/>
          </a:solidFill>
          <a:ln>
            <a:noFill/>
          </a:ln>
          <a:effectLst/>
        </p:spPr>
        <p:txBody>
          <a:bodyPr vert="horz" wrap="square" lIns="45720" tIns="0" rIns="45720" bIns="5269865" numCol="1" spcCol="215900" anchor="t"/>
          <a:lstStyle/>
          <a:p>
            <a:endParaRPr/>
          </a:p>
        </p:txBody>
      </p:sp>
      <p:sp>
        <p:nvSpPr>
          <p:cNvPr id="6" name="Romiešu2" descr="2."/>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E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PC0+a8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AAAAA8zMzADAwP8Af39/AAAAAAAAAAAAAAAAAAAAAAAAAAAAIQAAABgAAAAUAAAAsjAAAGIYAAD6SgAAkx8AABAgAAAmAAAACAAAAP//////////"/>
              </a:ext>
            </a:extLst>
          </p:cNvSpPr>
          <p:nvPr/>
        </p:nvSpPr>
        <p:spPr>
          <a:xfrm>
            <a:off x="7915910" y="3963670"/>
            <a:ext cx="4272280" cy="1169035"/>
          </a:xfrm>
          <a:prstGeom prst="rect">
            <a:avLst/>
          </a:prstGeom>
          <a:noFill/>
          <a:ln>
            <a:noFill/>
          </a:ln>
          <a:effectLst/>
        </p:spPr>
        <p:txBody>
          <a:bodyPr vert="horz" wrap="square" lIns="0" tIns="0" rIns="0" bIns="0" numCol="1" spcCol="215900" anchor="t"/>
          <a:lstStyle/>
          <a:p>
            <a:pPr algn="ctr">
              <a:spcBef>
                <a:spcPts val="100"/>
              </a:spcBef>
              <a:defRPr sz="7600" b="1" cap="none">
                <a:solidFill>
                  <a:srgbClr val="FFFFFF"/>
                </a:solidFill>
                <a:latin typeface="Karla" charset="0"/>
                <a:ea typeface="Karla" charset="0"/>
                <a:cs typeface="Karla" charset="0"/>
              </a:defRPr>
            </a:pPr>
            <a:r>
              <a:t>II</a:t>
            </a:r>
            <a:endParaRPr cap="none">
              <a:latin typeface="Karla Medium" charset="0"/>
              <a:ea typeface="Karla Medium" charset="0"/>
              <a:cs typeface="Karla Medium" charset="0"/>
            </a:endParaRPr>
          </a:p>
        </p:txBody>
      </p:sp>
      <p:sp>
        <p:nvSpPr>
          <p:cNvPr id="13" name="Textbox3" descr="ļoti smaga invaliditāte,&#10;t. i., ja cilvēks zaudējis rīcībspēju 80–100 % apmērā"/>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E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Odc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AAAAA8zMzADAwP8Af39/AAAAAAAAAAAAAAAAAAAAAAAAAAAAIQAAABgAAAAUAAAAegwAAFQqAADCJgAACTEAABAgAAAmAAAACAAAAP//////////"/>
              </a:ext>
            </a:extLst>
          </p:cNvSpPr>
          <p:nvPr/>
        </p:nvSpPr>
        <p:spPr>
          <a:xfrm>
            <a:off x="2028190" y="6880860"/>
            <a:ext cx="4272280" cy="1090295"/>
          </a:xfrm>
          <a:prstGeom prst="rect">
            <a:avLst/>
          </a:prstGeom>
          <a:noFill/>
          <a:ln>
            <a:noFill/>
          </a:ln>
          <a:effectLst/>
        </p:spPr>
        <p:txBody>
          <a:bodyPr vert="horz" wrap="square" lIns="0" tIns="0" rIns="0" bIns="0" numCol="1" spcCol="215900" anchor="t"/>
          <a:lstStyle/>
          <a:p>
            <a:pPr indent="431800">
              <a:lnSpc>
                <a:spcPts val="2900"/>
              </a:lnSpc>
              <a:spcBef>
                <a:spcPts val="1700"/>
              </a:spcBef>
              <a:defRPr sz="2600" b="1" cap="none">
                <a:solidFill>
                  <a:srgbClr val="302A73"/>
                </a:solidFill>
                <a:latin typeface="Arial" pitchFamily="1" charset="0"/>
                <a:ea typeface="Arial" pitchFamily="1" charset="0"/>
                <a:cs typeface="Arial" pitchFamily="1" charset="0"/>
              </a:defRPr>
            </a:pPr>
            <a:r>
              <a:rPr lang="lv-lv" cap="none" dirty="0"/>
              <a:t>ļoti smaga invaliditāte,</a:t>
            </a:r>
          </a:p>
          <a:p>
            <a:pPr marR="5080" indent="664210">
              <a:lnSpc>
                <a:spcPts val="2700"/>
              </a:lnSpc>
              <a:spcBef>
                <a:spcPts val="200"/>
              </a:spcBef>
              <a:defRPr sz="2600" cap="none">
                <a:solidFill>
                  <a:srgbClr val="302A73"/>
                </a:solidFill>
                <a:latin typeface="Arial" pitchFamily="1" charset="0"/>
                <a:ea typeface="Arial" pitchFamily="1" charset="0"/>
                <a:cs typeface="Arial" pitchFamily="1" charset="0"/>
              </a:defRPr>
            </a:pPr>
            <a:r>
              <a:rPr lang="lv-lv" cap="none" dirty="0"/>
              <a:t>t. i., ja cilvēks zaudējis rīcībspēju </a:t>
            </a:r>
            <a:r>
              <a:rPr lang="lv-lv" b="1" cap="none" dirty="0"/>
              <a:t>80–100 % </a:t>
            </a:r>
            <a:r>
              <a:rPr lang="lv-lv" cap="none" dirty="0"/>
              <a:t>apmērā</a:t>
            </a:r>
          </a:p>
        </p:txBody>
      </p:sp>
      <p:sp>
        <p:nvSpPr>
          <p:cNvPr id="15" name="Textbox2" descr="invaliditātes&#10;grupa"/>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E0AAAAASAAAAEgAAABI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U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T4G9Bf///wEAAAAAAAAAAAAAAAAAAAAAAAAAAAAAAAAAAAAAAAAAAAAAAAJ/f38AAAAAA8zMzADAwP8Af39/AAAAAAAAAAAAAAAAAAAAAAAAAAAAIQAAABgAAAAUAAAAKg4AABQhAADgIwAAtCcAABAgAAAmAAAACAAAAP//////////"/>
              </a:ext>
            </a:extLst>
          </p:cNvSpPr>
          <p:nvPr/>
        </p:nvSpPr>
        <p:spPr>
          <a:xfrm>
            <a:off x="2302510" y="5377180"/>
            <a:ext cx="3529330" cy="1076960"/>
          </a:xfrm>
          <a:prstGeom prst="rect">
            <a:avLst/>
          </a:prstGeom>
          <a:noFill/>
          <a:ln>
            <a:noFill/>
          </a:ln>
          <a:effectLst/>
        </p:spPr>
        <p:txBody>
          <a:bodyPr vert="horz" wrap="square" lIns="45720" tIns="45720" rIns="45720" bIns="45720" numCol="1" spcCol="215900" anchor="t"/>
          <a:lstStyle/>
          <a:p>
            <a:pPr algn="ctr"/>
            <a:r>
              <a:rPr lang="lv-lv" sz="3200" b="1" cap="none" dirty="0">
                <a:solidFill>
                  <a:srgbClr val="EE796C"/>
                </a:solidFill>
              </a:rPr>
              <a:t>invaliditātes</a:t>
            </a:r>
          </a:p>
          <a:p>
            <a:pPr algn="ctr"/>
            <a:r>
              <a:rPr lang="lv-lv" sz="3200" b="1" cap="none" dirty="0">
                <a:solidFill>
                  <a:srgbClr val="EE796C"/>
                </a:solidFill>
              </a:rPr>
              <a:t>grupa</a:t>
            </a:r>
          </a:p>
        </p:txBody>
      </p:sp>
      <p:sp>
        <p:nvSpPr>
          <p:cNvPr id="3" name="Aplis1">
            <a:extLst>
              <a:ext uri="{C183D7F6-B498-43B3-948B-1728B52AA6E4}">
                <adec:decorative xmlns:adec="http://schemas.microsoft.com/office/drawing/2017/decorative" val="1"/>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CwAAAA0AAAAASAAAAAAAAABIAAAAayAAAAAAAAAAAAAAAAAAAAEAAABQAAAAAAAAAAAA4D8AAAAAAADgPwAAAAAAAOA/AAAAAAAA4D8AAAAAAADgPwAAAAAAAOA/AAAAAAAA4D8AAAAAAADgPwAAAAAAAOA/AAAAAAAA4D8CAAAAjAAAAAEAAAAAAAAA7nls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Kqqqqo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7nlsAP///wEAAAAAAAAAAAAAAAAAAAAAAAAAAAAAAAAAAAAAAAAAAAAAAAB/f38AAAAAA8zMzADAwP8Af39/AAAAAAAAAAAAAAAAAAAAAAAAAAAAIQAAABgAAAAUAAAA0hQAALMXAACKHQAAayAAABAAAAAmAAAACAAAAP//////////"/>
              </a:ext>
            </a:extLst>
          </p:cNvSpPr>
          <p:nvPr/>
        </p:nvSpPr>
        <p:spPr>
          <a:xfrm>
            <a:off x="3384550" y="3852545"/>
            <a:ext cx="1417320" cy="1417320"/>
          </a:xfrm>
          <a:custGeom>
            <a:avLst/>
            <a:gdLst/>
            <a:ahLst/>
            <a:cxnLst/>
            <a:rect l="0" t="0" r="1417320" b="1417320"/>
            <a:pathLst>
              <a:path w="1417320" h="1417320">
                <a:moveTo>
                  <a:pt x="708660" y="0"/>
                </a:moveTo>
                <a:lnTo>
                  <a:pt x="660169" y="1640"/>
                </a:lnTo>
                <a:lnTo>
                  <a:pt x="612532" y="6496"/>
                </a:lnTo>
                <a:lnTo>
                  <a:pt x="565813" y="14370"/>
                </a:lnTo>
                <a:lnTo>
                  <a:pt x="520275" y="25328"/>
                </a:lnTo>
                <a:lnTo>
                  <a:pt x="475918" y="39108"/>
                </a:lnTo>
                <a:lnTo>
                  <a:pt x="432808" y="55709"/>
                </a:lnTo>
                <a:lnTo>
                  <a:pt x="391141" y="74934"/>
                </a:lnTo>
                <a:lnTo>
                  <a:pt x="350984" y="96785"/>
                </a:lnTo>
                <a:lnTo>
                  <a:pt x="312467" y="120997"/>
                </a:lnTo>
                <a:lnTo>
                  <a:pt x="275590" y="147638"/>
                </a:lnTo>
                <a:lnTo>
                  <a:pt x="240616" y="176509"/>
                </a:lnTo>
                <a:lnTo>
                  <a:pt x="207546" y="207546"/>
                </a:lnTo>
                <a:lnTo>
                  <a:pt x="176509" y="240616"/>
                </a:lnTo>
                <a:lnTo>
                  <a:pt x="147638" y="275590"/>
                </a:lnTo>
                <a:lnTo>
                  <a:pt x="120997" y="312467"/>
                </a:lnTo>
                <a:lnTo>
                  <a:pt x="96785" y="350984"/>
                </a:lnTo>
                <a:lnTo>
                  <a:pt x="74934" y="391141"/>
                </a:lnTo>
                <a:lnTo>
                  <a:pt x="55709" y="432808"/>
                </a:lnTo>
                <a:lnTo>
                  <a:pt x="39108" y="475918"/>
                </a:lnTo>
                <a:lnTo>
                  <a:pt x="25328" y="520275"/>
                </a:lnTo>
                <a:lnTo>
                  <a:pt x="14370" y="565813"/>
                </a:lnTo>
                <a:lnTo>
                  <a:pt x="6496" y="612532"/>
                </a:lnTo>
                <a:lnTo>
                  <a:pt x="1640" y="660169"/>
                </a:lnTo>
                <a:lnTo>
                  <a:pt x="0" y="708660"/>
                </a:lnTo>
                <a:lnTo>
                  <a:pt x="1640" y="757151"/>
                </a:lnTo>
                <a:lnTo>
                  <a:pt x="6496" y="804788"/>
                </a:lnTo>
                <a:lnTo>
                  <a:pt x="14370" y="851507"/>
                </a:lnTo>
                <a:lnTo>
                  <a:pt x="25328" y="897045"/>
                </a:lnTo>
                <a:lnTo>
                  <a:pt x="39108" y="941402"/>
                </a:lnTo>
                <a:lnTo>
                  <a:pt x="55709" y="984512"/>
                </a:lnTo>
                <a:lnTo>
                  <a:pt x="74934" y="1026179"/>
                </a:lnTo>
                <a:lnTo>
                  <a:pt x="96785" y="1066336"/>
                </a:lnTo>
                <a:lnTo>
                  <a:pt x="120997" y="1104853"/>
                </a:lnTo>
                <a:lnTo>
                  <a:pt x="147638" y="1141730"/>
                </a:lnTo>
                <a:lnTo>
                  <a:pt x="176509" y="1176704"/>
                </a:lnTo>
                <a:lnTo>
                  <a:pt x="207546" y="1209774"/>
                </a:lnTo>
                <a:lnTo>
                  <a:pt x="240616" y="1240811"/>
                </a:lnTo>
                <a:lnTo>
                  <a:pt x="275590" y="1269683"/>
                </a:lnTo>
                <a:lnTo>
                  <a:pt x="312467" y="1296323"/>
                </a:lnTo>
                <a:lnTo>
                  <a:pt x="350984" y="1320535"/>
                </a:lnTo>
                <a:lnTo>
                  <a:pt x="391141" y="1342386"/>
                </a:lnTo>
                <a:lnTo>
                  <a:pt x="432808" y="1361611"/>
                </a:lnTo>
                <a:lnTo>
                  <a:pt x="475918" y="1378212"/>
                </a:lnTo>
                <a:lnTo>
                  <a:pt x="520275" y="1391992"/>
                </a:lnTo>
                <a:lnTo>
                  <a:pt x="565813" y="1402950"/>
                </a:lnTo>
                <a:lnTo>
                  <a:pt x="612532" y="1410824"/>
                </a:lnTo>
                <a:lnTo>
                  <a:pt x="660169" y="1415680"/>
                </a:lnTo>
                <a:lnTo>
                  <a:pt x="708660" y="1417320"/>
                </a:lnTo>
                <a:lnTo>
                  <a:pt x="757151" y="1415680"/>
                </a:lnTo>
                <a:lnTo>
                  <a:pt x="804788" y="1410824"/>
                </a:lnTo>
                <a:lnTo>
                  <a:pt x="851507" y="1402950"/>
                </a:lnTo>
                <a:lnTo>
                  <a:pt x="897045" y="1391992"/>
                </a:lnTo>
                <a:lnTo>
                  <a:pt x="941402" y="1378212"/>
                </a:lnTo>
                <a:lnTo>
                  <a:pt x="984512" y="1361611"/>
                </a:lnTo>
                <a:lnTo>
                  <a:pt x="1026179" y="1342386"/>
                </a:lnTo>
                <a:lnTo>
                  <a:pt x="1066336" y="1320535"/>
                </a:lnTo>
                <a:lnTo>
                  <a:pt x="1104853" y="1296323"/>
                </a:lnTo>
                <a:lnTo>
                  <a:pt x="1141730" y="1269683"/>
                </a:lnTo>
                <a:lnTo>
                  <a:pt x="1176704" y="1240811"/>
                </a:lnTo>
                <a:lnTo>
                  <a:pt x="1209774" y="1209774"/>
                </a:lnTo>
                <a:lnTo>
                  <a:pt x="1240811" y="1176704"/>
                </a:lnTo>
                <a:lnTo>
                  <a:pt x="1269683" y="1141730"/>
                </a:lnTo>
                <a:lnTo>
                  <a:pt x="1296323" y="1104853"/>
                </a:lnTo>
                <a:lnTo>
                  <a:pt x="1320535" y="1066336"/>
                </a:lnTo>
                <a:lnTo>
                  <a:pt x="1342386" y="1026179"/>
                </a:lnTo>
                <a:lnTo>
                  <a:pt x="1361611" y="984512"/>
                </a:lnTo>
                <a:lnTo>
                  <a:pt x="1378212" y="941402"/>
                </a:lnTo>
                <a:lnTo>
                  <a:pt x="1391992" y="897045"/>
                </a:lnTo>
                <a:lnTo>
                  <a:pt x="1402950" y="851507"/>
                </a:lnTo>
                <a:lnTo>
                  <a:pt x="1410824" y="804788"/>
                </a:lnTo>
                <a:lnTo>
                  <a:pt x="1415680" y="757151"/>
                </a:lnTo>
                <a:lnTo>
                  <a:pt x="1417320" y="708660"/>
                </a:lnTo>
                <a:lnTo>
                  <a:pt x="1415680" y="660169"/>
                </a:lnTo>
                <a:lnTo>
                  <a:pt x="1410824" y="612532"/>
                </a:lnTo>
                <a:lnTo>
                  <a:pt x="1402950" y="565813"/>
                </a:lnTo>
                <a:lnTo>
                  <a:pt x="1391992" y="520275"/>
                </a:lnTo>
                <a:lnTo>
                  <a:pt x="1378212" y="475918"/>
                </a:lnTo>
                <a:lnTo>
                  <a:pt x="1361611" y="432808"/>
                </a:lnTo>
                <a:lnTo>
                  <a:pt x="1342386" y="391141"/>
                </a:lnTo>
                <a:lnTo>
                  <a:pt x="1320535" y="350984"/>
                </a:lnTo>
                <a:lnTo>
                  <a:pt x="1296323" y="312467"/>
                </a:lnTo>
                <a:lnTo>
                  <a:pt x="1269683" y="275590"/>
                </a:lnTo>
                <a:lnTo>
                  <a:pt x="1240811" y="240616"/>
                </a:lnTo>
                <a:lnTo>
                  <a:pt x="1209774" y="207546"/>
                </a:lnTo>
                <a:lnTo>
                  <a:pt x="1176704" y="176509"/>
                </a:lnTo>
                <a:lnTo>
                  <a:pt x="1141730" y="147638"/>
                </a:lnTo>
                <a:lnTo>
                  <a:pt x="1104853" y="120997"/>
                </a:lnTo>
                <a:lnTo>
                  <a:pt x="1066336" y="96785"/>
                </a:lnTo>
                <a:lnTo>
                  <a:pt x="1026179" y="74934"/>
                </a:lnTo>
                <a:lnTo>
                  <a:pt x="984512" y="55709"/>
                </a:lnTo>
                <a:lnTo>
                  <a:pt x="941402" y="39108"/>
                </a:lnTo>
                <a:lnTo>
                  <a:pt x="897045" y="25328"/>
                </a:lnTo>
                <a:lnTo>
                  <a:pt x="851507" y="14370"/>
                </a:lnTo>
                <a:lnTo>
                  <a:pt x="804788" y="6496"/>
                </a:lnTo>
                <a:lnTo>
                  <a:pt x="757151" y="1640"/>
                </a:lnTo>
                <a:lnTo>
                  <a:pt x="708660" y="0"/>
                </a:lnTo>
                <a:close/>
              </a:path>
            </a:pathLst>
          </a:custGeom>
          <a:solidFill>
            <a:srgbClr val="EE796C"/>
          </a:solidFill>
          <a:ln>
            <a:noFill/>
          </a:ln>
          <a:effectLst/>
        </p:spPr>
        <p:txBody>
          <a:bodyPr vert="horz" wrap="square" lIns="45720" tIns="0" rIns="45720" bIns="5269865" numCol="1" spcCol="215900" anchor="t"/>
          <a:lstStyle/>
          <a:p>
            <a:endParaRPr/>
          </a:p>
        </p:txBody>
      </p:sp>
      <p:sp>
        <p:nvSpPr>
          <p:cNvPr id="4" name="Romiešu1" descr="1."/>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E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Kqqqqo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AAAAA8zMzADAwP8Af39/AAAAAAAAAAAAAAAAAAAAAAAAAAAAIQAAABgAAAAUAAAAeAsAAGMYAADmJgAAlR8AABAgAAAmAAAACAAAAP//////////"/>
              </a:ext>
            </a:extLst>
          </p:cNvSpPr>
          <p:nvPr/>
        </p:nvSpPr>
        <p:spPr>
          <a:xfrm>
            <a:off x="1864360" y="3964305"/>
            <a:ext cx="4458970" cy="1169670"/>
          </a:xfrm>
          <a:prstGeom prst="rect">
            <a:avLst/>
          </a:prstGeom>
          <a:noFill/>
          <a:ln>
            <a:noFill/>
          </a:ln>
          <a:effectLst/>
        </p:spPr>
        <p:txBody>
          <a:bodyPr vert="horz" wrap="square" lIns="0" tIns="0" rIns="0" bIns="0" numCol="1" spcCol="215900" anchor="t"/>
          <a:lstStyle/>
          <a:p>
            <a:pPr algn="ctr">
              <a:spcBef>
                <a:spcPts val="100"/>
              </a:spcBef>
              <a:defRPr sz="7600" b="1" cap="none">
                <a:solidFill>
                  <a:srgbClr val="FFFFFF"/>
                </a:solidFill>
                <a:latin typeface="Karla" charset="0"/>
                <a:ea typeface="Karla" charset="0"/>
                <a:cs typeface="Karla" charset="0"/>
              </a:defRPr>
            </a:pPr>
            <a:r>
              <a:t>I</a:t>
            </a:r>
            <a:endParaRPr cap="none">
              <a:latin typeface="Karla Medium" charset="0"/>
              <a:ea typeface="Karla Medium" charset="0"/>
              <a:cs typeface="Karla Medium" charset="0"/>
            </a:endParaRPr>
          </a:p>
        </p:txBody>
      </p:sp>
      <p:sp>
        <p:nvSpPr>
          <p:cNvPr id="9" name="Textbox" descr="Pieaugušo invaliditāte iedalās 3 grupās"/>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E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E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AAAAA8zMzADAwP8Af39/AAAAAAAAAAAAAAAAAAAAAAAAAAAAIQAAABgAAAAUAAAArRUAABcRAACRZAAAaBQAABAgAAAmAAAACAAAAP//////////"/>
              </a:ext>
            </a:extLst>
          </p:cNvSpPr>
          <p:nvPr/>
        </p:nvSpPr>
        <p:spPr>
          <a:xfrm>
            <a:off x="3523615" y="2720975"/>
            <a:ext cx="12824460" cy="539115"/>
          </a:xfrm>
          <a:prstGeom prst="rect">
            <a:avLst/>
          </a:prstGeom>
          <a:noFill/>
          <a:ln>
            <a:noFill/>
          </a:ln>
          <a:effectLst/>
        </p:spPr>
        <p:txBody>
          <a:bodyPr vert="horz" wrap="square" lIns="0" tIns="0" rIns="0" bIns="0" numCol="1" spcCol="215900" anchor="t"/>
          <a:lstStyle>
            <a:lvl1pPr marL="3175" marR="5080" indent="5715" algn="ctr">
              <a:lnSpc>
                <a:spcPts val="4200"/>
              </a:lnSpc>
              <a:spcBef>
                <a:spcPts val="600"/>
              </a:spcBef>
              <a:defRPr sz="3900" b="1" cap="none">
                <a:solidFill>
                  <a:srgbClr val="302A73"/>
                </a:solidFill>
                <a:latin typeface="Arial" pitchFamily="1" charset="0"/>
                <a:ea typeface="Calibri" pitchFamily="2" charset="0"/>
                <a:cs typeface="Calibri" pitchFamily="2" charset="0"/>
              </a:defRPr>
            </a:lvl1pPr>
          </a:lstStyle>
          <a:p>
            <a:r>
              <a:rPr lang="lv-lv" sz="4400" cap="none" dirty="0"/>
              <a:t>Pieaugušo invaliditāte iedalās 3 grupās</a:t>
            </a:r>
          </a:p>
        </p:txBody>
      </p:sp>
      <p:sp>
        <p:nvSpPr>
          <p:cNvPr id="17" name="Virsraksts" descr="Invaliditāte">
            <a:extLst>
              <a:ext uri="{FF2B5EF4-FFF2-40B4-BE49-F238E27FC236}">
                <a16:creationId xmlns:a16="http://schemas.microsoft.com/office/drawing/2014/main" id="{EBD36C28-162D-45DA-9592-342E65F4C3BA}"/>
              </a:ext>
            </a:extLst>
          </p:cNvPr>
          <p:cNvSpPr>
            <a:spLocks noGrp="1"/>
          </p:cNvSpPr>
          <p:nvPr>
            <p:ph type="title"/>
          </p:nvPr>
        </p:nvSpPr>
        <p:spPr>
          <a:xfrm>
            <a:off x="620395" y="739776"/>
            <a:ext cx="8804910" cy="1038860"/>
          </a:xfrm>
        </p:spPr>
        <p:txBody>
          <a:bodyPr/>
          <a:lstStyle/>
          <a:p>
            <a:pPr indent="12700">
              <a:lnSpc>
                <a:spcPts val="3900"/>
              </a:lnSpc>
              <a:spcBef>
                <a:spcPts val="100"/>
              </a:spcBef>
              <a:defRPr sz="3600" cap="none">
                <a:latin typeface="Arial" pitchFamily="1" charset="0"/>
                <a:ea typeface="Arial" pitchFamily="1" charset="0"/>
                <a:cs typeface="Arial" pitchFamily="1" charset="0"/>
              </a:defRPr>
            </a:pPr>
            <a:r>
              <a:rPr lang="lv-LV" dirty="0"/>
              <a:t>INVALIDITĀTE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Krāsaina josla #IekāpOtraKurpēs">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3qz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AAAAA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AAAAAUAAAABAAAAAAAAAAAAAAAAAAAAAAAAAAAAAAAAAAAAAAAAAAAAAAACf39/AAAAAAPMzMwAwMD/AH9/fwAAAAAAAAAAAAAAAAD///8AAAAAACEAAAAYAAAAFAAAAOT////2NgAArHsAAIhFAAAQAAAAJgAAAAgAAAD//////////w=="/>
              </a:ext>
            </a:extLst>
          </p:cNvPicPr>
          <p:nvPr/>
        </p:nvPicPr>
        <p:blipFill>
          <a:blip r:embed="rId2"/>
          <a:stretch>
            <a:fillRect/>
          </a:stretch>
        </p:blipFill>
        <p:spPr>
          <a:xfrm>
            <a:off x="-17780" y="8934450"/>
            <a:ext cx="20121880" cy="2368550"/>
          </a:xfrm>
          <a:prstGeom prst="rect">
            <a:avLst/>
          </a:prstGeom>
          <a:noFill/>
          <a:ln>
            <a:noFill/>
          </a:ln>
          <a:effectLst/>
        </p:spPr>
      </p:pic>
      <p:pic>
        <p:nvPicPr>
          <p:cNvPr id="3" name="Cilvēciņš" descr="Zīmēts cilvēciņš gaiši rozā krāsā ar pārlieku garām rokām un kājām. Katrā kājā atšķirīgs apavs."/>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3qz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AAAAA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E+BvQX///8BAAAAAAAAAAAAAAAAAAAAAAAAAAAAAAAAAAAAAAAAAAAAAAACf39/AFNTUwPMzMwAwMD/AH9/fwAAAAAAAAAAAAAAAAD///8AAAAAACEAAAAYAAAAFAAAABoSAADRAAAAgCwAALE+AAAQAAAAJgAAAAgAAAD//////////w=="/>
              </a:ext>
            </a:extLst>
          </p:cNvPicPr>
          <p:nvPr/>
        </p:nvPicPr>
        <p:blipFill>
          <a:blip r:embed="rId3"/>
          <a:stretch>
            <a:fillRect/>
          </a:stretch>
        </p:blipFill>
        <p:spPr>
          <a:xfrm flipH="1">
            <a:off x="2942590" y="54893"/>
            <a:ext cx="4291330" cy="10058400"/>
          </a:xfrm>
          <a:prstGeom prst="rect">
            <a:avLst/>
          </a:prstGeom>
          <a:noFill/>
          <a:ln>
            <a:noFill/>
          </a:ln>
          <a:effectLst/>
        </p:spPr>
      </p:pic>
      <p:sp>
        <p:nvSpPr>
          <p:cNvPr id="2" name="Virsraksts" descr="Kas ir garīga rakstura traucējumi"/>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A0AAAAAAAAAAAAAAAAAAAAAA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T4G9Bf///wEAAAAAAAAAAAAAAAAAAAAAAAAAAAAAAAAAAAAAAAAAAAAAAAB/f38AAAAAA8zMzADAwP8Af39/AAAAAAAAAAAAAAAAAAAAAAAAAAAAIQAAABgAAAAUAAAAAAAAAFgRAABOegAAsCwAABAAAAAmAAAACAAAAAGAAAAAAAAA"/>
              </a:ext>
            </a:extLst>
          </p:cNvSpPr>
          <p:nvPr>
            <p:ph type="title"/>
          </p:nvPr>
        </p:nvSpPr>
        <p:spPr>
          <a:xfrm>
            <a:off x="0" y="2819400"/>
            <a:ext cx="19881850" cy="4445000"/>
          </a:xfrm>
        </p:spPr>
        <p:txBody>
          <a:bodyPr/>
          <a:lstStyle>
            <a:lvl1pPr indent="703580" algn="ctr">
              <a:spcBef>
                <a:spcPts val="100"/>
              </a:spcBef>
            </a:lvl1pPr>
          </a:lstStyle>
          <a:p>
            <a:r>
              <a:rPr dirty="0">
                <a:latin typeface="+mn-lt"/>
              </a:rPr>
              <a:t>KAS IR GARĪGA</a:t>
            </a:r>
            <a:br>
              <a:rPr dirty="0">
                <a:latin typeface="+mn-lt"/>
              </a:rPr>
            </a:br>
            <a:r>
              <a:rPr lang="lv-lv" cap="none" dirty="0">
                <a:latin typeface="+mn-lt"/>
              </a:rPr>
              <a:t>   </a:t>
            </a:r>
            <a:r>
              <a:rPr dirty="0">
                <a:latin typeface="+mn-lt"/>
              </a:rPr>
              <a:t>RAKSTURA</a:t>
            </a:r>
            <a:br>
              <a:rPr dirty="0">
                <a:latin typeface="+mn-lt"/>
              </a:rPr>
            </a:br>
            <a:r>
              <a:rPr lang="lv-lv" cap="none" dirty="0">
                <a:latin typeface="+mn-lt"/>
              </a:rPr>
              <a:t>   </a:t>
            </a:r>
            <a:r>
              <a:rPr dirty="0">
                <a:latin typeface="+mn-lt"/>
              </a:rPr>
              <a:t>TRAUCĒJUMI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Krāsaina josla #IekāpOtraKurpēs">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3qz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FAAAA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AAAAAUAAAABAAAAAAAAAAAAAAAAAAAAAAAAAAAAAAAAAAAAAAAAAAAAAAACf39/AAAAAAPMzMwAwMD/AH9/fwAAAAAAAAAAAAAAAAD///8AAAAAACEAAAAYAAAAFAAAAOT////2NgAArHsAAIhFAAAQAAAAJgAAAAgAAAD//////////w=="/>
              </a:ext>
            </a:extLst>
          </p:cNvPicPr>
          <p:nvPr/>
        </p:nvPicPr>
        <p:blipFill>
          <a:blip r:embed="rId3"/>
          <a:stretch>
            <a:fillRect/>
          </a:stretch>
        </p:blipFill>
        <p:spPr>
          <a:xfrm>
            <a:off x="-17780" y="8934450"/>
            <a:ext cx="20121880" cy="2368550"/>
          </a:xfrm>
          <a:prstGeom prst="rect">
            <a:avLst/>
          </a:prstGeom>
          <a:noFill/>
          <a:ln>
            <a:noFill/>
          </a:ln>
          <a:effectLst/>
        </p:spPr>
      </p:pic>
      <p:sp>
        <p:nvSpPr>
          <p:cNvPr id="3" name="Textbox">
            <a:extLst>
              <a:ext uri="{C183D7F6-B498-43B3-948B-1728B52AA6E4}">
                <adec:decorative xmlns:adec="http://schemas.microsoft.com/office/drawing/2017/decorative" val="1"/>
              </a:ext>
            </a:extLst>
          </p:cNvPr>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A0AAAAAAAAAAAAAAAAAAAAAA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Lki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T4G9Bf///wEAAAAAAAAAAAAAAAAAAAAAAAAAAAAAAAAAAAAAAAAAAAAAAAB/f38AAAAAA8zMzADAwP8Af39/AAAAAAAAAAAAAAAAAAAAAAAAAAAAIQAAABgAAAAUAAAAZBYAAK8YAABIZQAACCkAABAAAAAmAAAACAAAAAEAAAAAAAAA"/>
              </a:ext>
            </a:extLst>
          </p:cNvSpPr>
          <p:nvPr>
            <p:ph type="body" idx="1"/>
          </p:nvPr>
        </p:nvSpPr>
        <p:spPr>
          <a:xfrm>
            <a:off x="3639820" y="4094162"/>
            <a:ext cx="12824460" cy="2261870"/>
          </a:xfrm>
        </p:spPr>
        <p:txBody>
          <a:bodyPr/>
          <a:lstStyle/>
          <a:p>
            <a:pPr algn="ctr"/>
            <a:r>
              <a:rPr lang="lv-lv" dirty="0"/>
              <a:t>Garīga rakstura traucējumi ir psihiska slimība vai garīgās (intelektuālās) attīstības traucējumi, kas ierobežo cilvēka spējas strādāt un aprūpēt sevi, kā arī apgrūtina iekļaušanos sabiedrībā.</a:t>
            </a:r>
          </a:p>
        </p:txBody>
      </p:sp>
      <p:sp>
        <p:nvSpPr>
          <p:cNvPr id="8" name="Virsraksts" descr="Kas ir garīga rakstura traucējumi">
            <a:extLst>
              <a:ext uri="{FF2B5EF4-FFF2-40B4-BE49-F238E27FC236}">
                <a16:creationId xmlns:a16="http://schemas.microsoft.com/office/drawing/2014/main" id="{984EFC3B-A397-42C2-A00F-22004BE479EA}"/>
              </a:ext>
            </a:extLst>
          </p:cNvPr>
          <p:cNvSpPr>
            <a:spLocks noGrp="1"/>
          </p:cNvSpPr>
          <p:nvPr>
            <p:ph type="title"/>
          </p:nvPr>
        </p:nvSpPr>
        <p:spPr>
          <a:xfrm>
            <a:off x="726440" y="389889"/>
            <a:ext cx="8804910" cy="1120775"/>
          </a:xfrm>
        </p:spPr>
        <p:txBody>
          <a:bodyPr/>
          <a:lstStyle/>
          <a:p>
            <a:r>
              <a:rPr lang="pt-BR" sz="3600" dirty="0">
                <a:latin typeface="+mn-lt"/>
              </a:rPr>
              <a:t>KAS IR GARĪGA</a:t>
            </a:r>
            <a:br>
              <a:rPr lang="pt-BR" sz="3600" dirty="0">
                <a:latin typeface="+mn-lt"/>
              </a:rPr>
            </a:br>
            <a:r>
              <a:rPr lang="pt-BR" sz="3600" dirty="0">
                <a:latin typeface="+mn-lt"/>
              </a:rPr>
              <a:t>RAKSTURA TRAUCĒJUMI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Krāsaina josla #IekāpOtraKurpēs">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3qz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eLQAA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E+BvQX///8BAAAAAAAAAAAAAAAAAAAAAAAAAAAAAAAAAAAAAAAAAAAAAAACf39/AFNTUwPMzMwAwMD/AH9/fwAAAAAAAAAAAAAAAAD///8AAAAAACEAAAAYAAAAFAAAAOT////2NgAArHsAAIhFAAAQAAAAJgAAAAgAAAD//////////w=="/>
              </a:ext>
            </a:extLst>
          </p:cNvPicPr>
          <p:nvPr/>
        </p:nvPicPr>
        <p:blipFill>
          <a:blip r:embed="rId2"/>
          <a:stretch>
            <a:fillRect/>
          </a:stretch>
        </p:blipFill>
        <p:spPr>
          <a:xfrm>
            <a:off x="-17780" y="8934450"/>
            <a:ext cx="20121880" cy="2368550"/>
          </a:xfrm>
          <a:prstGeom prst="rect">
            <a:avLst/>
          </a:prstGeom>
          <a:noFill/>
          <a:ln>
            <a:noFill/>
          </a:ln>
          <a:effectLst/>
        </p:spPr>
      </p:pic>
      <p:sp>
        <p:nvSpPr>
          <p:cNvPr id="2" name="Textbox" descr="Garīga rakstura traucējumi ir ļoti atšķirīgi — psihiskas slimības atšķiras no garīgās attīstības traucējumiem, turklāt cilvēkiem ar vienu un to pašu diagnozi var būt dažādas traucējumu izpausmes.&#10;"/>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A0AAAAAAAAAAAAAAAAAAAAAA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T4G9Bf///wEAAAAAAAAAAAAAAAAAAAAAAAAAAAAAAAAAAAAAAAAAAAAAAAB/f38AU1NTA8zMzADAwP8Af39/AAAAAAAAAAAAAAAAAAAAAAAAAAAAIQAAABgAAAAUAAAAPBgAAIgYAAAgZwAA4SgAABAAAAAmAAAACAAAAAEAAAAAAAAA"/>
              </a:ext>
            </a:extLst>
          </p:cNvSpPr>
          <p:nvPr>
            <p:ph type="body" idx="1"/>
          </p:nvPr>
        </p:nvSpPr>
        <p:spPr>
          <a:xfrm>
            <a:off x="3939540" y="3987800"/>
            <a:ext cx="12824460" cy="2657475"/>
          </a:xfrm>
        </p:spPr>
        <p:txBody>
          <a:bodyPr/>
          <a:lstStyle/>
          <a:p>
            <a:pPr marL="3175" indent="5715" algn="ctr">
              <a:lnSpc>
                <a:spcPct val="107000"/>
              </a:lnSpc>
              <a:defRPr>
                <a:uFill>
                  <a:solidFill>
                    <a:srgbClr val="000000"/>
                  </a:solidFill>
                </a:uFill>
              </a:defRPr>
            </a:pPr>
            <a:r>
              <a:rPr lang="lv-lv" cap="none" dirty="0"/>
              <a:t>Garīga rakstura traucējumi ir ļoti atšķirīgi</a:t>
            </a:r>
            <a:r>
              <a:rPr lang="lv-lv" b="0" cap="none" dirty="0"/>
              <a:t> — psihiskas slimības atšķiras no garīgās attīstības traucējumiem, turklāt cilvēkiem ar vienu un to pašu diagnozi var būt dažādas traucējumu izpausmes.</a:t>
            </a:r>
          </a:p>
        </p:txBody>
      </p:sp>
      <p:sp>
        <p:nvSpPr>
          <p:cNvPr id="5" name="Virsraksts" descr="Kas ir garīga rakstura traucējumi">
            <a:extLst>
              <a:ext uri="{FF2B5EF4-FFF2-40B4-BE49-F238E27FC236}">
                <a16:creationId xmlns:a16="http://schemas.microsoft.com/office/drawing/2014/main" id="{72794226-71EF-4EF9-96D9-67A7F19E95FE}"/>
              </a:ext>
            </a:extLst>
          </p:cNvPr>
          <p:cNvSpPr>
            <a:spLocks noGrp="1"/>
          </p:cNvSpPr>
          <p:nvPr>
            <p:ph type="title"/>
          </p:nvPr>
        </p:nvSpPr>
        <p:spPr>
          <a:xfrm>
            <a:off x="726440" y="389889"/>
            <a:ext cx="8804910" cy="1120775"/>
          </a:xfrm>
        </p:spPr>
        <p:txBody>
          <a:bodyPr/>
          <a:lstStyle/>
          <a:p>
            <a:r>
              <a:rPr lang="pt-BR" sz="3600" dirty="0">
                <a:latin typeface="+mn-lt"/>
              </a:rPr>
              <a:t>KAS IR GARĪGA</a:t>
            </a:r>
            <a:br>
              <a:rPr lang="pt-BR" sz="3600" dirty="0">
                <a:latin typeface="+mn-lt"/>
              </a:rPr>
            </a:br>
            <a:r>
              <a:rPr lang="pt-BR" sz="3600" dirty="0">
                <a:latin typeface="+mn-lt"/>
              </a:rPr>
              <a:t>RAKSTURA TRAUCĒJUMI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Krāsaina josla #IekāpOtraKurpēs">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3qz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Xsosz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E+BvQX///8BAAAAAAAAAAAAAAAAAAAAAAAAAAAAAAAAAAAAAAAAAAAAAAACf39/AFNTUwPMzMwAwMD/AH9/fwAAAAAAAAAAAAAAAAD///8AAAAAACEAAAAYAAAAFAAAAOT////2NgAArHsAAIhFAAAQAAAAJgAAAAgAAAD//////////w=="/>
              </a:ext>
            </a:extLst>
          </p:cNvPicPr>
          <p:nvPr/>
        </p:nvPicPr>
        <p:blipFill>
          <a:blip r:embed="rId2"/>
          <a:stretch>
            <a:fillRect/>
          </a:stretch>
        </p:blipFill>
        <p:spPr>
          <a:xfrm>
            <a:off x="-17780" y="8934450"/>
            <a:ext cx="20121880" cy="2368550"/>
          </a:xfrm>
          <a:prstGeom prst="rect">
            <a:avLst/>
          </a:prstGeom>
          <a:noFill/>
          <a:ln>
            <a:noFill/>
          </a:ln>
          <a:effectLst/>
        </p:spPr>
      </p:pic>
      <p:sp>
        <p:nvSpPr>
          <p:cNvPr id="4" name="Textbox2" descr="Tādēļ, kad izdzirdi par kādu cilvēku ar traucējumiem, pirms izdari secinājumus, iedziļinies!&#10;"/>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E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Kqqqqo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U1NTA8zMzADAwP8Af39/AAAAAAAAAAAAAAAAAAAAAAAAAAAAIQAAABgAAAAUAAAAQhIAAGMwAABqaQAAtzgAABAgAAAmAAAACAAAAP//////////"/>
              </a:ext>
            </a:extLst>
          </p:cNvSpPr>
          <p:nvPr/>
        </p:nvSpPr>
        <p:spPr>
          <a:xfrm>
            <a:off x="2967990" y="7865745"/>
            <a:ext cx="14168120" cy="1353820"/>
          </a:xfrm>
          <a:prstGeom prst="rect">
            <a:avLst/>
          </a:prstGeom>
          <a:noFill/>
          <a:ln>
            <a:noFill/>
          </a:ln>
          <a:effectLst/>
        </p:spPr>
        <p:txBody>
          <a:bodyPr vert="horz" wrap="square" lIns="0" tIns="0" rIns="0" bIns="0" numCol="1" spcCol="215900" anchor="t"/>
          <a:lstStyle>
            <a:lvl1pPr marL="3175" indent="5715" algn="ctr">
              <a:lnSpc>
                <a:spcPct val="107000"/>
              </a:lnSpc>
              <a:defRPr sz="3900" cap="none">
                <a:solidFill>
                  <a:srgbClr val="302A73"/>
                </a:solidFill>
                <a:latin typeface="Arial" pitchFamily="1" charset="0"/>
                <a:ea typeface="Calibri" pitchFamily="2" charset="0"/>
                <a:cs typeface="Calibri" pitchFamily="2" charset="0"/>
              </a:defRPr>
            </a:lvl1pPr>
          </a:lstStyle>
          <a:p>
            <a:pPr>
              <a:lnSpc>
                <a:spcPct val="100000"/>
              </a:lnSpc>
            </a:pPr>
            <a:r>
              <a:rPr lang="lv-lv" sz="4400" b="1" cap="none" dirty="0"/>
              <a:t>Tādēļ, kad izdzirdi par kādu cilvēku ar traucējumiem, pirms izdari secinājumus, iedziļinies!</a:t>
            </a:r>
          </a:p>
        </p:txBody>
      </p:sp>
      <p:sp>
        <p:nvSpPr>
          <p:cNvPr id="2" name="Rozā taisnstūris">
            <a:extLst>
              <a:ext uri="{C183D7F6-B498-43B3-948B-1728B52AA6E4}">
                <adec:decorative xmlns:adec="http://schemas.microsoft.com/office/drawing/2017/decorative" val="1"/>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sAAAAE0AAAAASAAAAEgAAABIAAAASAAAAAAAAAAAAAAAAAAAAAEAAABQAAAAJxGE1Gieuj8AAAAAAAAAAAAAAAAAAOA/AAAAAAAA4D8AAAAAAADgPwAAAAAAAOA/AAAAAAAA4D8AAAAAAADgPwAAAAAAAOA/AAAAAAAA4D8CAAAAjAAAAAEAAAAAAAAA6qGf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E1EI1k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6qGfAP///wEAAAAAAAAAAAAAAAAAAAAAAAAAAAAAAAAAAAAAAAAAAAAAAAJ/f38AU1NTA8zMzADAwP8Af39/AAAAAAAAAAAAAAAAAAAAAAAAAAAAIQAAABgAAAAUAAAAWQsAAKwOAAD8cAAAYC4AABAgAAAmAAAACAAAAP//////////"/>
              </a:ext>
            </a:extLst>
          </p:cNvSpPr>
          <p:nvPr/>
        </p:nvSpPr>
        <p:spPr>
          <a:xfrm>
            <a:off x="1844675" y="2385060"/>
            <a:ext cx="16522065" cy="5153660"/>
          </a:xfrm>
          <a:prstGeom prst="round2DiagRect">
            <a:avLst>
              <a:gd name="adj1" fmla="val 16667"/>
              <a:gd name="adj2" fmla="val 0"/>
            </a:avLst>
          </a:prstGeom>
          <a:solidFill>
            <a:srgbClr val="EAA19F"/>
          </a:solidFill>
          <a:ln>
            <a:noFill/>
          </a:ln>
          <a:effectLst/>
        </p:spPr>
        <p:txBody>
          <a:bodyPr vert="horz" wrap="square" lIns="45720" tIns="45720" rIns="45720" bIns="45720" numCol="1" spcCol="215900" anchor="t"/>
          <a:lstStyle/>
          <a:p>
            <a:pPr marL="0" marR="0" indent="0" algn="l" defTabSz="914400">
              <a:lnSpc>
                <a:spcPct val="100000"/>
              </a:lnSpc>
              <a:spcBef>
                <a:spcPts val="0"/>
              </a:spcBef>
              <a:spcAft>
                <a:spcPts val="0"/>
              </a:spcAft>
              <a:buNone/>
              <a:tabLst/>
            </a:pPr>
            <a:endParaRPr lang="en-us" cap="none"/>
          </a:p>
        </p:txBody>
      </p:sp>
      <p:sp>
        <p:nvSpPr>
          <p:cNvPr id="3" name="Textbox1" descr="Uzskatāms piemērs ir plašais autisma spektrs – cilvēkam ar tādu diagnozi var būt augsti attīstīts intelekts un vērotājam no malas nemanāmi traucējumi, savukārt smagākos gadījumos cilvēks ar autismu dzīves laikā neiemācās pat runāt. &#10;&#10;Ļoti atšķirīgi var būt arī, piemēram, šizofrēnijas&#10;izraisīti psihiskās veselības traucējumi. &#10;"/>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E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U1NTA8zMzADAwP8Af39/AAAAAAAAAAAAAAAAAAAAAAAAAAAAIQAAABgAAAAUAAAA5Q0AAOURAAC3bQAAJysAABAgAAAmAAAACAAAAP//////////"/>
              </a:ext>
            </a:extLst>
          </p:cNvSpPr>
          <p:nvPr/>
        </p:nvSpPr>
        <p:spPr>
          <a:xfrm>
            <a:off x="2258695" y="2908935"/>
            <a:ext cx="15576550" cy="4105910"/>
          </a:xfrm>
          <a:prstGeom prst="rect">
            <a:avLst/>
          </a:prstGeom>
          <a:noFill/>
          <a:ln>
            <a:noFill/>
          </a:ln>
          <a:effectLst/>
        </p:spPr>
        <p:txBody>
          <a:bodyPr vert="horz" wrap="square" lIns="0" tIns="0" rIns="0" bIns="0" numCol="1" spcCol="215900" anchor="t"/>
          <a:lstStyle/>
          <a:p>
            <a:pPr marL="3175" indent="5715" algn="ctr">
              <a:lnSpc>
                <a:spcPct val="107000"/>
              </a:lnSpc>
              <a:defRPr sz="2600" b="1" cap="none">
                <a:solidFill>
                  <a:srgbClr val="FFFFFF"/>
                </a:solidFill>
                <a:uFill>
                  <a:solidFill>
                    <a:srgbClr val="000000"/>
                  </a:solidFill>
                </a:uFill>
                <a:latin typeface="Arial" pitchFamily="1" charset="0"/>
                <a:ea typeface="Arial" pitchFamily="1" charset="0"/>
                <a:cs typeface="Arial" pitchFamily="1" charset="0"/>
              </a:defRPr>
            </a:pPr>
            <a:r>
              <a:rPr lang="lv-lv" sz="3600" cap="none" dirty="0">
                <a:solidFill>
                  <a:srgbClr val="002060"/>
                </a:solidFill>
              </a:rPr>
              <a:t>Uzskatāms piemērs ir plašais </a:t>
            </a:r>
            <a:r>
              <a:rPr lang="lv-lv" sz="3600" cap="none" dirty="0" err="1">
                <a:solidFill>
                  <a:srgbClr val="002060"/>
                </a:solidFill>
              </a:rPr>
              <a:t>autisma</a:t>
            </a:r>
            <a:r>
              <a:rPr lang="lv-lv" sz="3600" cap="none" dirty="0">
                <a:solidFill>
                  <a:srgbClr val="002060"/>
                </a:solidFill>
              </a:rPr>
              <a:t> spektrs</a:t>
            </a:r>
            <a:r>
              <a:rPr lang="lv-lv" sz="3600" b="0" cap="none" dirty="0">
                <a:solidFill>
                  <a:srgbClr val="002060"/>
                </a:solidFill>
              </a:rPr>
              <a:t> – cilvēkam ar tādu diagnozi var būt augsti attīstīts intelekts un vērotājam no malas nemanāmi traucējumi, savukārt smagākos gadījumos cilvēks ar </a:t>
            </a:r>
            <a:r>
              <a:rPr lang="lv-lv" sz="3600" b="0" cap="none" dirty="0" err="1">
                <a:solidFill>
                  <a:srgbClr val="002060"/>
                </a:solidFill>
              </a:rPr>
              <a:t>autismu</a:t>
            </a:r>
            <a:r>
              <a:rPr lang="lv-lv" sz="3600" b="0" cap="none" dirty="0">
                <a:solidFill>
                  <a:srgbClr val="002060"/>
                </a:solidFill>
              </a:rPr>
              <a:t> dzīves laikā neiemācās pat runāt. </a:t>
            </a:r>
          </a:p>
          <a:p>
            <a:pPr marL="3175" indent="5715" algn="ctr">
              <a:lnSpc>
                <a:spcPct val="107000"/>
              </a:lnSpc>
              <a:defRPr sz="2600" cap="none">
                <a:solidFill>
                  <a:srgbClr val="FFFFFF"/>
                </a:solidFill>
                <a:uFill>
                  <a:solidFill>
                    <a:srgbClr val="000000"/>
                  </a:solidFill>
                </a:uFill>
                <a:latin typeface="Arial" pitchFamily="1" charset="0"/>
                <a:ea typeface="Arial" pitchFamily="1" charset="0"/>
                <a:cs typeface="Arial" pitchFamily="1" charset="0"/>
              </a:defRPr>
            </a:pPr>
            <a:endParaRPr lang="lv-lv" sz="3600" cap="none" dirty="0">
              <a:solidFill>
                <a:srgbClr val="002060"/>
              </a:solidFill>
            </a:endParaRPr>
          </a:p>
          <a:p>
            <a:pPr marL="3175" indent="5715" algn="ctr">
              <a:lnSpc>
                <a:spcPct val="107000"/>
              </a:lnSpc>
              <a:defRPr sz="2600" cap="none">
                <a:solidFill>
                  <a:srgbClr val="FFFFFF"/>
                </a:solidFill>
                <a:uFill>
                  <a:solidFill>
                    <a:srgbClr val="000000"/>
                  </a:solidFill>
                </a:uFill>
                <a:latin typeface="Arial" pitchFamily="1" charset="0"/>
                <a:ea typeface="Arial" pitchFamily="1" charset="0"/>
                <a:cs typeface="Arial" pitchFamily="1" charset="0"/>
              </a:defRPr>
            </a:pPr>
            <a:r>
              <a:rPr lang="lv-lv" sz="3600" cap="none" dirty="0">
                <a:solidFill>
                  <a:srgbClr val="002060"/>
                </a:solidFill>
              </a:rPr>
              <a:t>Ļoti atšķirīgi var būt arī, piemēram, šizofrēnijas</a:t>
            </a:r>
            <a:br>
              <a:rPr dirty="0"/>
            </a:br>
            <a:r>
              <a:rPr lang="lv-lv" sz="3600" cap="none" dirty="0">
                <a:solidFill>
                  <a:srgbClr val="002060"/>
                </a:solidFill>
              </a:rPr>
              <a:t>izraisīti psihiskās veselības traucējumi. </a:t>
            </a:r>
          </a:p>
        </p:txBody>
      </p:sp>
      <p:sp>
        <p:nvSpPr>
          <p:cNvPr id="9" name="Virsraksts" descr="Kas ir garīga rakstura traucējumi">
            <a:extLst>
              <a:ext uri="{FF2B5EF4-FFF2-40B4-BE49-F238E27FC236}">
                <a16:creationId xmlns:a16="http://schemas.microsoft.com/office/drawing/2014/main" id="{7E055D5B-1DC5-4F4E-978D-F8245CB6E132}"/>
              </a:ext>
            </a:extLst>
          </p:cNvPr>
          <p:cNvSpPr>
            <a:spLocks noGrp="1"/>
          </p:cNvSpPr>
          <p:nvPr>
            <p:ph type="title"/>
          </p:nvPr>
        </p:nvSpPr>
        <p:spPr>
          <a:xfrm>
            <a:off x="726440" y="389889"/>
            <a:ext cx="8804910" cy="1120775"/>
          </a:xfrm>
        </p:spPr>
        <p:txBody>
          <a:bodyPr/>
          <a:lstStyle/>
          <a:p>
            <a:r>
              <a:rPr lang="pt-BR" sz="3600" dirty="0">
                <a:latin typeface="+mn-lt"/>
              </a:rPr>
              <a:t>KAS IR GARĪGA</a:t>
            </a:r>
            <a:br>
              <a:rPr lang="pt-BR" sz="3600" dirty="0">
                <a:latin typeface="+mn-lt"/>
              </a:rPr>
            </a:br>
            <a:r>
              <a:rPr lang="pt-BR" sz="3600" dirty="0">
                <a:latin typeface="+mn-lt"/>
              </a:rPr>
              <a:t>RAKSTURA TRAUCĒJUMI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Krāsaina josla #IekāpOtraKurpēs">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3qz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AAAAA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E+BvQX///8BAAAAAAAAAAAAAAAAAAAAAAAAAAAAAAAAAAAAAAAAAAAAAAACf39/AFNTUwPMzMwAwMD/AH9/fwAAAAAAAAAAAAAAAAD///8AAAAAACEAAAAYAAAAFAAAAOT////2NgAArHsAAIhFAAAQAAAAJgAAAAgAAAD//////////w=="/>
              </a:ext>
            </a:extLst>
          </p:cNvPicPr>
          <p:nvPr/>
        </p:nvPicPr>
        <p:blipFill>
          <a:blip r:embed="rId2"/>
          <a:stretch>
            <a:fillRect/>
          </a:stretch>
        </p:blipFill>
        <p:spPr>
          <a:xfrm>
            <a:off x="-17780" y="8934450"/>
            <a:ext cx="20121880" cy="2368550"/>
          </a:xfrm>
          <a:prstGeom prst="rect">
            <a:avLst/>
          </a:prstGeom>
          <a:noFill/>
          <a:ln>
            <a:noFill/>
          </a:ln>
          <a:effectLst/>
        </p:spPr>
      </p:pic>
      <p:sp>
        <p:nvSpPr>
          <p:cNvPr id="2" name="Rozā taisnstūris">
            <a:extLst>
              <a:ext uri="{C183D7F6-B498-43B3-948B-1728B52AA6E4}">
                <adec:decorative xmlns:adec="http://schemas.microsoft.com/office/drawing/2017/decorative" val="1"/>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sAAAAE0AAAAASAAAAEgAAABIAAAASAAAAAAAAAAAAAAAAAAAAAEAAABQAAAAPQblzq01tT8AAAAAAAAAAAAAAAAAAOA/AAAAAAAA4D8AAAAAAADgPwAAAAAAAOA/AAAAAAAA4D8AAAAAAADgPwAAAAAAAOA/AAAAAAAA4D8CAAAAjAAAAAEAAAAAAAAA6qGf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LcE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6qGfAP///wEAAAAAAAAAAAAAAAAAAAAAAAAAAAAAAAAAAAAAAAAAAAAAAAJ/f38AU1NTA8zMzADAwP8Af39/AAAAAAAAAAAAAAAAAAAAAAAAAAAAIQAAABgAAAAUAAAAWQsAAEUUAAAVcQAAji0AABAgAAAmAAAACAAAAP//////////"/>
              </a:ext>
            </a:extLst>
          </p:cNvSpPr>
          <p:nvPr/>
        </p:nvSpPr>
        <p:spPr>
          <a:xfrm>
            <a:off x="1844675" y="3295015"/>
            <a:ext cx="16537940" cy="4110355"/>
          </a:xfrm>
          <a:prstGeom prst="round2DiagRect">
            <a:avLst>
              <a:gd name="adj1" fmla="val 16667"/>
              <a:gd name="adj2" fmla="val 0"/>
            </a:avLst>
          </a:prstGeom>
          <a:solidFill>
            <a:srgbClr val="EAA19F"/>
          </a:solidFill>
          <a:ln>
            <a:noFill/>
          </a:ln>
          <a:effectLst/>
        </p:spPr>
        <p:txBody>
          <a:bodyPr vert="horz" wrap="square" lIns="45720" tIns="45720" rIns="45720" bIns="45720" numCol="1" spcCol="215900" anchor="t"/>
          <a:lstStyle/>
          <a:p>
            <a:pPr marL="0" marR="0" indent="0" algn="l" defTabSz="914400">
              <a:lnSpc>
                <a:spcPct val="100000"/>
              </a:lnSpc>
              <a:spcBef>
                <a:spcPts val="0"/>
              </a:spcBef>
              <a:spcAft>
                <a:spcPts val="0"/>
              </a:spcAft>
              <a:buNone/>
              <a:tabLst/>
            </a:pPr>
            <a:endParaRPr lang="en-us" cap="none"/>
          </a:p>
        </p:txBody>
      </p:sp>
      <p:sp>
        <p:nvSpPr>
          <p:cNvPr id="3" name="Textbox" descr="Cilvēku ar garīga rakstura traucējumiem dzīve sabiedrībā var atšķirties atkarībā no traucējumu smaguma. Cilvēks var būt pilnīgi patstāvīgs un strādāt algotu darbu, vai arī viņam var būt nepieciešams nepārtraukts atbalsts.&#10;"/>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U1NTA8zMzADAwP8Af39/AAAAAAAAAAAAAAAAAAAAAAAAAAAAIQAAABgAAAAUAAAAPBEAAD8ZAABwagAAVCkAABAgAAAmAAAACAAAAP//////////"/>
              </a:ext>
            </a:extLst>
          </p:cNvSpPr>
          <p:nvPr/>
        </p:nvSpPr>
        <p:spPr>
          <a:xfrm>
            <a:off x="2801620" y="4104005"/>
            <a:ext cx="14500860" cy="2614295"/>
          </a:xfrm>
          <a:prstGeom prst="rect">
            <a:avLst/>
          </a:prstGeom>
          <a:noFill/>
          <a:ln>
            <a:noFill/>
          </a:ln>
          <a:effectLst/>
        </p:spPr>
        <p:txBody>
          <a:bodyPr vert="horz" wrap="square" lIns="45720" tIns="45720" rIns="45720" bIns="45720" numCol="1" spcCol="215900" anchor="t"/>
          <a:lstStyle/>
          <a:p>
            <a:pPr algn="ctr">
              <a:lnSpc>
                <a:spcPct val="107000"/>
              </a:lnSpc>
              <a:defRPr sz="3900" b="1" cap="none">
                <a:solidFill>
                  <a:srgbClr val="FFFFFF"/>
                </a:solidFill>
                <a:uFill>
                  <a:solidFill>
                    <a:srgbClr val="000000"/>
                  </a:solidFill>
                </a:uFill>
                <a:latin typeface="Arial" pitchFamily="1" charset="0"/>
                <a:ea typeface="Arial" pitchFamily="1" charset="0"/>
                <a:cs typeface="Arial" pitchFamily="1" charset="0"/>
              </a:defRPr>
            </a:pPr>
            <a:r>
              <a:rPr lang="lv-lv" cap="none" dirty="0">
                <a:solidFill>
                  <a:srgbClr val="002060"/>
                </a:solidFill>
              </a:rPr>
              <a:t>Cilvēku ar garīga rakstura traucējumiem dzīve sabiedrībā var atšķirties atkarībā no traucējumu </a:t>
            </a:r>
            <a:r>
              <a:rPr lang="lv-lv" sz="3600" cap="none" dirty="0">
                <a:solidFill>
                  <a:srgbClr val="002060"/>
                </a:solidFill>
              </a:rPr>
              <a:t>smaguma</a:t>
            </a:r>
            <a:r>
              <a:rPr lang="lv-lv" cap="none" dirty="0">
                <a:solidFill>
                  <a:srgbClr val="002060"/>
                </a:solidFill>
              </a:rPr>
              <a:t>.</a:t>
            </a:r>
            <a:r>
              <a:rPr lang="lv-lv" b="0" cap="none" dirty="0">
                <a:solidFill>
                  <a:srgbClr val="002060"/>
                </a:solidFill>
              </a:rPr>
              <a:t> Cilvēks var būt pilnīgi patstāvīgs un strādāt algotu darbu, vai arī viņam var būt nepieciešams nepārtraukts atbalsts.</a:t>
            </a:r>
          </a:p>
        </p:txBody>
      </p:sp>
      <p:sp>
        <p:nvSpPr>
          <p:cNvPr id="6" name="Virsraksts" descr="Kas ir garīga rakstura traucējumi">
            <a:extLst>
              <a:ext uri="{FF2B5EF4-FFF2-40B4-BE49-F238E27FC236}">
                <a16:creationId xmlns:a16="http://schemas.microsoft.com/office/drawing/2014/main" id="{738BF851-79A2-4F69-A655-C53E0D1FB998}"/>
              </a:ext>
            </a:extLst>
          </p:cNvPr>
          <p:cNvSpPr>
            <a:spLocks noGrp="1"/>
          </p:cNvSpPr>
          <p:nvPr>
            <p:ph type="title"/>
          </p:nvPr>
        </p:nvSpPr>
        <p:spPr>
          <a:xfrm>
            <a:off x="726440" y="389889"/>
            <a:ext cx="8804910" cy="1120775"/>
          </a:xfrm>
        </p:spPr>
        <p:txBody>
          <a:bodyPr/>
          <a:lstStyle/>
          <a:p>
            <a:r>
              <a:rPr lang="pt-BR" sz="3600" dirty="0">
                <a:latin typeface="+mn-lt"/>
              </a:rPr>
              <a:t>KAS IR GARĪGA</a:t>
            </a:r>
            <a:br>
              <a:rPr lang="pt-BR" sz="3600" dirty="0">
                <a:latin typeface="+mn-lt"/>
              </a:rPr>
            </a:br>
            <a:r>
              <a:rPr lang="pt-BR" sz="3600" dirty="0">
                <a:latin typeface="+mn-lt"/>
              </a:rPr>
              <a:t>RAKSTURA TRAUCĒJUMI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Krāsaina josla #IekāpOtraKurpēs">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3qz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AAAAA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E+BvQX///8BAAAAAAAAAAAAAAAAAAAAAAAAAAAAAAAAAAAAAAAAAAAAAAACf39/AFNTUwPMzMwAwMD/AH9/fwAAAAAAAAAAAAAAAAD///8AAAAAACEAAAAYAAAAFAAAAOT////2NgAArHsAAIhFAAAQAAAAJgAAAAgAAAD//////////w=="/>
              </a:ext>
            </a:extLst>
          </p:cNvPicPr>
          <p:nvPr/>
        </p:nvPicPr>
        <p:blipFill>
          <a:blip r:embed="rId2"/>
          <a:stretch>
            <a:fillRect/>
          </a:stretch>
        </p:blipFill>
        <p:spPr>
          <a:xfrm>
            <a:off x="-17780" y="8934450"/>
            <a:ext cx="20121880" cy="2368550"/>
          </a:xfrm>
          <a:prstGeom prst="rect">
            <a:avLst/>
          </a:prstGeom>
          <a:noFill/>
          <a:ln>
            <a:noFill/>
          </a:ln>
          <a:effectLst/>
        </p:spPr>
      </p:pic>
      <p:sp>
        <p:nvSpPr>
          <p:cNvPr id="2" name="Rozā taisnstrūris">
            <a:extLst>
              <a:ext uri="{C183D7F6-B498-43B3-948B-1728B52AA6E4}">
                <adec:decorative xmlns:adec="http://schemas.microsoft.com/office/drawing/2017/decorative" val="1"/>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sAAAAE0AAAAASAAAAEgAAABIAAAASAAAAAAAAAAAAAAAAAAAAAEAAABQAAAAnX60Hj/vrT8AAAAAAAAAAAAAAAAAAOA/AAAAAAAA4D8AAAAAAADgPwAAAAAAAOA/AAAAAAAA4D8AAAAAAADgPwAAAAAAAOA/AAAAAAAA4D8CAAAAjAAAAAEAAAAAAAAA6qGf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6qGfAP///wEAAAAAAAAAAAAAAAAAAAAAAAAAAAAAAAAAAAAAAAAAAAAAAAJ/f38AU1NTA8zMzADAwP8Af39/AAAAAAAAAAAAAAAAAAAAAAAAAAAAIQAAABgAAAAUAAAAWQsAAPwdAAD8cAAA0C8AABAgAAAmAAAACAAAAP//////////"/>
              </a:ext>
            </a:extLst>
          </p:cNvSpPr>
          <p:nvPr/>
        </p:nvSpPr>
        <p:spPr>
          <a:xfrm>
            <a:off x="1844675" y="4874260"/>
            <a:ext cx="16522065" cy="2898140"/>
          </a:xfrm>
          <a:prstGeom prst="round2DiagRect">
            <a:avLst>
              <a:gd name="adj1" fmla="val 16665"/>
              <a:gd name="adj2" fmla="val 0"/>
            </a:avLst>
          </a:prstGeom>
          <a:solidFill>
            <a:srgbClr val="EAA19F"/>
          </a:solidFill>
          <a:ln>
            <a:noFill/>
          </a:ln>
          <a:effectLst/>
        </p:spPr>
        <p:txBody>
          <a:bodyPr vert="horz" wrap="square" lIns="45720" tIns="45720" rIns="45720" bIns="45720" numCol="1" spcCol="215900" anchor="t"/>
          <a:lstStyle/>
          <a:p>
            <a:pPr marL="0" marR="0" indent="0" algn="l" defTabSz="914400">
              <a:lnSpc>
                <a:spcPct val="100000"/>
              </a:lnSpc>
              <a:spcBef>
                <a:spcPts val="0"/>
              </a:spcBef>
              <a:spcAft>
                <a:spcPts val="0"/>
              </a:spcAft>
              <a:buNone/>
              <a:tabLst/>
            </a:pPr>
            <a:endParaRPr lang="en-us" cap="none"/>
          </a:p>
        </p:txBody>
      </p:sp>
      <p:sp>
        <p:nvSpPr>
          <p:cNvPr id="3" name="Textbox2" descr="Gan intelektuālās attīstības traucējumi, gan psihiskās slimības tiek pieskaitīti garīga rakstura traucējumiem, tomēr atšķiras to izpausmes veids, aprūpe un ārstēšanas iespējas."/>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E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U1NTA8zMzADAwP8Af39/AAAAAAAAAAAAAAAAAAAAAAAAAAAAIQAAABgAAAAUAAAA5RMAAPogAACJaAAAqCsAABAgAAAmAAAACAAAAP//////////"/>
              </a:ext>
            </a:extLst>
          </p:cNvSpPr>
          <p:nvPr/>
        </p:nvSpPr>
        <p:spPr>
          <a:xfrm>
            <a:off x="3234055" y="5360670"/>
            <a:ext cx="13759180" cy="1736090"/>
          </a:xfrm>
          <a:prstGeom prst="rect">
            <a:avLst/>
          </a:prstGeom>
          <a:noFill/>
          <a:ln>
            <a:noFill/>
          </a:ln>
          <a:effectLst/>
        </p:spPr>
        <p:txBody>
          <a:bodyPr vert="horz" wrap="square" lIns="0" tIns="0" rIns="0" bIns="0" numCol="1" spcCol="215900" anchor="t"/>
          <a:lstStyle/>
          <a:p>
            <a:pPr indent="14605" algn="ctr">
              <a:lnSpc>
                <a:spcPct val="107000"/>
              </a:lnSpc>
              <a:defRPr sz="3900" cap="none">
                <a:solidFill>
                  <a:srgbClr val="FFFFFF"/>
                </a:solidFill>
                <a:uFill>
                  <a:solidFill>
                    <a:srgbClr val="000000"/>
                  </a:solidFill>
                </a:uFill>
                <a:latin typeface="Arial" pitchFamily="1" charset="0"/>
                <a:ea typeface="Arial" pitchFamily="1" charset="0"/>
                <a:cs typeface="Arial" pitchFamily="1" charset="0"/>
              </a:defRPr>
            </a:pPr>
            <a:r>
              <a:rPr lang="lv-lv" sz="3600" cap="none" dirty="0">
                <a:solidFill>
                  <a:srgbClr val="002060"/>
                </a:solidFill>
              </a:rPr>
              <a:t>Gan</a:t>
            </a:r>
            <a:r>
              <a:rPr lang="lv-lv" sz="3600" b="1" cap="none" dirty="0">
                <a:solidFill>
                  <a:srgbClr val="002060"/>
                </a:solidFill>
              </a:rPr>
              <a:t> intelektuālās attīstības traucējumi</a:t>
            </a:r>
            <a:r>
              <a:rPr lang="lv-lv" sz="3600" cap="none" dirty="0">
                <a:solidFill>
                  <a:srgbClr val="002060"/>
                </a:solidFill>
              </a:rPr>
              <a:t>, gan </a:t>
            </a:r>
            <a:r>
              <a:rPr lang="lv-lv" sz="3600" b="1" cap="none" dirty="0">
                <a:solidFill>
                  <a:srgbClr val="002060"/>
                </a:solidFill>
              </a:rPr>
              <a:t>psihiskās slimības</a:t>
            </a:r>
            <a:r>
              <a:rPr lang="lv-lv" sz="3600" cap="none" dirty="0">
                <a:solidFill>
                  <a:srgbClr val="002060"/>
                </a:solidFill>
              </a:rPr>
              <a:t> tiek pieskaitīti garīga rakstura traucējumiem, tomēr atšķiras to izpausmes veids, aprūpe un ārstēšanas iespējas.</a:t>
            </a:r>
          </a:p>
        </p:txBody>
      </p:sp>
      <p:sp>
        <p:nvSpPr>
          <p:cNvPr id="4" name="Textbox1" descr="Kā ATŠĶIRAS intelektuālās attīstības traucējumi un psihiskās slimības"/>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U1NTA8zMzADAwP8Af39/AAAAAAAAAAAAAAAAAAAAAAAAAAAAIQAAABgAAAAUAAAARRsAAI8TAABnYAAAtxwAABAgAAAmAAAACAAAAP//////////"/>
              </a:ext>
            </a:extLst>
          </p:cNvSpPr>
          <p:nvPr/>
        </p:nvSpPr>
        <p:spPr>
          <a:xfrm>
            <a:off x="4432935" y="3179445"/>
            <a:ext cx="11238230" cy="1488440"/>
          </a:xfrm>
          <a:prstGeom prst="rect">
            <a:avLst/>
          </a:prstGeom>
          <a:noFill/>
          <a:ln>
            <a:noFill/>
          </a:ln>
          <a:effectLst/>
        </p:spPr>
        <p:txBody>
          <a:bodyPr vert="horz" wrap="square" lIns="45720" tIns="45720" rIns="45720" bIns="45720" numCol="1" spcCol="215900" anchor="t"/>
          <a:lstStyle>
            <a:lvl1pPr algn="ctr">
              <a:lnSpc>
                <a:spcPct val="107000"/>
              </a:lnSpc>
              <a:defRPr sz="3900" b="1" cap="none">
                <a:solidFill>
                  <a:srgbClr val="302A73"/>
                </a:solidFill>
                <a:latin typeface="Arial" pitchFamily="1" charset="0"/>
                <a:ea typeface="Calibri" pitchFamily="2" charset="0"/>
                <a:cs typeface="Calibri" pitchFamily="2" charset="0"/>
              </a:defRPr>
            </a:lvl1pPr>
          </a:lstStyle>
          <a:p>
            <a:r>
              <a:rPr lang="lv-lv" sz="4400" cap="none" dirty="0"/>
              <a:t>Kā ATŠĶIRAS intelektuālās attīstības traucējumi un psihiskās slimības</a:t>
            </a:r>
          </a:p>
        </p:txBody>
      </p:sp>
      <p:sp>
        <p:nvSpPr>
          <p:cNvPr id="7" name="Virsraksts" descr="Kas ir garīga rakstura traucējumi">
            <a:extLst>
              <a:ext uri="{FF2B5EF4-FFF2-40B4-BE49-F238E27FC236}">
                <a16:creationId xmlns:a16="http://schemas.microsoft.com/office/drawing/2014/main" id="{9171B088-C41C-446C-B656-A2B0493DA282}"/>
              </a:ext>
            </a:extLst>
          </p:cNvPr>
          <p:cNvSpPr>
            <a:spLocks noGrp="1"/>
          </p:cNvSpPr>
          <p:nvPr>
            <p:ph type="title"/>
          </p:nvPr>
        </p:nvSpPr>
        <p:spPr>
          <a:xfrm>
            <a:off x="726440" y="389889"/>
            <a:ext cx="8804910" cy="1120775"/>
          </a:xfrm>
        </p:spPr>
        <p:txBody>
          <a:bodyPr/>
          <a:lstStyle/>
          <a:p>
            <a:r>
              <a:rPr lang="pt-BR" sz="3600" dirty="0">
                <a:latin typeface="+mn-lt"/>
              </a:rPr>
              <a:t>KAS IR GARĪGA</a:t>
            </a:r>
            <a:br>
              <a:rPr lang="pt-BR" sz="3600" dirty="0">
                <a:latin typeface="+mn-lt"/>
              </a:rPr>
            </a:br>
            <a:r>
              <a:rPr lang="pt-BR" sz="3600" dirty="0">
                <a:latin typeface="+mn-lt"/>
              </a:rPr>
              <a:t>RAKSTURA TRAUCĒJUMI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Krāsaina josla #IekāpOtraKurpēs">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3qz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ABXIA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E+BvQX///8BAAAAAAAAAAAAAAAAAAAAAAAAAAAAAAAAAAAAAAAAAAAAAAACf39/AFNTUwPMzMwAwMD/AH9/fwAAAAAAAAAAAAAAAAD///8AAAAAACEAAAAYAAAAFAAAAAAAAAD4NgAAt3sAAIhFAAAQAAAAJgAAAAgAAAD//////////w=="/>
              </a:ext>
            </a:extLst>
          </p:cNvPicPr>
          <p:nvPr/>
        </p:nvPicPr>
        <p:blipFill>
          <a:blip r:embed="rId2"/>
          <a:stretch>
            <a:fillRect/>
          </a:stretch>
        </p:blipFill>
        <p:spPr>
          <a:xfrm>
            <a:off x="0" y="8935720"/>
            <a:ext cx="20111085" cy="2367280"/>
          </a:xfrm>
          <a:prstGeom prst="rect">
            <a:avLst/>
          </a:prstGeom>
          <a:noFill/>
          <a:ln>
            <a:noFill/>
          </a:ln>
          <a:effectLst/>
        </p:spPr>
      </p:pic>
      <p:sp>
        <p:nvSpPr>
          <p:cNvPr id="5" name="Textbox4" descr="Reizēm tas radies smadzeņu bojājumu rezultātā, pēc pārciestām slimībām vai traumām. &#10;"/>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E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MAAQ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U1NTA8zMzADAwP8Af39/AAAAAAAAAAAAAAAAAAAAAAAAAAAAIQAAABgAAAAUAAAAHFoAAAAmAADNcwAAJDEAABAgAAAmAAAACAAAAP//////////"/>
              </a:ext>
            </a:extLst>
          </p:cNvSpPr>
          <p:nvPr/>
        </p:nvSpPr>
        <p:spPr>
          <a:xfrm>
            <a:off x="14648180" y="6177280"/>
            <a:ext cx="4176395" cy="1811020"/>
          </a:xfrm>
          <a:prstGeom prst="rect">
            <a:avLst/>
          </a:prstGeom>
          <a:noFill/>
          <a:ln>
            <a:noFill/>
          </a:ln>
          <a:effectLst/>
        </p:spPr>
        <p:txBody>
          <a:bodyPr vert="horz" wrap="square" lIns="0" tIns="0" rIns="0" bIns="0" numCol="1" spcCol="215900" anchor="t"/>
          <a:lstStyle/>
          <a:p>
            <a:pPr>
              <a:lnSpc>
                <a:spcPct val="107000"/>
              </a:lnSpc>
              <a:defRPr sz="3900" cap="none">
                <a:solidFill>
                  <a:srgbClr val="302A73"/>
                </a:solidFill>
                <a:uFill>
                  <a:solidFill>
                    <a:srgbClr val="000000"/>
                  </a:solidFill>
                </a:uFill>
                <a:latin typeface="Arial" pitchFamily="1" charset="0"/>
                <a:ea typeface="Arial" pitchFamily="1" charset="0"/>
                <a:cs typeface="Arial" pitchFamily="1" charset="0"/>
              </a:defRPr>
            </a:pPr>
            <a:r>
              <a:rPr lang="lv-lv" sz="2800" cap="none" dirty="0"/>
              <a:t>Reizēm tas </a:t>
            </a:r>
            <a:r>
              <a:rPr lang="lv-lv" sz="2800" b="1" cap="none" dirty="0"/>
              <a:t>radies smadzeņu bojājumu rezultātā</a:t>
            </a:r>
            <a:r>
              <a:rPr lang="lv-lv" sz="2800" cap="none" dirty="0"/>
              <a:t>, pēc pārciestām slimībām vai traumām. </a:t>
            </a:r>
          </a:p>
        </p:txBody>
      </p:sp>
      <p:sp>
        <p:nvSpPr>
          <p:cNvPr id="9" name="Līnija3">
            <a:extLst>
              <a:ext uri="{C183D7F6-B498-43B3-948B-1728B52AA6E4}">
                <adec:decorative xmlns:adec="http://schemas.microsoft.com/office/drawing/2017/decorative" val="1"/>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CgAAAA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BAAAAAAAAAO55bAAZ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Lj/wLU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O55bAB/f38AU1NTA8zMzADAwP8Af39/AAAAAAAAAAAAAAAAAAAAAAAAAAAAIQAAABgAAAAUAAAAU1gAAAAmAABTWAAAJDEAABAAAAAmAAAACAAAAP//////////"/>
              </a:ext>
            </a:extLst>
          </p:cNvSpPr>
          <p:nvPr/>
        </p:nvSpPr>
        <p:spPr>
          <a:xfrm flipH="1">
            <a:off x="14357985" y="6177280"/>
            <a:ext cx="0" cy="1811020"/>
          </a:xfrm>
          <a:prstGeom prst="line">
            <a:avLst/>
          </a:prstGeom>
          <a:noFill/>
          <a:ln w="15875" cap="flat" cmpd="sng" algn="ctr">
            <a:solidFill>
              <a:srgbClr val="EE796C"/>
            </a:solidFill>
            <a:prstDash val="solid"/>
            <a:headEnd type="none"/>
            <a:tailEnd type="none"/>
          </a:ln>
          <a:effectLst/>
        </p:spPr>
        <p:txBody>
          <a:bodyPr vert="horz" wrap="square" lIns="45720" tIns="45720" rIns="45720" bIns="45720" numCol="1" spcCol="215900" anchor="t"/>
          <a:lstStyle/>
          <a:p>
            <a:endParaRPr/>
          </a:p>
        </p:txBody>
      </p:sp>
      <p:pic>
        <p:nvPicPr>
          <p:cNvPr id="11" name="Lāsīte3">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3qz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XERcj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E+BvQX///8BAAAAAAAAAAAAAAAAAAAAAAAAAAAAAAAAAAAAAAAAAAAAAAACf39/AFNTUwPMzMwAwMD/AH9/fwAAAAAAAAAAAAAAAAD///8AAAAAACEAAAAYAAAAFAAAADtRAACwJgAA3lYAANAsAAAQAAAAJgAAAAgAAAD//////////w=="/>
              </a:ext>
            </a:extLst>
          </p:cNvPicPr>
          <p:nvPr/>
        </p:nvPicPr>
        <p:blipFill>
          <a:blip r:embed="rId3"/>
          <a:stretch>
            <a:fillRect/>
          </a:stretch>
        </p:blipFill>
        <p:spPr>
          <a:xfrm>
            <a:off x="13204825" y="6289040"/>
            <a:ext cx="916305" cy="995680"/>
          </a:xfrm>
          <a:prstGeom prst="rect">
            <a:avLst/>
          </a:prstGeom>
          <a:noFill/>
          <a:ln>
            <a:noFill/>
          </a:ln>
          <a:effectLst/>
        </p:spPr>
      </p:pic>
      <p:sp>
        <p:nvSpPr>
          <p:cNvPr id="13" name="Textbox3" descr="Tāds stāvoklis parasti tiek konstatēts piedzimstot vai agrā bērnībā. &#10;"/>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E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U1NTA8zMzADAwP8Af39/AAAAAAAAAAAAAAAAAAAAAAAAAAAAIQAAABgAAAAUAAAAzzcAAAAmAACDUAAAJDEAABAgAAAmAAAACAAAAP//////////"/>
              </a:ext>
            </a:extLst>
          </p:cNvSpPr>
          <p:nvPr/>
        </p:nvSpPr>
        <p:spPr>
          <a:xfrm>
            <a:off x="9072245" y="6177280"/>
            <a:ext cx="4015740" cy="1811020"/>
          </a:xfrm>
          <a:prstGeom prst="rect">
            <a:avLst/>
          </a:prstGeom>
          <a:noFill/>
          <a:ln>
            <a:noFill/>
          </a:ln>
          <a:effectLst/>
        </p:spPr>
        <p:txBody>
          <a:bodyPr vert="horz" wrap="square" lIns="0" tIns="0" rIns="0" bIns="0" numCol="1" spcCol="215900" anchor="t"/>
          <a:lstStyle/>
          <a:p>
            <a:pPr>
              <a:lnSpc>
                <a:spcPct val="107000"/>
              </a:lnSpc>
              <a:defRPr sz="3900" cap="none">
                <a:solidFill>
                  <a:srgbClr val="302A73"/>
                </a:solidFill>
                <a:uFill>
                  <a:solidFill>
                    <a:srgbClr val="000000"/>
                  </a:solidFill>
                </a:uFill>
                <a:latin typeface="Arial" pitchFamily="1" charset="0"/>
                <a:ea typeface="Arial" pitchFamily="1" charset="0"/>
                <a:cs typeface="Arial" pitchFamily="1" charset="0"/>
              </a:defRPr>
            </a:pPr>
            <a:r>
              <a:rPr lang="lv-lv" sz="2800" cap="none" dirty="0"/>
              <a:t>Tāds stāvoklis parasti </a:t>
            </a:r>
            <a:r>
              <a:rPr lang="lv-lv" sz="2800" b="1" cap="none" dirty="0"/>
              <a:t>tiek konstatēts piedzimstot vai agrā bērnībā</a:t>
            </a:r>
            <a:r>
              <a:rPr lang="lv-lv" sz="2800" cap="none" dirty="0"/>
              <a:t>. </a:t>
            </a:r>
          </a:p>
        </p:txBody>
      </p:sp>
      <p:sp>
        <p:nvSpPr>
          <p:cNvPr id="8" name="Līnija2">
            <a:extLst>
              <a:ext uri="{C183D7F6-B498-43B3-948B-1728B52AA6E4}">
                <adec:decorative xmlns:adec="http://schemas.microsoft.com/office/drawing/2017/decorative" val="1"/>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CgAAAA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BAAAAAAAAAPitAAAZ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PitAAB/f38AU1NTA8zMzADAwP8Af39/AAAAAAAAAAAAAAAAAAAAAAAAAAAAIQAAABgAAAAUAAAABjYAAAAmAAAGNgAAJDEAABAAAAAmAAAACAAAAP//////////"/>
              </a:ext>
            </a:extLst>
          </p:cNvSpPr>
          <p:nvPr/>
        </p:nvSpPr>
        <p:spPr>
          <a:xfrm>
            <a:off x="8782050" y="6177280"/>
            <a:ext cx="0" cy="1811020"/>
          </a:xfrm>
          <a:prstGeom prst="line">
            <a:avLst/>
          </a:prstGeom>
          <a:noFill/>
          <a:ln w="15875" cap="flat" cmpd="sng" algn="ctr">
            <a:solidFill>
              <a:srgbClr val="F8AD00"/>
            </a:solidFill>
            <a:prstDash val="solid"/>
            <a:headEnd type="none"/>
            <a:tailEnd type="none"/>
          </a:ln>
          <a:effectLst/>
        </p:spPr>
        <p:txBody>
          <a:bodyPr vert="horz" wrap="square" lIns="45720" tIns="45720" rIns="45720" bIns="45720" numCol="1" spcCol="215900" anchor="t"/>
          <a:lstStyle/>
          <a:p>
            <a:endParaRPr/>
          </a:p>
        </p:txBody>
      </p:sp>
      <p:pic>
        <p:nvPicPr>
          <p:cNvPr id="10" name="Lāsīte2">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3qz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cJicK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E+BvQX///8BAAAAAAAAAAAAAAAAAAAAAAAAAAAAAAAAAAAAAAAAAAAAAAACf39/AFNTUwPMzMwAwMD/AH9/fwAAAAAAAAAAAAAAAAD///8AAAAAACEAAAAYAAAAFAAAAI4vAAAVJgAABDUAALArAAAQAAAAJgAAAAgAAAD//////////w=="/>
              </a:ext>
            </a:extLst>
          </p:cNvPicPr>
          <p:nvPr/>
        </p:nvPicPr>
        <p:blipFill>
          <a:blip r:embed="rId4"/>
          <a:stretch>
            <a:fillRect/>
          </a:stretch>
        </p:blipFill>
        <p:spPr>
          <a:xfrm>
            <a:off x="7730490" y="6190615"/>
            <a:ext cx="887730" cy="911225"/>
          </a:xfrm>
          <a:prstGeom prst="rect">
            <a:avLst/>
          </a:prstGeom>
          <a:noFill/>
          <a:ln>
            <a:noFill/>
          </a:ln>
          <a:effectLst/>
        </p:spPr>
      </p:pic>
      <p:sp>
        <p:nvSpPr>
          <p:cNvPr id="12" name="Textbox2" descr="attīstās lēnāk nekā pārējie cilvēki, tādēļ mācīšanās visiem ierastā veidā viņiem sagādā grūtības. &#10;"/>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E0AAAAASAAAAEgAAABI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T4G9Bf///wEAAAAAAAAAAAAAAAAAAAAAAAAAAAAAAAAAAAAAAAAAAAAAAAJ/f38AU1NTA8zMzADAwP8Af39/AAAAAAAAAAAAAAAAAAAAAAAAAAAAIQAAABgAAAAUAAAASQ8AAAAmAAByLAAA6jEAABAgAAAmAAAACAAAAP//////////"/>
              </a:ext>
            </a:extLst>
          </p:cNvSpPr>
          <p:nvPr/>
        </p:nvSpPr>
        <p:spPr>
          <a:xfrm>
            <a:off x="2484755" y="6177280"/>
            <a:ext cx="4740275" cy="1936750"/>
          </a:xfrm>
          <a:prstGeom prst="rect">
            <a:avLst/>
          </a:prstGeom>
          <a:noFill/>
          <a:ln>
            <a:noFill/>
          </a:ln>
          <a:effectLst/>
        </p:spPr>
        <p:txBody>
          <a:bodyPr vert="horz" wrap="square" lIns="45720" tIns="45720" rIns="45720" bIns="45720" numCol="1" spcCol="215900" anchor="t"/>
          <a:lstStyle/>
          <a:p>
            <a:pPr>
              <a:lnSpc>
                <a:spcPct val="107000"/>
              </a:lnSpc>
              <a:defRPr sz="3900" cap="none">
                <a:solidFill>
                  <a:srgbClr val="302A73"/>
                </a:solidFill>
                <a:uFill>
                  <a:solidFill>
                    <a:srgbClr val="000000"/>
                  </a:solidFill>
                </a:uFill>
                <a:latin typeface="Arial" pitchFamily="1" charset="0"/>
                <a:ea typeface="Arial" pitchFamily="1" charset="0"/>
                <a:cs typeface="Arial" pitchFamily="1" charset="0"/>
              </a:defRPr>
            </a:pPr>
            <a:r>
              <a:rPr lang="lv-lv" sz="2800" b="1" cap="none" dirty="0"/>
              <a:t>attīstās lēnāk nekā pārējie cilvēki, </a:t>
            </a:r>
            <a:r>
              <a:rPr lang="lv-lv" sz="2800" cap="none" dirty="0"/>
              <a:t>tādēļ mācīšanās visiem ierastā veidā viņiem sagādā grūtības. </a:t>
            </a:r>
          </a:p>
        </p:txBody>
      </p:sp>
      <p:sp>
        <p:nvSpPr>
          <p:cNvPr id="6" name="Līnija1">
            <a:extLst>
              <a:ext uri="{C183D7F6-B498-43B3-948B-1728B52AA6E4}">
                <adec:decorative xmlns:adec="http://schemas.microsoft.com/office/drawing/2017/decorative" val="1"/>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CgAAAA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BAAAAAAAAAKnHEQAZ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KnHEQB/f38AU1NTA8zMzADAwP8Af39/AAAAAAAAAAAAAAAAAAAAAAAAAAAAIQAAABgAAAAUAAAAzw0AAAAmAADPDQAA6jEAABAAAAAmAAAACAAAAP//////////"/>
              </a:ext>
            </a:extLst>
          </p:cNvSpPr>
          <p:nvPr/>
        </p:nvSpPr>
        <p:spPr>
          <a:xfrm flipH="1">
            <a:off x="2244725" y="6177280"/>
            <a:ext cx="0" cy="1936750"/>
          </a:xfrm>
          <a:prstGeom prst="line">
            <a:avLst/>
          </a:prstGeom>
          <a:noFill/>
          <a:ln w="15875" cap="flat" cmpd="sng" algn="ctr">
            <a:solidFill>
              <a:srgbClr val="A9C711"/>
            </a:solidFill>
            <a:prstDash val="solid"/>
            <a:headEnd type="none"/>
            <a:tailEnd type="none"/>
          </a:ln>
          <a:effectLst/>
        </p:spPr>
        <p:txBody>
          <a:bodyPr vert="horz" wrap="square" lIns="45720" tIns="45720" rIns="45720" bIns="45720" numCol="1" spcCol="215900" anchor="t"/>
          <a:lstStyle/>
          <a:p>
            <a:endParaRPr/>
          </a:p>
        </p:txBody>
      </p:sp>
      <p:pic>
        <p:nvPicPr>
          <p:cNvPr id="7" name="Lāsīte1">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3qz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AAAAA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E+BvQX///8BAAAAAAAAAAAAAAAAAAAAAAAAAAAAAAAAAAAAAAAAAAAAAAACf39/AFNTUwPMzMwAwMD/AH9/fwAAAAAAAAAAAAAAAAD///8AAAAAACEAAAAYAAAAFAAAAFoHAACwJgAACg0AAGQrAAAQAAAAJgAAAAgAAAD//////////w=="/>
              </a:ext>
            </a:extLst>
          </p:cNvPicPr>
          <p:nvPr/>
        </p:nvPicPr>
        <p:blipFill>
          <a:blip r:embed="rId5"/>
          <a:stretch>
            <a:fillRect/>
          </a:stretch>
        </p:blipFill>
        <p:spPr>
          <a:xfrm>
            <a:off x="1195070" y="6289040"/>
            <a:ext cx="924560" cy="764540"/>
          </a:xfrm>
          <a:prstGeom prst="rect">
            <a:avLst/>
          </a:prstGeom>
          <a:noFill/>
          <a:ln>
            <a:noFill/>
          </a:ln>
          <a:effectLst/>
        </p:spPr>
      </p:pic>
      <p:sp>
        <p:nvSpPr>
          <p:cNvPr id="2" name="Textbox1" descr="CILVĒKI AR INTELEKTUĀLĀS&#10;ATTĪSTĪBAS TRAUCĒJUMIEM"/>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U1NTA8zMzADAwP8Af39/AAAAAAAAAAAAAAAAAAAAAAAAAAAAIQAAABgAAAAUAAAASAAAAPIXAABkewAAGiEAABAgAAAmAAAACAAAAP//////////"/>
              </a:ext>
            </a:extLst>
          </p:cNvSpPr>
          <p:nvPr/>
        </p:nvSpPr>
        <p:spPr>
          <a:xfrm>
            <a:off x="45720" y="3892550"/>
            <a:ext cx="20012660" cy="1488440"/>
          </a:xfrm>
          <a:prstGeom prst="rect">
            <a:avLst/>
          </a:prstGeom>
          <a:noFill/>
          <a:ln>
            <a:noFill/>
          </a:ln>
          <a:effectLst/>
        </p:spPr>
        <p:txBody>
          <a:bodyPr vert="horz" wrap="square" lIns="45720" tIns="45720" rIns="45720" bIns="45720" numCol="1" spcCol="215900" anchor="t"/>
          <a:lstStyle>
            <a:lvl1pPr algn="ctr">
              <a:lnSpc>
                <a:spcPct val="107000"/>
              </a:lnSpc>
              <a:defRPr sz="3900" b="1" cap="none">
                <a:solidFill>
                  <a:srgbClr val="302A73"/>
                </a:solidFill>
                <a:latin typeface="Arial" pitchFamily="1" charset="0"/>
                <a:ea typeface="Calibri" pitchFamily="2" charset="0"/>
                <a:cs typeface="Calibri" pitchFamily="2" charset="0"/>
              </a:defRPr>
            </a:lvl1pPr>
          </a:lstStyle>
          <a:p>
            <a:r>
              <a:rPr lang="lv-lv" sz="4400" cap="none" dirty="0"/>
              <a:t>CILVĒKI AR INTELEKTUĀLĀS</a:t>
            </a:r>
          </a:p>
          <a:p>
            <a:r>
              <a:rPr lang="lv-lv" sz="4400" cap="none" dirty="0"/>
              <a:t>ATTĪSTĪBAS TRAUCĒJUMIEM</a:t>
            </a:r>
          </a:p>
        </p:txBody>
      </p:sp>
      <p:sp>
        <p:nvSpPr>
          <p:cNvPr id="15" name="Virsraksts">
            <a:extLst>
              <a:ext uri="{FF2B5EF4-FFF2-40B4-BE49-F238E27FC236}">
                <a16:creationId xmlns:a16="http://schemas.microsoft.com/office/drawing/2014/main" id="{C28E73C6-082D-412D-9E4E-A7D9A4D74006}"/>
              </a:ext>
            </a:extLst>
          </p:cNvPr>
          <p:cNvSpPr>
            <a:spLocks noGrp="1"/>
          </p:cNvSpPr>
          <p:nvPr>
            <p:ph type="title"/>
          </p:nvPr>
        </p:nvSpPr>
        <p:spPr>
          <a:xfrm>
            <a:off x="658496" y="374332"/>
            <a:ext cx="12212954" cy="1260475"/>
          </a:xfrm>
        </p:spPr>
        <p:txBody>
          <a:bodyPr/>
          <a:lstStyle/>
          <a:p>
            <a:r>
              <a:rPr lang="lv-LV" sz="3600" b="0" dirty="0">
                <a:solidFill>
                  <a:srgbClr val="002060"/>
                </a:solidFill>
                <a:latin typeface="+mn-lt"/>
              </a:rPr>
              <a:t>KAS IR GARĪGA RAKSTURA TRAUCĒJUMI:</a:t>
            </a:r>
            <a:br>
              <a:rPr lang="lv-LV" sz="3600" dirty="0">
                <a:solidFill>
                  <a:srgbClr val="002060"/>
                </a:solidFill>
                <a:latin typeface="+mn-lt"/>
              </a:rPr>
            </a:br>
            <a:r>
              <a:rPr lang="lv-LV" sz="3600" dirty="0">
                <a:solidFill>
                  <a:srgbClr val="002060"/>
                </a:solidFill>
                <a:latin typeface="+mn-lt"/>
              </a:rPr>
              <a:t>INTELEKTUĀLĀS ATTĪSTĪBAS TRAUCĒJUMI</a:t>
            </a:r>
            <a:br>
              <a:rPr lang="lv-LV" sz="3600" dirty="0">
                <a:solidFill>
                  <a:srgbClr val="002060"/>
                </a:solidFill>
                <a:latin typeface="+mn-lt"/>
              </a:rPr>
            </a:br>
            <a:endParaRPr lang="lv-LV" sz="3600" dirty="0">
              <a:latin typeface="+mn-lt"/>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Krāsaina josla #IekāpOtraKurpēs">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3qz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BMc3Q+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AAAAAUAAAABAAAAAAAAAAAAAAAAAAAAAAAAAAAAAAAAAAAAAAAAAAAAAAACf39/AAAAAAPMzMwAwMD/AH9/fwAAAAAAAAAAAAAAAAD///8AAAAAACEAAAAYAAAAFAAAAAAAAAAyNwAAt3sAAMJFAAAQAAAAJgAAAAgAAAD//////////w=="/>
              </a:ext>
            </a:extLst>
          </p:cNvPicPr>
          <p:nvPr/>
        </p:nvPicPr>
        <p:blipFill>
          <a:blip r:embed="rId2"/>
          <a:stretch>
            <a:fillRect/>
          </a:stretch>
        </p:blipFill>
        <p:spPr>
          <a:xfrm>
            <a:off x="0" y="8972550"/>
            <a:ext cx="20111085" cy="2367280"/>
          </a:xfrm>
          <a:prstGeom prst="rect">
            <a:avLst/>
          </a:prstGeom>
          <a:noFill/>
          <a:ln>
            <a:noFill/>
          </a:ln>
          <a:effectLst/>
        </p:spPr>
      </p:pic>
      <p:sp>
        <p:nvSpPr>
          <p:cNvPr id="2" name="Rozā taisnstūris">
            <a:extLst>
              <a:ext uri="{C183D7F6-B498-43B3-948B-1728B52AA6E4}">
                <adec:decorative xmlns:adec="http://schemas.microsoft.com/office/drawing/2017/decorative" val="1"/>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sAAAAE0AAAAASAAAAEgAAABIAAAASAAAAAAAAAAAAAAAAAAAAAEAAABQAAAAFIosiQu/qz8AAAAAAAAAAAAAAAAAAOA/AAAAAAAA4D8AAAAAAADgPwAAAAAAAOA/AAAAAAAA4D8AAAAAAADgPwAAAAAAAOA/AAAAAAAA4D8CAAAAjAAAAAEAAAAAAAAA6qGf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P/dDhU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6qGfAP///wEAAAAAAAAAAAAAAAAAAAAAAAAAAAAAAAAAAAAAAAAAAAAAAAJ/f38AAAAAA8zMzADAwP8Af39/AAAAAAAAAAAAAAAAAAAAAAAAAAAAIQAAABgAAAAUAAAAvxEAAPUmAADUZwAA9DQAABAgAAAmAAAACAAAAP//////////"/>
              </a:ext>
            </a:extLst>
          </p:cNvSpPr>
          <p:nvPr/>
        </p:nvSpPr>
        <p:spPr>
          <a:xfrm>
            <a:off x="2884805" y="6332855"/>
            <a:ext cx="13993495" cy="2275205"/>
          </a:xfrm>
          <a:prstGeom prst="round2DiagRect">
            <a:avLst>
              <a:gd name="adj1" fmla="val 16665"/>
              <a:gd name="adj2" fmla="val 0"/>
            </a:avLst>
          </a:prstGeom>
          <a:solidFill>
            <a:srgbClr val="EAA19F"/>
          </a:solidFill>
          <a:ln>
            <a:noFill/>
          </a:ln>
          <a:effectLst/>
        </p:spPr>
        <p:txBody>
          <a:bodyPr vert="horz" wrap="square" lIns="45720" tIns="45720" rIns="45720" bIns="45720" numCol="1" spcCol="215900" anchor="t"/>
          <a:lstStyle/>
          <a:p>
            <a:pPr marL="0" marR="0" indent="0" algn="l" defTabSz="914400">
              <a:lnSpc>
                <a:spcPct val="100000"/>
              </a:lnSpc>
              <a:spcBef>
                <a:spcPts val="0"/>
              </a:spcBef>
              <a:spcAft>
                <a:spcPts val="0"/>
              </a:spcAft>
              <a:buNone/>
              <a:tabLst/>
            </a:pPr>
            <a:endParaRPr lang="en-us" cap="none"/>
          </a:p>
        </p:txBody>
      </p:sp>
      <p:sp>
        <p:nvSpPr>
          <p:cNvPr id="13" name="Textbox5" descr="Intelektuālās attīstības traucējumu gadījumā ļoti svarīga ir &#10;aprūpe, attieksme, atbalsts. &#10;Šo cilvēku stāvoklis ir relatīvi stabils un nemainīgs.&#10;"/>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MUG9h4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AAAAA8zMzADAwP8Af39/AAAAAAAAAAAAAAAAAAAAAAAAAAAAIQAAABgAAAAUAAAASAAAAEAoAABkewAAfjMAABAgAAAmAAAACAAAAP//////////"/>
              </a:ext>
            </a:extLst>
          </p:cNvSpPr>
          <p:nvPr/>
        </p:nvSpPr>
        <p:spPr>
          <a:xfrm>
            <a:off x="45720" y="6543040"/>
            <a:ext cx="20012660" cy="1827530"/>
          </a:xfrm>
          <a:prstGeom prst="rect">
            <a:avLst/>
          </a:prstGeom>
          <a:noFill/>
          <a:ln>
            <a:noFill/>
          </a:ln>
          <a:effectLst/>
        </p:spPr>
        <p:txBody>
          <a:bodyPr vert="horz" wrap="square" lIns="45720" tIns="45720" rIns="45720" bIns="45720" numCol="1" spcCol="215900" anchor="t"/>
          <a:lstStyle/>
          <a:p>
            <a:pPr algn="ctr">
              <a:lnSpc>
                <a:spcPct val="107000"/>
              </a:lnSpc>
              <a:defRPr sz="3600" cap="none">
                <a:solidFill>
                  <a:srgbClr val="302A73"/>
                </a:solidFill>
                <a:uFill>
                  <a:solidFill>
                    <a:srgbClr val="000000"/>
                  </a:solidFill>
                </a:uFill>
                <a:latin typeface="Arial" pitchFamily="1" charset="0"/>
                <a:ea typeface="Arial" pitchFamily="1" charset="0"/>
                <a:cs typeface="Arial" pitchFamily="1" charset="0"/>
              </a:defRPr>
            </a:pPr>
            <a:r>
              <a:rPr lang="lv-lv" cap="none" dirty="0"/>
              <a:t>Intelektuālās attīstības traucējumu gadījumā ļoti </a:t>
            </a:r>
            <a:r>
              <a:rPr lang="lv-lv" b="1" cap="none" dirty="0"/>
              <a:t>svarīga</a:t>
            </a:r>
            <a:r>
              <a:rPr lang="lv-lv" cap="none" dirty="0"/>
              <a:t> ir </a:t>
            </a:r>
          </a:p>
          <a:p>
            <a:pPr algn="ctr">
              <a:lnSpc>
                <a:spcPct val="107000"/>
              </a:lnSpc>
              <a:defRPr sz="3600" b="1" cap="none">
                <a:solidFill>
                  <a:srgbClr val="302A73"/>
                </a:solidFill>
                <a:uFill>
                  <a:solidFill>
                    <a:srgbClr val="000000"/>
                  </a:solidFill>
                </a:uFill>
                <a:latin typeface="Arial" pitchFamily="1" charset="0"/>
                <a:ea typeface="Arial" pitchFamily="1" charset="0"/>
                <a:cs typeface="Arial" pitchFamily="1" charset="0"/>
              </a:defRPr>
            </a:pPr>
            <a:r>
              <a:rPr lang="lv-lv" cap="none" dirty="0"/>
              <a:t>aprūpe, attieksme, atbalsts</a:t>
            </a:r>
            <a:r>
              <a:rPr lang="lv-lv" b="0" cap="none" dirty="0"/>
              <a:t>. </a:t>
            </a:r>
          </a:p>
          <a:p>
            <a:pPr algn="ctr">
              <a:lnSpc>
                <a:spcPct val="107000"/>
              </a:lnSpc>
              <a:defRPr sz="3600" cap="none">
                <a:solidFill>
                  <a:srgbClr val="302A73"/>
                </a:solidFill>
                <a:uFill>
                  <a:solidFill>
                    <a:srgbClr val="000000"/>
                  </a:solidFill>
                </a:uFill>
                <a:latin typeface="Arial" pitchFamily="1" charset="0"/>
                <a:ea typeface="Arial" pitchFamily="1" charset="0"/>
                <a:cs typeface="Arial" pitchFamily="1" charset="0"/>
              </a:defRPr>
            </a:pPr>
            <a:r>
              <a:rPr lang="lv-lv" cap="none" dirty="0"/>
              <a:t>Šo cilvēku stāvoklis ir relatīvi stabils un nemainīgs.</a:t>
            </a:r>
          </a:p>
        </p:txBody>
      </p:sp>
      <p:sp>
        <p:nvSpPr>
          <p:cNvPr id="7" name="Textbox4" descr="smaga intelektuālās attīstības atpalicība&#10;"/>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GVDbHI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AAAAA8zMzADAwP8Af39/AAAAAAAAAAAAAAAAAAAAAAAAAAAAIQAAABgAAAAUAAAASFoAAJwdAABgdQAApCMAABAgAAAmAAAACAAAAP//////////"/>
              </a:ext>
            </a:extLst>
          </p:cNvSpPr>
          <p:nvPr/>
        </p:nvSpPr>
        <p:spPr>
          <a:xfrm>
            <a:off x="14676120" y="4813300"/>
            <a:ext cx="4404360" cy="980440"/>
          </a:xfrm>
          <a:prstGeom prst="rect">
            <a:avLst/>
          </a:prstGeom>
          <a:noFill/>
          <a:ln>
            <a:noFill/>
          </a:ln>
          <a:effectLst/>
        </p:spPr>
        <p:txBody>
          <a:bodyPr vert="horz" wrap="square" lIns="45720" tIns="45720" rIns="45720" bIns="45720" numCol="1" spcCol="215900" anchor="t"/>
          <a:lstStyle/>
          <a:p>
            <a:pPr>
              <a:lnSpc>
                <a:spcPct val="107000"/>
              </a:lnSpc>
              <a:defRPr sz="3600" b="1" cap="none">
                <a:solidFill>
                  <a:srgbClr val="302A73"/>
                </a:solidFill>
                <a:uFill>
                  <a:solidFill>
                    <a:srgbClr val="000000"/>
                  </a:solidFill>
                </a:uFill>
                <a:latin typeface="Arial" pitchFamily="1" charset="0"/>
                <a:ea typeface="Arial" pitchFamily="1" charset="0"/>
                <a:cs typeface="Arial" pitchFamily="1" charset="0"/>
              </a:defRPr>
            </a:pPr>
            <a:r>
              <a:rPr lang="lv-lv" sz="2800" cap="none" dirty="0"/>
              <a:t>smaga</a:t>
            </a:r>
            <a:r>
              <a:rPr lang="lv-lv" sz="2800" b="0" cap="none" dirty="0"/>
              <a:t> intelektuālās attīstības atpalicība</a:t>
            </a:r>
          </a:p>
        </p:txBody>
      </p:sp>
      <p:sp>
        <p:nvSpPr>
          <p:cNvPr id="10" name="Līnija3">
            <a:extLst>
              <a:ext uri="{C183D7F6-B498-43B3-948B-1728B52AA6E4}">
                <adec:decorative xmlns:adec="http://schemas.microsoft.com/office/drawing/2017/decorative" val="1"/>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CgAAAA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BAAAAAAAAAACv6wAZ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EY0LUY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Cv6wB/f38AAAAAA8zMzADAwP8Af39/AAAAAAAAAAAAAAAAAAAAAAAAAAAAIQAAABgAAAAUAAAAyVkAAMsdAADJWQAAzSQAABAAAAAmAAAACAAAAP//////////"/>
              </a:ext>
            </a:extLst>
          </p:cNvSpPr>
          <p:nvPr/>
        </p:nvSpPr>
        <p:spPr>
          <a:xfrm>
            <a:off x="14595475" y="4843145"/>
            <a:ext cx="0" cy="1139190"/>
          </a:xfrm>
          <a:prstGeom prst="line">
            <a:avLst/>
          </a:prstGeom>
          <a:noFill/>
          <a:ln w="15875" cap="flat" cmpd="sng" algn="ctr">
            <a:solidFill>
              <a:srgbClr val="00AFEB"/>
            </a:solidFill>
            <a:prstDash val="solid"/>
            <a:headEnd type="none"/>
            <a:tailEnd type="none"/>
          </a:ln>
          <a:effectLst/>
        </p:spPr>
        <p:txBody>
          <a:bodyPr vert="horz" wrap="square" lIns="45720" tIns="45720" rIns="45720" bIns="45720" numCol="1" spcCol="215900" anchor="t"/>
          <a:lstStyle/>
          <a:p>
            <a:endParaRPr/>
          </a:p>
        </p:txBody>
      </p:sp>
      <p:pic>
        <p:nvPicPr>
          <p:cNvPr id="11" name="Lāsīte3">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3qz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AAAAA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AAAAAUAAAABAAAAAAAAAAAAAAAAAAAAAAAAAAAAAAAAAAAAAAAAAAAAAAACf39/AAAAAAPMzMwAwMD/AH9/fwAAAAAAAAAAAAAAAAD///8AAAAAACEAAAAYAAAAFAAAAEpSAAAEHwAAEFkAALQjAAAQAAAAJgAAAAgAAAD//////////w=="/>
              </a:ext>
            </a:extLst>
          </p:cNvPicPr>
          <p:nvPr/>
        </p:nvPicPr>
        <p:blipFill>
          <a:blip r:embed="rId3"/>
          <a:stretch>
            <a:fillRect/>
          </a:stretch>
        </p:blipFill>
        <p:spPr>
          <a:xfrm>
            <a:off x="13376910" y="5041900"/>
            <a:ext cx="1101090" cy="762000"/>
          </a:xfrm>
          <a:prstGeom prst="rect">
            <a:avLst/>
          </a:prstGeom>
          <a:noFill/>
          <a:ln>
            <a:noFill/>
          </a:ln>
          <a:effectLst/>
        </p:spPr>
      </p:pic>
      <p:sp>
        <p:nvSpPr>
          <p:cNvPr id="6" name="Textbox3" descr="vidēja intelektuālās attīstības atpalicība&#10;"/>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EY0LUY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AAAAA8zMzADAwP8Af39/AAAAAAAAAAAAAAAAAAAAAAAAAAAAIQAAABgAAAAUAAAAUDQAAJwdAABoTwAApCMAABAgAAAmAAAACAAAAP//////////"/>
              </a:ext>
            </a:extLst>
          </p:cNvSpPr>
          <p:nvPr/>
        </p:nvSpPr>
        <p:spPr>
          <a:xfrm>
            <a:off x="8503920" y="4813300"/>
            <a:ext cx="4404360" cy="980440"/>
          </a:xfrm>
          <a:prstGeom prst="rect">
            <a:avLst/>
          </a:prstGeom>
          <a:noFill/>
          <a:ln>
            <a:noFill/>
          </a:ln>
          <a:effectLst/>
        </p:spPr>
        <p:txBody>
          <a:bodyPr vert="horz" wrap="square" lIns="45720" tIns="45720" rIns="45720" bIns="45720" numCol="1" spcCol="215900" anchor="t"/>
          <a:lstStyle/>
          <a:p>
            <a:pPr>
              <a:lnSpc>
                <a:spcPct val="107000"/>
              </a:lnSpc>
              <a:defRPr sz="3600" b="1" cap="none">
                <a:solidFill>
                  <a:srgbClr val="302A73"/>
                </a:solidFill>
                <a:uFill>
                  <a:solidFill>
                    <a:srgbClr val="000000"/>
                  </a:solidFill>
                </a:uFill>
                <a:latin typeface="Arial" pitchFamily="1" charset="0"/>
                <a:ea typeface="Arial" pitchFamily="1" charset="0"/>
                <a:cs typeface="Arial" pitchFamily="1" charset="0"/>
              </a:defRPr>
            </a:pPr>
            <a:r>
              <a:rPr lang="lv-lv" sz="2800" cap="none" dirty="0"/>
              <a:t>vidēja</a:t>
            </a:r>
            <a:r>
              <a:rPr lang="lv-lv" sz="2800" b="0" cap="none" dirty="0"/>
              <a:t> intelektuālās attīstības atpalicība</a:t>
            </a:r>
          </a:p>
        </p:txBody>
      </p:sp>
      <p:sp>
        <p:nvSpPr>
          <p:cNvPr id="8" name="Līnija2">
            <a:extLst>
              <a:ext uri="{C183D7F6-B498-43B3-948B-1728B52AA6E4}">
                <adec:decorative xmlns:adec="http://schemas.microsoft.com/office/drawing/2017/decorative" val="1"/>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CgAAAA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BAAAAAAAAAPitAAAZ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DAwMCI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PitAAB/f38AAAAAA8zMzADAwP8Af39/AAAAAAAAAAAAAAAAAAAAAAAAAAAAIQAAABgAAAAUAAAAzDMAAJwdAADMMwAA9CQAABAAAAAmAAAACAAAAP//////////"/>
              </a:ext>
            </a:extLst>
          </p:cNvSpPr>
          <p:nvPr/>
        </p:nvSpPr>
        <p:spPr>
          <a:xfrm>
            <a:off x="8420100" y="4813300"/>
            <a:ext cx="0" cy="1193800"/>
          </a:xfrm>
          <a:prstGeom prst="line">
            <a:avLst/>
          </a:prstGeom>
          <a:noFill/>
          <a:ln w="15875" cap="flat" cmpd="sng" algn="ctr">
            <a:solidFill>
              <a:srgbClr val="F8AD00"/>
            </a:solidFill>
            <a:prstDash val="solid"/>
            <a:headEnd type="none"/>
            <a:tailEnd type="none"/>
          </a:ln>
          <a:effectLst/>
        </p:spPr>
        <p:txBody>
          <a:bodyPr vert="horz" wrap="square" lIns="45720" tIns="45720" rIns="45720" bIns="45720" numCol="1" spcCol="215900" anchor="t"/>
          <a:lstStyle/>
          <a:p>
            <a:endParaRPr/>
          </a:p>
        </p:txBody>
      </p:sp>
      <p:pic>
        <p:nvPicPr>
          <p:cNvPr id="9" name="Lāsīte2" descr="Picture2"/>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3qz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Bmcm0+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AAAAAUAAAABAAAAAAAAAAAAAAAAAAAAAAAAAAAAAAAAAAAAAAAAAAAAAAACf39/AAAAAAPMzMwAwMD/AH9/fwAAAAAAAAAAAAAAAAD///8AAAAAACEAAAAYAAAAFAAAAFQtAAB0HQAAmjIAAOAiAAAQAAAAJgAAAAgAAAD//////////w=="/>
              </a:ext>
            </a:extLst>
          </p:cNvPicPr>
          <p:nvPr/>
        </p:nvPicPr>
        <p:blipFill>
          <a:blip r:embed="rId4"/>
          <a:stretch>
            <a:fillRect/>
          </a:stretch>
        </p:blipFill>
        <p:spPr>
          <a:xfrm>
            <a:off x="7368540" y="4787900"/>
            <a:ext cx="857250" cy="881380"/>
          </a:xfrm>
          <a:prstGeom prst="rect">
            <a:avLst/>
          </a:prstGeom>
          <a:noFill/>
          <a:ln>
            <a:noFill/>
          </a:ln>
          <a:effectLst/>
        </p:spPr>
      </p:pic>
      <p:sp>
        <p:nvSpPr>
          <p:cNvPr id="5" name="Textbox2" descr="viegli intelektuālās attīstības traucējumi&#10;"/>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FByPjw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AAAAA8zMzADAwP8Af39/AAAAAAAAAAAAAAAAAAAAAAAAAAAAIQAAABgAAAAUAAAASA8AAJwdAAD4KAAApCMAABAgAAAmAAAACAAAAP//////////"/>
              </a:ext>
            </a:extLst>
          </p:cNvSpPr>
          <p:nvPr/>
        </p:nvSpPr>
        <p:spPr>
          <a:xfrm>
            <a:off x="2484120" y="4813300"/>
            <a:ext cx="4175760" cy="980440"/>
          </a:xfrm>
          <a:prstGeom prst="rect">
            <a:avLst/>
          </a:prstGeom>
          <a:noFill/>
          <a:ln>
            <a:noFill/>
          </a:ln>
          <a:effectLst/>
        </p:spPr>
        <p:txBody>
          <a:bodyPr vert="horz" wrap="square" lIns="45720" tIns="45720" rIns="45720" bIns="45720" numCol="1" spcCol="215900" anchor="t"/>
          <a:lstStyle/>
          <a:p>
            <a:pPr>
              <a:lnSpc>
                <a:spcPct val="107000"/>
              </a:lnSpc>
              <a:defRPr sz="3600" b="1" cap="none">
                <a:solidFill>
                  <a:srgbClr val="302A73"/>
                </a:solidFill>
                <a:uFill>
                  <a:solidFill>
                    <a:srgbClr val="000000"/>
                  </a:solidFill>
                </a:uFill>
                <a:latin typeface="Arial" pitchFamily="1" charset="0"/>
                <a:ea typeface="Arial" pitchFamily="1" charset="0"/>
                <a:cs typeface="Arial" pitchFamily="1" charset="0"/>
              </a:defRPr>
            </a:pPr>
            <a:r>
              <a:rPr lang="lv-lv" sz="2800" cap="none" dirty="0"/>
              <a:t>viegli</a:t>
            </a:r>
            <a:r>
              <a:rPr lang="lv-lv" sz="2800" b="0" cap="none" dirty="0"/>
              <a:t> intelektuālās attīstības traucējumi</a:t>
            </a:r>
          </a:p>
        </p:txBody>
      </p:sp>
      <p:sp>
        <p:nvSpPr>
          <p:cNvPr id="3" name="Līnija1">
            <a:extLst>
              <a:ext uri="{C183D7F6-B498-43B3-948B-1728B52AA6E4}">
                <adec:decorative xmlns:adec="http://schemas.microsoft.com/office/drawing/2017/decorative" val="1"/>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CgAAAA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BAAAAAAAAAO55bAAZ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HjKjkU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O55bAB/f38AAAAAA8zMzADAwP8Af39/AAAAAAAAAAAAAAAAAAAAAAAAAAAAIQAAABgAAAAUAAAAEA4AAJwdAAAQDgAA9CQAABAAAAAmAAAACAAAAP//////////"/>
              </a:ext>
            </a:extLst>
          </p:cNvSpPr>
          <p:nvPr/>
        </p:nvSpPr>
        <p:spPr>
          <a:xfrm flipH="1">
            <a:off x="2286000" y="4813300"/>
            <a:ext cx="0" cy="1193800"/>
          </a:xfrm>
          <a:prstGeom prst="line">
            <a:avLst/>
          </a:prstGeom>
          <a:noFill/>
          <a:ln w="15875" cap="flat" cmpd="sng" algn="ctr">
            <a:solidFill>
              <a:srgbClr val="EE796C"/>
            </a:solidFill>
            <a:prstDash val="solid"/>
            <a:headEnd type="none"/>
            <a:tailEnd type="none"/>
          </a:ln>
          <a:effectLst/>
        </p:spPr>
        <p:txBody>
          <a:bodyPr vert="horz" wrap="square" lIns="45720" tIns="45720" rIns="45720" bIns="45720" numCol="1" spcCol="215900" anchor="t"/>
          <a:lstStyle/>
          <a:p>
            <a:endParaRPr/>
          </a:p>
        </p:txBody>
      </p:sp>
      <p:pic>
        <p:nvPicPr>
          <p:cNvPr id="4" name="Lāsīte1">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3qz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DTy7TU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AAAAAUAAAABAAAAAAAAAAAAAAAAAAAAAAAAAAAAAAAAAAAAAAAAAAAAAAACf39/AAAAAAPMzMwAwMD/AH9/fwAAAAAAAAAAAAAAAAD///8AAAAAACEAAAAYAAAAFAAAAMEHAABUHwAA7QwAAPQkAAAQAAAAJgAAAAgAAAD//////////w=="/>
              </a:ext>
            </a:extLst>
          </p:cNvPicPr>
          <p:nvPr/>
        </p:nvPicPr>
        <p:blipFill>
          <a:blip r:embed="rId5"/>
          <a:stretch>
            <a:fillRect/>
          </a:stretch>
        </p:blipFill>
        <p:spPr>
          <a:xfrm>
            <a:off x="1260475" y="5092700"/>
            <a:ext cx="840740" cy="914400"/>
          </a:xfrm>
          <a:prstGeom prst="rect">
            <a:avLst/>
          </a:prstGeom>
          <a:noFill/>
          <a:ln>
            <a:noFill/>
          </a:ln>
          <a:effectLst/>
        </p:spPr>
      </p:pic>
      <p:sp>
        <p:nvSpPr>
          <p:cNvPr id="12" name="Textbox1" descr="Izšķir trīs intelektuālās&#10;attīstības traucējumu pakāpes:&#10;"/>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LwrMH8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AAAAA8zMzADAwP8Af39/AAAAAAAAAAAAAAAAAAAAAAAAAAAAIQAAABgAAAAUAAAASAAAALkSAABkewAA4RsAABAgAAAmAAAACAAAAP//////////"/>
              </a:ext>
            </a:extLst>
          </p:cNvSpPr>
          <p:nvPr/>
        </p:nvSpPr>
        <p:spPr>
          <a:xfrm>
            <a:off x="45720" y="3043555"/>
            <a:ext cx="20012660" cy="1488440"/>
          </a:xfrm>
          <a:prstGeom prst="rect">
            <a:avLst/>
          </a:prstGeom>
          <a:noFill/>
          <a:ln>
            <a:noFill/>
          </a:ln>
          <a:effectLst/>
        </p:spPr>
        <p:txBody>
          <a:bodyPr vert="horz" wrap="square" lIns="45720" tIns="45720" rIns="45720" bIns="45720" numCol="1" spcCol="215900" anchor="t"/>
          <a:lstStyle/>
          <a:p>
            <a:pPr algn="ctr">
              <a:lnSpc>
                <a:spcPct val="107000"/>
              </a:lnSpc>
              <a:defRPr sz="3600" cap="none">
                <a:solidFill>
                  <a:srgbClr val="302A73"/>
                </a:solidFill>
                <a:uFill>
                  <a:solidFill>
                    <a:srgbClr val="000000"/>
                  </a:solidFill>
                </a:uFill>
                <a:latin typeface="Arial" pitchFamily="1" charset="0"/>
                <a:ea typeface="Arial" pitchFamily="1" charset="0"/>
                <a:cs typeface="Arial" pitchFamily="1" charset="0"/>
              </a:defRPr>
            </a:pPr>
            <a:r>
              <a:rPr lang="lv-lv" sz="4400" cap="none" dirty="0"/>
              <a:t>Izšķir </a:t>
            </a:r>
            <a:r>
              <a:rPr lang="lv-lv" sz="4400" b="1" cap="none" dirty="0"/>
              <a:t>trīs intelektuālās</a:t>
            </a:r>
          </a:p>
          <a:p>
            <a:pPr algn="ctr">
              <a:lnSpc>
                <a:spcPct val="107000"/>
              </a:lnSpc>
              <a:defRPr sz="3600" cap="none">
                <a:solidFill>
                  <a:srgbClr val="302A73"/>
                </a:solidFill>
                <a:uFill>
                  <a:solidFill>
                    <a:srgbClr val="000000"/>
                  </a:solidFill>
                </a:uFill>
                <a:latin typeface="Arial" pitchFamily="1" charset="0"/>
                <a:ea typeface="Arial" pitchFamily="1" charset="0"/>
                <a:cs typeface="Arial" pitchFamily="1" charset="0"/>
              </a:defRPr>
            </a:pPr>
            <a:r>
              <a:rPr lang="lv-lv" sz="4400" b="1" cap="none" dirty="0"/>
              <a:t>attīstības traucējumu</a:t>
            </a:r>
            <a:r>
              <a:rPr lang="lv-lv" sz="4400" cap="none" dirty="0"/>
              <a:t> pakāpes:</a:t>
            </a:r>
          </a:p>
        </p:txBody>
      </p:sp>
      <p:sp>
        <p:nvSpPr>
          <p:cNvPr id="16" name="Virsraksts" descr="KAS IR GARĪGA RAKSTURA TRAUCĒJUMI&#10;INTELEKTUĀLĀS ATTĪSTĪBAS TRAUCĒJUMI">
            <a:extLst>
              <a:ext uri="{FF2B5EF4-FFF2-40B4-BE49-F238E27FC236}">
                <a16:creationId xmlns:a16="http://schemas.microsoft.com/office/drawing/2014/main" id="{87D11B40-402B-4738-9D91-DD5298DB0BE5}"/>
              </a:ext>
            </a:extLst>
          </p:cNvPr>
          <p:cNvSpPr>
            <a:spLocks noGrp="1"/>
          </p:cNvSpPr>
          <p:nvPr>
            <p:ph type="title"/>
          </p:nvPr>
        </p:nvSpPr>
        <p:spPr>
          <a:xfrm>
            <a:off x="658496" y="374332"/>
            <a:ext cx="12212954" cy="1260475"/>
          </a:xfrm>
        </p:spPr>
        <p:txBody>
          <a:bodyPr/>
          <a:lstStyle/>
          <a:p>
            <a:r>
              <a:rPr lang="lv-LV" sz="3600" b="0" dirty="0">
                <a:solidFill>
                  <a:srgbClr val="002060"/>
                </a:solidFill>
                <a:latin typeface="+mn-lt"/>
              </a:rPr>
              <a:t>KAS IR GARĪGA RAKSTURA TRAUCĒJUMI:</a:t>
            </a:r>
            <a:br>
              <a:rPr lang="lv-LV" sz="3600" dirty="0">
                <a:solidFill>
                  <a:srgbClr val="002060"/>
                </a:solidFill>
                <a:latin typeface="+mn-lt"/>
              </a:rPr>
            </a:br>
            <a:r>
              <a:rPr lang="lv-LV" sz="3600" dirty="0">
                <a:solidFill>
                  <a:srgbClr val="002060"/>
                </a:solidFill>
                <a:latin typeface="+mn-lt"/>
              </a:rPr>
              <a:t>INTELEKTUĀLĀS ATTĪSTĪBAS TRAUCĒJUMI</a:t>
            </a:r>
            <a:br>
              <a:rPr lang="lv-LV" sz="3600" dirty="0">
                <a:solidFill>
                  <a:srgbClr val="002060"/>
                </a:solidFill>
                <a:latin typeface="+mn-lt"/>
              </a:rPr>
            </a:br>
            <a:endParaRPr lang="lv-LV" sz="3600" dirty="0">
              <a:latin typeface="+mn-lt"/>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Krāsaina josla #IekāpOtraKurpēs">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3qz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Cqqqqq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AAAAAUAAAABAAAAAAAAAAAAAAAAAAAAAAAAAAAAAAAAAAAAAAAAAAAAAAACf39/AAAAAAPMzMwAwMD/AH9/fwAAAAAAAAAAAAAAAAD///8AAAAAACEAAAAYAAAAFAAAAOT////1NgAAtXsAAIhFAAAQAAAAJgAAAAgAAAD//////////w=="/>
              </a:ext>
            </a:extLst>
          </p:cNvPicPr>
          <p:nvPr/>
        </p:nvPicPr>
        <p:blipFill>
          <a:blip r:embed="rId2"/>
          <a:stretch>
            <a:fillRect/>
          </a:stretch>
        </p:blipFill>
        <p:spPr>
          <a:xfrm>
            <a:off x="-17780" y="9791065"/>
            <a:ext cx="20127595" cy="2369185"/>
          </a:xfrm>
          <a:prstGeom prst="rect">
            <a:avLst/>
          </a:prstGeom>
          <a:noFill/>
          <a:ln>
            <a:noFill/>
          </a:ln>
          <a:effectLst/>
        </p:spPr>
      </p:pic>
      <p:sp>
        <p:nvSpPr>
          <p:cNvPr id="3" name="Textbox2" descr="piemēram, ja ir šizofrēnija, depresija, bipolārie traucējumi, anoreksija, veģetatīvā distonija u. c., &#10;lielāka loma ir psihoterapijai un medikamentu lietošanai. &#10;Cilvēku stāvoklis var būt mainīgs.&#10;"/>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AAAAA8zMzADAwP8Af39/AAAAAAAAAAAAAAAAAAAAAAAAAAAAIQAAABgAAAAUAAAA0hEAANEaAADaaQAA5ioAABAgAAAmAAAACAAAAP//////////"/>
              </a:ext>
            </a:extLst>
          </p:cNvSpPr>
          <p:nvPr/>
        </p:nvSpPr>
        <p:spPr>
          <a:xfrm>
            <a:off x="2896870" y="4359275"/>
            <a:ext cx="14310360" cy="2614295"/>
          </a:xfrm>
          <a:prstGeom prst="rect">
            <a:avLst/>
          </a:prstGeom>
          <a:noFill/>
          <a:ln>
            <a:noFill/>
          </a:ln>
          <a:effectLst/>
        </p:spPr>
        <p:txBody>
          <a:bodyPr vert="horz" wrap="square" lIns="45720" tIns="45720" rIns="45720" bIns="45720" numCol="1" spcCol="215900" anchor="t"/>
          <a:lstStyle/>
          <a:p>
            <a:pPr algn="ctr">
              <a:lnSpc>
                <a:spcPct val="107000"/>
              </a:lnSpc>
              <a:defRPr sz="3900" cap="none">
                <a:solidFill>
                  <a:srgbClr val="302A73"/>
                </a:solidFill>
                <a:uFill>
                  <a:solidFill>
                    <a:srgbClr val="000000"/>
                  </a:solidFill>
                </a:uFill>
                <a:latin typeface="Arial" pitchFamily="1" charset="0"/>
                <a:ea typeface="Arial" pitchFamily="1" charset="0"/>
                <a:cs typeface="Arial" pitchFamily="1" charset="0"/>
              </a:defRPr>
            </a:pPr>
            <a:r>
              <a:rPr lang="lv-lv" cap="none" dirty="0"/>
              <a:t>piemēram, ja ir šizofrēnija, depresija, bipolārie traucējumi, anoreksija, veģetatīvā </a:t>
            </a:r>
            <a:r>
              <a:rPr lang="lv-lv" cap="none" dirty="0" err="1"/>
              <a:t>distonija</a:t>
            </a:r>
            <a:r>
              <a:rPr lang="lv-lv" cap="none" dirty="0"/>
              <a:t> u. c., </a:t>
            </a:r>
          </a:p>
          <a:p>
            <a:pPr algn="ctr">
              <a:lnSpc>
                <a:spcPct val="107000"/>
              </a:lnSpc>
              <a:defRPr sz="3900" b="1" cap="none">
                <a:solidFill>
                  <a:srgbClr val="302A73"/>
                </a:solidFill>
                <a:uFill>
                  <a:solidFill>
                    <a:srgbClr val="000000"/>
                  </a:solidFill>
                </a:uFill>
                <a:latin typeface="Arial" pitchFamily="1" charset="0"/>
                <a:ea typeface="Arial" pitchFamily="1" charset="0"/>
                <a:cs typeface="Arial" pitchFamily="1" charset="0"/>
              </a:defRPr>
            </a:pPr>
            <a:r>
              <a:rPr lang="lv-lv" cap="none" dirty="0"/>
              <a:t>lielāka loma ir psihoterapijai un medikamentu lietošanai</a:t>
            </a:r>
            <a:r>
              <a:rPr lang="lv-lv" b="0" cap="none" dirty="0"/>
              <a:t>. </a:t>
            </a:r>
          </a:p>
          <a:p>
            <a:pPr algn="ctr">
              <a:lnSpc>
                <a:spcPct val="107000"/>
              </a:lnSpc>
              <a:defRPr sz="3900" cap="none">
                <a:solidFill>
                  <a:srgbClr val="302A73"/>
                </a:solidFill>
                <a:uFill>
                  <a:solidFill>
                    <a:srgbClr val="000000"/>
                  </a:solidFill>
                </a:uFill>
                <a:latin typeface="Arial" pitchFamily="1" charset="0"/>
                <a:ea typeface="Arial" pitchFamily="1" charset="0"/>
                <a:cs typeface="Arial" pitchFamily="1" charset="0"/>
              </a:defRPr>
            </a:pPr>
            <a:r>
              <a:rPr lang="lv-lv" cap="none" dirty="0"/>
              <a:t>Cilvēku stāvoklis var būt mainīgs.</a:t>
            </a:r>
          </a:p>
        </p:txBody>
      </p:sp>
      <p:sp>
        <p:nvSpPr>
          <p:cNvPr id="2" name="Textbox1" descr="PSIHISKO SLIMĪBU GADĪJUMĀ,&#10;"/>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AAAAA8zMzADAwP8Af39/AAAAAAAAAAAAAAAAAAAAAAAAAAAAIQAAABgAAAAUAAAASAAAADEVAABkewAA5BkAABAgAAAmAAAACAAAAP//////////"/>
              </a:ext>
            </a:extLst>
          </p:cNvSpPr>
          <p:nvPr/>
        </p:nvSpPr>
        <p:spPr>
          <a:xfrm>
            <a:off x="45720" y="3444875"/>
            <a:ext cx="20012660" cy="763905"/>
          </a:xfrm>
          <a:prstGeom prst="rect">
            <a:avLst/>
          </a:prstGeom>
          <a:noFill/>
          <a:ln>
            <a:noFill/>
          </a:ln>
          <a:effectLst/>
        </p:spPr>
        <p:txBody>
          <a:bodyPr vert="horz" wrap="square" lIns="45720" tIns="45720" rIns="45720" bIns="45720" numCol="1" spcCol="215900" anchor="t"/>
          <a:lstStyle/>
          <a:p>
            <a:pPr algn="ctr">
              <a:lnSpc>
                <a:spcPct val="107000"/>
              </a:lnSpc>
              <a:defRPr sz="3900" b="1" cap="none">
                <a:solidFill>
                  <a:srgbClr val="302A73"/>
                </a:solidFill>
                <a:uFill>
                  <a:solidFill>
                    <a:srgbClr val="000000"/>
                  </a:solidFill>
                </a:uFill>
                <a:latin typeface="Arial" pitchFamily="1" charset="0"/>
                <a:ea typeface="Arial" pitchFamily="1" charset="0"/>
                <a:cs typeface="Arial" pitchFamily="1" charset="0"/>
              </a:defRPr>
            </a:pPr>
            <a:r>
              <a:rPr lang="lv-lv" sz="4400" cap="none" dirty="0"/>
              <a:t>PSIHISKO SLIMĪBU GADĪJUMĀ</a:t>
            </a:r>
            <a:r>
              <a:rPr lang="lv-lv" sz="4400" b="0" cap="none" dirty="0"/>
              <a:t>,</a:t>
            </a:r>
          </a:p>
        </p:txBody>
      </p:sp>
      <p:sp>
        <p:nvSpPr>
          <p:cNvPr id="6" name="Virsraksts" descr="KAS IR GARĪGA RAKSTURA TRAUCĒJUMI&#10;PSIHISKĀS SLIMĪBAS">
            <a:extLst>
              <a:ext uri="{FF2B5EF4-FFF2-40B4-BE49-F238E27FC236}">
                <a16:creationId xmlns:a16="http://schemas.microsoft.com/office/drawing/2014/main" id="{9732764F-3315-4531-AE42-B4FBBE8D312E}"/>
              </a:ext>
            </a:extLst>
          </p:cNvPr>
          <p:cNvSpPr>
            <a:spLocks noGrp="1"/>
          </p:cNvSpPr>
          <p:nvPr>
            <p:ph type="title"/>
          </p:nvPr>
        </p:nvSpPr>
        <p:spPr>
          <a:xfrm>
            <a:off x="732155" y="374015"/>
            <a:ext cx="11557635" cy="1120775"/>
          </a:xfrm>
        </p:spPr>
        <p:txBody>
          <a:bodyPr/>
          <a:lstStyle/>
          <a:p>
            <a:r>
              <a:rPr lang="lv-LV" sz="3600" b="0" dirty="0">
                <a:latin typeface="+mn-lt"/>
              </a:rPr>
              <a:t>KAS IR GARĪGA RAKSTURA TRAUCĒJUMI:</a:t>
            </a:r>
            <a:br>
              <a:rPr lang="lv-LV" sz="3600" dirty="0">
                <a:latin typeface="+mn-lt"/>
              </a:rPr>
            </a:br>
            <a:r>
              <a:rPr lang="lv-LV" sz="3600" dirty="0">
                <a:latin typeface="+mn-lt"/>
              </a:rPr>
              <a:t>PSIHISKĀS SLIMĪBAS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Krāsaina josla #IekāpOtraKurpēs">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3qz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AAAAA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E+BvQX///8BAAAAAAAAAAAAAAAAAAAAAAAAAAAAAAAAAAAAAAAAAAAAAAACf39/AFNTUwPMzMwAwMD/AH9/fwAAAAAAAAAAAAAAAAD///8AAAAAACEAAAAYAAAAFAAAAOT////1NgAAtXsAAIhFAAAQAAAAJgAAAAgAAAD//////////w=="/>
              </a:ext>
            </a:extLst>
          </p:cNvPicPr>
          <p:nvPr/>
        </p:nvPicPr>
        <p:blipFill>
          <a:blip r:embed="rId2"/>
          <a:stretch>
            <a:fillRect/>
          </a:stretch>
        </p:blipFill>
        <p:spPr>
          <a:xfrm>
            <a:off x="-17780" y="8933815"/>
            <a:ext cx="20127595" cy="2369185"/>
          </a:xfrm>
          <a:prstGeom prst="rect">
            <a:avLst/>
          </a:prstGeom>
          <a:noFill/>
          <a:ln>
            <a:noFill/>
          </a:ln>
          <a:effectLst/>
        </p:spPr>
      </p:pic>
      <p:sp>
        <p:nvSpPr>
          <p:cNvPr id="2" name="Textbox" descr="IZPROTOT UN PIEŅEMOT MĒS VEIDOJAM SABIEDRĪBU IEKĻAUJOŠĀKU UN DZĪVI LABĀKU — CITIEM UN PAŠI SEV.&#10;&#10;2024. gada 27. septembrī — Dažādo kurpju dienā — esat aicināti uzvilkt atšķirīgus apavus,&#10;tādējādi simboliski paužot sapratni un pieņemšanu līdzcilvēkiem ar funkcionāliem&#10;un garīga rakstura traucējumiem.&#10;&#10;Lūdzu, noskatieties šo īso VIDEO, lai izjustu Dažādo kurpju dienas noskaņu.&#10;&#10;Šajā materiālā apkopoti īsi fakti par dažādām tēmām,&#10;kas saistītas ar funkcionāliem jeb funkcionēšanas traucējumiem.&#10;&#10;Pirms Dažādo kurpju dienas atlasiet un kopīgi pārrunājiet tēmas,&#10;kuras pašlaik jūsu ikdienā ir visaktuālākās.&#10;&#10;Materiāls ir sagatavots rediģējamā formā,&#10;lai jūs to brīvi varētu pielāgot savām vajadzībām."/>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E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U1NTA8zMzADAwP8Af39/AAAAAAAAAAAAAAAAAAAAAAAAAAAAIQAAABgAAAAUAAAAagsAAM8HAABCcAAAiDoAABAgAAAmAAAACAAAAP//////////"/>
              </a:ext>
            </a:extLst>
          </p:cNvSpPr>
          <p:nvPr/>
        </p:nvSpPr>
        <p:spPr>
          <a:xfrm>
            <a:off x="1855470" y="1269365"/>
            <a:ext cx="16393160" cy="8245475"/>
          </a:xfrm>
          <a:prstGeom prst="rect">
            <a:avLst/>
          </a:prstGeom>
          <a:noFill/>
          <a:ln>
            <a:noFill/>
          </a:ln>
          <a:effectLst/>
        </p:spPr>
        <p:txBody>
          <a:bodyPr vert="horz" wrap="square" lIns="0" tIns="0" rIns="0" bIns="0" numCol="1" spcCol="215900" anchor="t"/>
          <a:lstStyle/>
          <a:p>
            <a:pPr indent="12700" algn="ctr">
              <a:defRPr sz="2800" b="1" cap="none">
                <a:solidFill>
                  <a:srgbClr val="302A73"/>
                </a:solidFill>
                <a:latin typeface="Arial" pitchFamily="1" charset="0"/>
                <a:ea typeface="Arial" pitchFamily="1" charset="0"/>
                <a:cs typeface="Arial" pitchFamily="1" charset="0"/>
              </a:defRPr>
            </a:pPr>
            <a:r>
              <a:rPr lang="lv-lv" sz="4400" cap="none" dirty="0"/>
              <a:t>IZPROTOT UN PIEŅEMOT MĒS VEIDOJAM SABIEDRĪBU IEKĻAUJOŠĀKU UN DZĪVI LABĀKU — CITIEM UN PAŠI SEV.</a:t>
            </a:r>
          </a:p>
          <a:p>
            <a:pPr indent="12700">
              <a:lnSpc>
                <a:spcPts val="3600"/>
              </a:lnSpc>
              <a:defRPr sz="2800" cap="none">
                <a:solidFill>
                  <a:srgbClr val="302A73"/>
                </a:solidFill>
                <a:latin typeface="Arial" pitchFamily="1" charset="0"/>
                <a:ea typeface="Arial" pitchFamily="1" charset="0"/>
                <a:cs typeface="Arial" pitchFamily="1" charset="0"/>
              </a:defRPr>
            </a:pPr>
            <a:endParaRPr lang="lv-lv" cap="none" dirty="0"/>
          </a:p>
          <a:p>
            <a:pPr indent="12700" algn="ctr">
              <a:lnSpc>
                <a:spcPts val="3600"/>
              </a:lnSpc>
              <a:defRPr sz="2400" cap="none">
                <a:solidFill>
                  <a:srgbClr val="302A73"/>
                </a:solidFill>
                <a:latin typeface="Arial" pitchFamily="1" charset="0"/>
                <a:ea typeface="Arial" pitchFamily="1" charset="0"/>
                <a:cs typeface="Arial" pitchFamily="1" charset="0"/>
              </a:defRPr>
            </a:pPr>
            <a:r>
              <a:rPr lang="lv-lv" sz="2800" cap="none" dirty="0"/>
              <a:t>2024. gada 27. septembrī — Dažādo kurpju dienā — esat aicināti uzvilkt atšķirīgus apavus,</a:t>
            </a:r>
          </a:p>
          <a:p>
            <a:pPr indent="12700" algn="ctr">
              <a:lnSpc>
                <a:spcPts val="3600"/>
              </a:lnSpc>
              <a:defRPr sz="2400" cap="none">
                <a:solidFill>
                  <a:srgbClr val="302A73"/>
                </a:solidFill>
                <a:latin typeface="Arial" pitchFamily="1" charset="0"/>
                <a:ea typeface="Arial" pitchFamily="1" charset="0"/>
                <a:cs typeface="Arial" pitchFamily="1" charset="0"/>
              </a:defRPr>
            </a:pPr>
            <a:r>
              <a:rPr lang="lv-lv" sz="2800" cap="none" dirty="0"/>
              <a:t>tādējādi simboliski paužot sapratni un pieņemšanu līdzcilvēkiem ar funkcionāliem</a:t>
            </a:r>
          </a:p>
          <a:p>
            <a:pPr indent="12700" algn="ctr">
              <a:lnSpc>
                <a:spcPts val="3600"/>
              </a:lnSpc>
              <a:defRPr sz="2400" cap="none">
                <a:solidFill>
                  <a:srgbClr val="302A73"/>
                </a:solidFill>
                <a:latin typeface="Arial" pitchFamily="1" charset="0"/>
                <a:ea typeface="Arial" pitchFamily="1" charset="0"/>
                <a:cs typeface="Arial" pitchFamily="1" charset="0"/>
              </a:defRPr>
            </a:pPr>
            <a:r>
              <a:rPr lang="lv-lv" sz="2800" cap="none" dirty="0"/>
              <a:t>un garīga rakstura traucējumiem.</a:t>
            </a:r>
          </a:p>
          <a:p>
            <a:pPr indent="12700" algn="ctr">
              <a:lnSpc>
                <a:spcPts val="3600"/>
              </a:lnSpc>
              <a:defRPr sz="2400" cap="none">
                <a:solidFill>
                  <a:srgbClr val="302A73"/>
                </a:solidFill>
                <a:latin typeface="Arial" pitchFamily="1" charset="0"/>
                <a:ea typeface="Arial" pitchFamily="1" charset="0"/>
                <a:cs typeface="Arial" pitchFamily="1" charset="0"/>
              </a:defRPr>
            </a:pPr>
            <a:endParaRPr lang="lv-lv" sz="2800" cap="none" dirty="0"/>
          </a:p>
          <a:p>
            <a:pPr indent="12700" algn="ctr">
              <a:lnSpc>
                <a:spcPts val="3600"/>
              </a:lnSpc>
              <a:defRPr sz="2400" cap="none">
                <a:solidFill>
                  <a:srgbClr val="302A73"/>
                </a:solidFill>
                <a:latin typeface="Arial" pitchFamily="1" charset="0"/>
                <a:ea typeface="Arial" pitchFamily="1" charset="0"/>
                <a:cs typeface="Arial" pitchFamily="1" charset="0"/>
              </a:defRPr>
            </a:pPr>
            <a:r>
              <a:rPr lang="lv-lv" sz="2800" cap="none" dirty="0"/>
              <a:t>Lūdzu, noskatieties šo īso </a:t>
            </a:r>
            <a:r>
              <a:rPr lang="lv-lv" sz="2800" b="1" u="sng" cap="none" dirty="0">
                <a:solidFill>
                  <a:srgbClr val="0000FF"/>
                </a:solidFill>
                <a:uFill>
                  <a:solidFill>
                    <a:srgbClr val="0000FF"/>
                  </a:solidFill>
                </a:uFill>
                <a:hlinkClick r:id="rId3"/>
              </a:rPr>
              <a:t>VIDEO</a:t>
            </a:r>
            <a:r>
              <a:rPr lang="lv-lv" sz="2800" cap="none" dirty="0"/>
              <a:t>, lai izjustu Dažādo kurpju dienas noskaņu.</a:t>
            </a:r>
          </a:p>
          <a:p>
            <a:pPr indent="12700" algn="ctr">
              <a:lnSpc>
                <a:spcPts val="3600"/>
              </a:lnSpc>
              <a:defRPr sz="2400" cap="none">
                <a:solidFill>
                  <a:srgbClr val="302A73"/>
                </a:solidFill>
                <a:latin typeface="Arial" pitchFamily="1" charset="0"/>
                <a:ea typeface="Arial" pitchFamily="1" charset="0"/>
                <a:cs typeface="Arial" pitchFamily="1" charset="0"/>
              </a:defRPr>
            </a:pPr>
            <a:endParaRPr lang="lv-lv" sz="2800" cap="none" dirty="0"/>
          </a:p>
          <a:p>
            <a:pPr indent="12700" algn="ctr">
              <a:lnSpc>
                <a:spcPts val="3600"/>
              </a:lnSpc>
              <a:defRPr sz="2400" cap="none">
                <a:solidFill>
                  <a:srgbClr val="302A73"/>
                </a:solidFill>
                <a:latin typeface="Arial" pitchFamily="1" charset="0"/>
                <a:ea typeface="Arial" pitchFamily="1" charset="0"/>
                <a:cs typeface="Arial" pitchFamily="1" charset="0"/>
              </a:defRPr>
            </a:pPr>
            <a:r>
              <a:rPr lang="lv-lv" sz="2800" cap="none" dirty="0"/>
              <a:t>Šajā materiālā apkopoti īsi fakti par dažādām tēmām,</a:t>
            </a:r>
            <a:br>
              <a:rPr dirty="0"/>
            </a:br>
            <a:r>
              <a:rPr lang="lv-lv" sz="2800" cap="none" dirty="0"/>
              <a:t>kas saistītas ar funkcionāliem jeb funkcionēšanas traucējumiem.</a:t>
            </a:r>
          </a:p>
          <a:p>
            <a:pPr indent="12700" algn="ctr">
              <a:lnSpc>
                <a:spcPts val="3600"/>
              </a:lnSpc>
              <a:defRPr sz="2400" cap="none">
                <a:solidFill>
                  <a:srgbClr val="302A73"/>
                </a:solidFill>
                <a:latin typeface="Arial" pitchFamily="1" charset="0"/>
                <a:ea typeface="Arial" pitchFamily="1" charset="0"/>
                <a:cs typeface="Arial" pitchFamily="1" charset="0"/>
              </a:defRPr>
            </a:pPr>
            <a:endParaRPr lang="lv-lv" sz="2800" cap="none" dirty="0"/>
          </a:p>
          <a:p>
            <a:pPr indent="12700" algn="ctr">
              <a:lnSpc>
                <a:spcPts val="3600"/>
              </a:lnSpc>
              <a:defRPr sz="2400" cap="none">
                <a:solidFill>
                  <a:srgbClr val="302A73"/>
                </a:solidFill>
                <a:latin typeface="Arial" pitchFamily="1" charset="0"/>
                <a:ea typeface="Arial" pitchFamily="1" charset="0"/>
                <a:cs typeface="Arial" pitchFamily="1" charset="0"/>
              </a:defRPr>
            </a:pPr>
            <a:r>
              <a:rPr lang="lv-lv" sz="2800" cap="none" dirty="0"/>
              <a:t>Pirms Dažādo kurpju dienas atlasiet un kopīgi pārrunājiet tēmas,</a:t>
            </a:r>
            <a:br>
              <a:rPr dirty="0"/>
            </a:br>
            <a:r>
              <a:rPr lang="lv-lv" sz="2800" cap="none" dirty="0"/>
              <a:t>kuras pašlaik jūsu ikdienā ir visaktuālākās.</a:t>
            </a:r>
          </a:p>
          <a:p>
            <a:pPr indent="12700" algn="ctr">
              <a:lnSpc>
                <a:spcPts val="3600"/>
              </a:lnSpc>
              <a:defRPr sz="2400" cap="none">
                <a:solidFill>
                  <a:srgbClr val="302A73"/>
                </a:solidFill>
                <a:latin typeface="Arial" pitchFamily="1" charset="0"/>
                <a:ea typeface="Arial" pitchFamily="1" charset="0"/>
                <a:cs typeface="Arial" pitchFamily="1" charset="0"/>
              </a:defRPr>
            </a:pPr>
            <a:endParaRPr lang="lv-lv" sz="2800" cap="none" dirty="0"/>
          </a:p>
          <a:p>
            <a:pPr indent="12700" algn="ctr">
              <a:lnSpc>
                <a:spcPts val="3600"/>
              </a:lnSpc>
              <a:defRPr sz="2400" cap="none">
                <a:solidFill>
                  <a:srgbClr val="302A73"/>
                </a:solidFill>
                <a:latin typeface="Arial" pitchFamily="1" charset="0"/>
                <a:ea typeface="Arial" pitchFamily="1" charset="0"/>
                <a:cs typeface="Arial" pitchFamily="1" charset="0"/>
              </a:defRPr>
            </a:pPr>
            <a:r>
              <a:rPr lang="lv-lv" sz="2800" cap="none" dirty="0"/>
              <a:t>Materiāls ir sagatavots rediģējamā formā,</a:t>
            </a:r>
            <a:br>
              <a:rPr dirty="0"/>
            </a:br>
            <a:r>
              <a:rPr lang="lv-lv" sz="2800" cap="none" dirty="0"/>
              <a:t>lai jūs to brīvi varētu pielāgot savām vajadzībām.</a:t>
            </a:r>
          </a:p>
        </p:txBody>
      </p:sp>
      <p:sp>
        <p:nvSpPr>
          <p:cNvPr id="4" name="Virsraksts" hidden="1">
            <a:extLst>
              <a:ext uri="{FF2B5EF4-FFF2-40B4-BE49-F238E27FC236}">
                <a16:creationId xmlns:a16="http://schemas.microsoft.com/office/drawing/2014/main" id="{73E7F541-914F-4754-B062-67C49C7A825B}"/>
              </a:ext>
            </a:extLst>
          </p:cNvPr>
          <p:cNvSpPr>
            <a:spLocks noGrp="1"/>
          </p:cNvSpPr>
          <p:nvPr>
            <p:ph type="title"/>
          </p:nvPr>
        </p:nvSpPr>
        <p:spPr>
          <a:xfrm>
            <a:off x="5649595" y="-3175"/>
            <a:ext cx="2351405" cy="288925"/>
          </a:xfrm>
        </p:spPr>
        <p:txBody>
          <a:bodyPr/>
          <a:lstStyle/>
          <a:p>
            <a:r>
              <a:rPr lang="lv-LV" sz="3200" dirty="0"/>
              <a:t>Prologs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Krāsaina josla #IekāpOtraKurpēs">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3qz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Cqqqqq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AAAAAUAAAABAAAAAAAAAAAAAAAAAAAAAAAAAAAAAAAAAAAAAAAAAAAAAAACf39/AAAAAAPMzMwAwMD/AH9/fwAAAAAAAAAAAAAAAAD///8AAAAAACEAAAAYAAAAFAAAAOT////1NgAAtXsAAIhFAAAQAAAAJgAAAAgAAAD//////////w=="/>
              </a:ext>
            </a:extLst>
          </p:cNvPicPr>
          <p:nvPr/>
        </p:nvPicPr>
        <p:blipFill>
          <a:blip r:embed="rId2"/>
          <a:stretch>
            <a:fillRect/>
          </a:stretch>
        </p:blipFill>
        <p:spPr>
          <a:xfrm>
            <a:off x="-17780" y="8933815"/>
            <a:ext cx="20127595" cy="2369185"/>
          </a:xfrm>
          <a:prstGeom prst="rect">
            <a:avLst/>
          </a:prstGeom>
          <a:noFill/>
          <a:ln>
            <a:noFill/>
          </a:ln>
          <a:effectLst/>
        </p:spPr>
      </p:pic>
      <p:sp>
        <p:nvSpPr>
          <p:cNvPr id="2" name="Textbox" descr="Psihiskās slimības atšķiras arī pēc smaguma, &#10;tās var būt invaliditātes cēlonis vai tādas, ar kurām cilvēki sekmīgi sadzīvo, piemēram, depresija.&#10;&#10;Galvenais ir slimību neignorēt un meklēt atbalstu. &#10;Izsmiekls un atstumtība ikvienu dzen izmisumā un pašizolācijā.&#10;&#10;Atceries: slimības nešķiro, un apstākļi ir mainīgi — ikviens no mums var saslimt!&#10;"/>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wBag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AAAAA8zMzADAwP8Af39/AAAAAAAAAAAAAAAAAAAAAAAAAAAAIQAAABgAAAAUAAAAERsAABcTAACzYwAA3DcAABAgAAAmAAAACAAAAP//////////"/>
              </a:ext>
            </a:extLst>
          </p:cNvSpPr>
          <p:nvPr/>
        </p:nvSpPr>
        <p:spPr>
          <a:xfrm>
            <a:off x="4399915" y="3103245"/>
            <a:ext cx="11807190" cy="5977255"/>
          </a:xfrm>
          <a:prstGeom prst="rect">
            <a:avLst/>
          </a:prstGeom>
          <a:noFill/>
          <a:ln>
            <a:noFill/>
          </a:ln>
          <a:effectLst/>
        </p:spPr>
        <p:txBody>
          <a:bodyPr vert="horz" wrap="square" lIns="45720" tIns="45720" rIns="45720" bIns="45720" numCol="1" spcCol="215900" anchor="t"/>
          <a:lstStyle/>
          <a:p>
            <a:pPr algn="ctr">
              <a:lnSpc>
                <a:spcPct val="107000"/>
              </a:lnSpc>
              <a:defRPr sz="3900" b="1" cap="none">
                <a:solidFill>
                  <a:srgbClr val="302A73"/>
                </a:solidFill>
                <a:uFill>
                  <a:solidFill>
                    <a:srgbClr val="000000"/>
                  </a:solidFill>
                </a:uFill>
                <a:latin typeface="Arial" pitchFamily="1" charset="0"/>
                <a:ea typeface="Arial" pitchFamily="1" charset="0"/>
                <a:cs typeface="Arial" pitchFamily="1" charset="0"/>
              </a:defRPr>
            </a:pPr>
            <a:r>
              <a:rPr lang="lv-lv" sz="3600" cap="none" dirty="0"/>
              <a:t>Psihiskās slimības atšķiras arī pēc smaguma</a:t>
            </a:r>
            <a:r>
              <a:rPr lang="lv-lv" sz="3600" b="0" cap="none" dirty="0"/>
              <a:t>, </a:t>
            </a:r>
          </a:p>
          <a:p>
            <a:pPr algn="ctr">
              <a:lnSpc>
                <a:spcPct val="107000"/>
              </a:lnSpc>
              <a:defRPr sz="3900" cap="none">
                <a:solidFill>
                  <a:srgbClr val="302A73"/>
                </a:solidFill>
                <a:uFill>
                  <a:solidFill>
                    <a:srgbClr val="000000"/>
                  </a:solidFill>
                </a:uFill>
                <a:latin typeface="Arial" pitchFamily="1" charset="0"/>
                <a:ea typeface="Arial" pitchFamily="1" charset="0"/>
                <a:cs typeface="Arial" pitchFamily="1" charset="0"/>
              </a:defRPr>
            </a:pPr>
            <a:r>
              <a:rPr lang="lv-lv" sz="3600" cap="none" dirty="0"/>
              <a:t>tās var būt invaliditātes cēlonis vai tādas, ar kurām cilvēki sekmīgi sadzīvo, piemēram, depresija.</a:t>
            </a:r>
          </a:p>
          <a:p>
            <a:pPr algn="ctr">
              <a:lnSpc>
                <a:spcPct val="107000"/>
              </a:lnSpc>
              <a:defRPr sz="3900" cap="none">
                <a:solidFill>
                  <a:srgbClr val="302A73"/>
                </a:solidFill>
                <a:uFill>
                  <a:solidFill>
                    <a:srgbClr val="000000"/>
                  </a:solidFill>
                </a:uFill>
                <a:latin typeface="Arial" pitchFamily="1" charset="0"/>
                <a:ea typeface="Arial" pitchFamily="1" charset="0"/>
                <a:cs typeface="Arial" pitchFamily="1" charset="0"/>
              </a:defRPr>
            </a:pPr>
            <a:endParaRPr lang="lv-lv" sz="3600" cap="none" dirty="0"/>
          </a:p>
          <a:p>
            <a:pPr algn="ctr">
              <a:lnSpc>
                <a:spcPct val="107000"/>
              </a:lnSpc>
              <a:defRPr sz="3900" cap="none">
                <a:solidFill>
                  <a:srgbClr val="302A73"/>
                </a:solidFill>
                <a:uFill>
                  <a:solidFill>
                    <a:srgbClr val="000000"/>
                  </a:solidFill>
                </a:uFill>
                <a:latin typeface="Arial" pitchFamily="1" charset="0"/>
                <a:ea typeface="Arial" pitchFamily="1" charset="0"/>
                <a:cs typeface="Arial" pitchFamily="1" charset="0"/>
              </a:defRPr>
            </a:pPr>
            <a:r>
              <a:rPr lang="lv-lv" sz="3600" b="1" cap="none" dirty="0"/>
              <a:t>Galvenais ir slimību neignorēt un meklēt atbalstu. </a:t>
            </a:r>
          </a:p>
          <a:p>
            <a:pPr algn="ctr">
              <a:lnSpc>
                <a:spcPct val="107000"/>
              </a:lnSpc>
              <a:defRPr sz="3900" cap="none">
                <a:solidFill>
                  <a:srgbClr val="302A73"/>
                </a:solidFill>
                <a:uFill>
                  <a:solidFill>
                    <a:srgbClr val="000000"/>
                  </a:solidFill>
                </a:uFill>
                <a:latin typeface="Arial" pitchFamily="1" charset="0"/>
                <a:ea typeface="Arial" pitchFamily="1" charset="0"/>
                <a:cs typeface="Arial" pitchFamily="1" charset="0"/>
              </a:defRPr>
            </a:pPr>
            <a:r>
              <a:rPr lang="lv-lv" sz="3600" cap="none" dirty="0"/>
              <a:t>Izsmiekls un atstumtība ikvienu dzen izmisumā un </a:t>
            </a:r>
            <a:r>
              <a:rPr lang="lv-lv" sz="3600" cap="none" dirty="0" err="1"/>
              <a:t>pašizolācijā</a:t>
            </a:r>
            <a:r>
              <a:rPr lang="lv-lv" sz="3600" cap="none" dirty="0"/>
              <a:t>.</a:t>
            </a:r>
          </a:p>
          <a:p>
            <a:pPr algn="ctr">
              <a:lnSpc>
                <a:spcPct val="107000"/>
              </a:lnSpc>
              <a:defRPr sz="3900" cap="none">
                <a:solidFill>
                  <a:srgbClr val="302A73"/>
                </a:solidFill>
                <a:uFill>
                  <a:solidFill>
                    <a:srgbClr val="000000"/>
                  </a:solidFill>
                </a:uFill>
                <a:latin typeface="Arial" pitchFamily="1" charset="0"/>
                <a:ea typeface="Arial" pitchFamily="1" charset="0"/>
                <a:cs typeface="Arial" pitchFamily="1" charset="0"/>
              </a:defRPr>
            </a:pPr>
            <a:endParaRPr lang="lv-lv" sz="3600" cap="none" dirty="0"/>
          </a:p>
          <a:p>
            <a:pPr algn="ctr">
              <a:lnSpc>
                <a:spcPct val="107000"/>
              </a:lnSpc>
              <a:defRPr sz="3900" cap="none">
                <a:solidFill>
                  <a:srgbClr val="302A73"/>
                </a:solidFill>
                <a:uFill>
                  <a:solidFill>
                    <a:srgbClr val="000000"/>
                  </a:solidFill>
                </a:uFill>
                <a:latin typeface="Arial" pitchFamily="1" charset="0"/>
                <a:ea typeface="Arial" pitchFamily="1" charset="0"/>
                <a:cs typeface="Arial" pitchFamily="1" charset="0"/>
              </a:defRPr>
            </a:pPr>
            <a:r>
              <a:rPr lang="lv-lv" sz="3600" b="1" cap="none" dirty="0"/>
              <a:t>Atceries: </a:t>
            </a:r>
            <a:r>
              <a:rPr lang="lv-lv" sz="3600" cap="none" dirty="0"/>
              <a:t>slimības nešķiro, un apstākļi ir mainīgi — ikviens no mums var saslimt!</a:t>
            </a:r>
          </a:p>
        </p:txBody>
      </p:sp>
      <p:sp>
        <p:nvSpPr>
          <p:cNvPr id="5" name="Virsraksts">
            <a:extLst>
              <a:ext uri="{FF2B5EF4-FFF2-40B4-BE49-F238E27FC236}">
                <a16:creationId xmlns:a16="http://schemas.microsoft.com/office/drawing/2014/main" id="{7F21D251-9809-48D6-8837-5CC2C2903D42}"/>
              </a:ext>
            </a:extLst>
          </p:cNvPr>
          <p:cNvSpPr>
            <a:spLocks noGrp="1"/>
          </p:cNvSpPr>
          <p:nvPr>
            <p:ph type="title"/>
          </p:nvPr>
        </p:nvSpPr>
        <p:spPr>
          <a:xfrm>
            <a:off x="732155" y="394970"/>
            <a:ext cx="12139294" cy="1120775"/>
          </a:xfrm>
        </p:spPr>
        <p:txBody>
          <a:bodyPr/>
          <a:lstStyle/>
          <a:p>
            <a:r>
              <a:rPr lang="lv-LV" sz="3600" b="0" dirty="0">
                <a:latin typeface="+mn-lt"/>
              </a:rPr>
              <a:t>KAS IR GARĪGA RAKSTURA TRAUCĒJUMI:</a:t>
            </a:r>
            <a:br>
              <a:rPr lang="lv-LV" sz="3600" dirty="0">
                <a:latin typeface="+mn-lt"/>
              </a:rPr>
            </a:br>
            <a:r>
              <a:rPr lang="lv-LV" sz="3600" dirty="0">
                <a:latin typeface="+mn-lt"/>
              </a:rPr>
              <a:t>PSIHISKĀS SLIMĪBAS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Krāsaina josla #IekāpOtraKurpēs">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3qz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AQgao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AAAAAUAAAABAAAAAAAAAAAAAAAAAAAAAAAAAAAAAAAAAAAAAAAAAAAAAAACf39/AAAAAAPMzMwAwMD/AH9/fwAAAAAAAAAAAAAAAAD///8AAAAAACEAAAAYAAAAFAAAAOT////1NgAAtXsAAIhFAAAQAAAAJgAAAAgAAAD//////////w=="/>
              </a:ext>
            </a:extLst>
          </p:cNvPicPr>
          <p:nvPr/>
        </p:nvPicPr>
        <p:blipFill>
          <a:blip r:embed="rId2"/>
          <a:stretch>
            <a:fillRect/>
          </a:stretch>
        </p:blipFill>
        <p:spPr>
          <a:xfrm>
            <a:off x="-17780" y="8933815"/>
            <a:ext cx="20127595" cy="2369185"/>
          </a:xfrm>
          <a:prstGeom prst="rect">
            <a:avLst/>
          </a:prstGeom>
          <a:noFill/>
          <a:ln>
            <a:noFill/>
          </a:ln>
          <a:effectLst/>
        </p:spPr>
      </p:pic>
      <p:sp>
        <p:nvSpPr>
          <p:cNvPr id="2" name="Taisnstūris">
            <a:extLst>
              <a:ext uri="{C183D7F6-B498-43B3-948B-1728B52AA6E4}">
                <adec:decorative xmlns:adec="http://schemas.microsoft.com/office/drawing/2017/decorative" val="1"/>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sAAAAE0AAAAASAAAAEgAAABIAAAASAAAAAAAAAAAAAAAAAAAAAEAAABQAAAA0OI1iFi6uD8AAAAAAAAAAAAAAAAAAOA/AAAAAAAA4D8AAAAAAADgPwAAAAAAAOA/AAAAAAAA4D8AAAAAAADgPwAAAAAAAOA/AAAAAAAA4D8CAAAAjAAAAAEAAAAAAAAAHbHg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U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HbHgAP///wEAAAAAAAAAAAAAAAAAAAAAAAAAAAAAAAAAAAAAAAAAAAAAAAJ/f38AAAAAA8zMzADAwP8Af39/AAAAAAAAAAAAAAAAAAAAAAAAAAAAIQAAABgAAAAUAAAA+QcAAM8RAAAvdAAAKzEAABAgAAAmAAAACAAAAP//////////"/>
              </a:ext>
            </a:extLst>
          </p:cNvSpPr>
          <p:nvPr/>
        </p:nvSpPr>
        <p:spPr>
          <a:xfrm>
            <a:off x="1296035" y="2894965"/>
            <a:ext cx="17590770" cy="5097780"/>
          </a:xfrm>
          <a:prstGeom prst="round2DiagRect">
            <a:avLst>
              <a:gd name="adj1" fmla="val 16666"/>
              <a:gd name="adj2" fmla="val 0"/>
            </a:avLst>
          </a:prstGeom>
          <a:solidFill>
            <a:srgbClr val="1DB1E0"/>
          </a:solidFill>
          <a:ln>
            <a:noFill/>
          </a:ln>
          <a:effectLst/>
        </p:spPr>
        <p:txBody>
          <a:bodyPr vert="horz" wrap="square" lIns="45720" tIns="45720" rIns="45720" bIns="45720" numCol="1" spcCol="215900" anchor="t"/>
          <a:lstStyle/>
          <a:p>
            <a:pPr marL="0" marR="0" indent="0" algn="l" defTabSz="914400">
              <a:lnSpc>
                <a:spcPct val="100000"/>
              </a:lnSpc>
              <a:spcBef>
                <a:spcPts val="0"/>
              </a:spcBef>
              <a:spcAft>
                <a:spcPts val="0"/>
              </a:spcAft>
              <a:buNone/>
              <a:tabLst/>
            </a:pPr>
            <a:endParaRPr lang="en-us" cap="none"/>
          </a:p>
        </p:txBody>
      </p:sp>
      <p:sp>
        <p:nvSpPr>
          <p:cNvPr id="3" name="Textbox" descr="Gluži tāpat kā ikviens no mums, cilvēki ar garīga rakstura traucējumiem ir DAŽĀDI. &#10;&#10;ATŠĶIRAS intelektuālās attīstības traucējumu pakāpe vai psihiskās slimības smagums un arī pašu cilvēku raksturs. Ja, tāpat kā visiem, šiem cilvēkiem tiek nodrošināts nepieciešamais atbalsts, viņi var mācīties, veiksmīgi iekļauties darba tirgū un dzīvot pilnvērtīgu un laimīgu dzīvi. &#10;"/>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E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AAAAA8zMzADAwP8Af39/AAAAAAAAAAAAAAAAAAAAAAAAAAAAIQAAABgAAAAUAAAA8AwAALATAACwcAAAIy8AABAgAAAmAAAACAAAAP//////////"/>
              </a:ext>
            </a:extLst>
          </p:cNvSpPr>
          <p:nvPr/>
        </p:nvSpPr>
        <p:spPr>
          <a:xfrm>
            <a:off x="2103120" y="3200400"/>
            <a:ext cx="16215360" cy="4462145"/>
          </a:xfrm>
          <a:prstGeom prst="rect">
            <a:avLst/>
          </a:prstGeom>
          <a:noFill/>
          <a:ln>
            <a:noFill/>
          </a:ln>
          <a:effectLst/>
        </p:spPr>
        <p:txBody>
          <a:bodyPr vert="horz" wrap="square" lIns="45720" tIns="45720" rIns="45720" bIns="45720" numCol="1" spcCol="215900" anchor="t"/>
          <a:lstStyle/>
          <a:p>
            <a:pPr algn="ctr">
              <a:lnSpc>
                <a:spcPct val="107000"/>
              </a:lnSpc>
              <a:defRPr sz="3600" b="1" cap="none">
                <a:solidFill>
                  <a:srgbClr val="FFFFFF"/>
                </a:solidFill>
                <a:uFill>
                  <a:solidFill>
                    <a:srgbClr val="000000"/>
                  </a:solidFill>
                </a:uFill>
                <a:latin typeface="Arial" pitchFamily="1" charset="0"/>
                <a:ea typeface="Arial" pitchFamily="1" charset="0"/>
                <a:cs typeface="Arial" pitchFamily="1" charset="0"/>
              </a:defRPr>
            </a:pPr>
            <a:r>
              <a:rPr lang="lv-lv" sz="4400" cap="none" dirty="0">
                <a:solidFill>
                  <a:srgbClr val="002060"/>
                </a:solidFill>
              </a:rPr>
              <a:t>Gluži tāpat kā ikviens no mums, cilvēki ar garīga rakstura traucējumiem ir DAŽĀDI</a:t>
            </a:r>
            <a:r>
              <a:rPr lang="lv-lv" sz="4400" b="0" cap="none" dirty="0">
                <a:solidFill>
                  <a:srgbClr val="002060"/>
                </a:solidFill>
              </a:rPr>
              <a:t>. </a:t>
            </a:r>
          </a:p>
          <a:p>
            <a:pPr algn="ctr">
              <a:lnSpc>
                <a:spcPct val="107000"/>
              </a:lnSpc>
              <a:defRPr sz="3600" cap="none">
                <a:solidFill>
                  <a:srgbClr val="FFFFFF"/>
                </a:solidFill>
                <a:uFill>
                  <a:solidFill>
                    <a:srgbClr val="000000"/>
                  </a:solidFill>
                </a:uFill>
                <a:latin typeface="Arial" pitchFamily="1" charset="0"/>
                <a:ea typeface="Arial" pitchFamily="1" charset="0"/>
                <a:cs typeface="Arial" pitchFamily="1" charset="0"/>
              </a:defRPr>
            </a:pPr>
            <a:endParaRPr lang="lv-lv" cap="none" dirty="0">
              <a:solidFill>
                <a:srgbClr val="002060"/>
              </a:solidFill>
            </a:endParaRPr>
          </a:p>
          <a:p>
            <a:pPr algn="ctr">
              <a:lnSpc>
                <a:spcPct val="107000"/>
              </a:lnSpc>
              <a:defRPr sz="3600" cap="none">
                <a:solidFill>
                  <a:srgbClr val="FFFFFF"/>
                </a:solidFill>
                <a:uFill>
                  <a:solidFill>
                    <a:srgbClr val="000000"/>
                  </a:solidFill>
                </a:uFill>
                <a:latin typeface="Arial" pitchFamily="1" charset="0"/>
                <a:ea typeface="Arial" pitchFamily="1" charset="0"/>
                <a:cs typeface="Arial" pitchFamily="1" charset="0"/>
              </a:defRPr>
            </a:pPr>
            <a:r>
              <a:rPr lang="lv-lv" cap="none" dirty="0">
                <a:solidFill>
                  <a:srgbClr val="002060"/>
                </a:solidFill>
              </a:rPr>
              <a:t>ATŠĶIRAS intelektuālās attīstības traucējumu pakāpe vai psihiskās slimības smagums un arī pašu cilvēku raksturs. Ja, tāpat kā visiem, </a:t>
            </a:r>
            <a:r>
              <a:rPr lang="lv-lv" b="1" cap="none" dirty="0">
                <a:solidFill>
                  <a:srgbClr val="002060"/>
                </a:solidFill>
              </a:rPr>
              <a:t>šiem cilvēkiem tiek nodrošināts</a:t>
            </a:r>
            <a:r>
              <a:rPr lang="lv-lv" cap="none" dirty="0">
                <a:solidFill>
                  <a:srgbClr val="002060"/>
                </a:solidFill>
              </a:rPr>
              <a:t> nepieciešamais atbalsts, viņi var mācīties, veiksmīgi iekļauties darba tirgū un dzīvot pilnvērtīgu un laimīgu dzīvi. </a:t>
            </a:r>
          </a:p>
        </p:txBody>
      </p:sp>
      <p:sp>
        <p:nvSpPr>
          <p:cNvPr id="6" name="Virsraksts">
            <a:extLst>
              <a:ext uri="{FF2B5EF4-FFF2-40B4-BE49-F238E27FC236}">
                <a16:creationId xmlns:a16="http://schemas.microsoft.com/office/drawing/2014/main" id="{73304E0F-2851-471C-82A9-D5238FAB1DC6}"/>
              </a:ext>
            </a:extLst>
          </p:cNvPr>
          <p:cNvSpPr>
            <a:spLocks noGrp="1"/>
          </p:cNvSpPr>
          <p:nvPr>
            <p:ph type="title"/>
          </p:nvPr>
        </p:nvSpPr>
        <p:spPr>
          <a:xfrm>
            <a:off x="781050" y="511175"/>
            <a:ext cx="13267055" cy="1193165"/>
          </a:xfrm>
        </p:spPr>
        <p:txBody>
          <a:bodyPr/>
          <a:lstStyle/>
          <a:p>
            <a:r>
              <a:rPr lang="lv-LV" sz="3600" dirty="0">
                <a:latin typeface="+mn-lt"/>
              </a:rPr>
              <a:t>KAS IR GARĪGA </a:t>
            </a:r>
            <a:br>
              <a:rPr lang="lv-LV" sz="3600" dirty="0">
                <a:latin typeface="+mn-lt"/>
              </a:rPr>
            </a:br>
            <a:r>
              <a:rPr lang="lv-LV" sz="3600" dirty="0">
                <a:latin typeface="+mn-lt"/>
              </a:rPr>
              <a:t>RAKSTURA TRAUCĒJUMI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Krāsaina josla #IekāpOtraKurpēs">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3qz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CsAP//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AAAAAUAAAABAAAAAAAAAAAAAAAAAAAAAAAAAAAAAAAAAAAAAAAAAAAAAAACf39/AAAAAAPMzMwAwMD/AH9/fwAAAAAAAAAAAAAAAAD///8AAAAAACEAAAAYAAAAFAAAAOT////1NgAAtXsAAIhFAAAQAAAAJgAAAAgAAAD//////////w=="/>
              </a:ext>
            </a:extLst>
          </p:cNvPicPr>
          <p:nvPr/>
        </p:nvPicPr>
        <p:blipFill>
          <a:blip r:embed="rId2"/>
          <a:stretch>
            <a:fillRect/>
          </a:stretch>
        </p:blipFill>
        <p:spPr>
          <a:xfrm>
            <a:off x="-17780" y="8933815"/>
            <a:ext cx="20127595" cy="2369185"/>
          </a:xfrm>
          <a:prstGeom prst="rect">
            <a:avLst/>
          </a:prstGeom>
          <a:noFill/>
          <a:ln>
            <a:noFill/>
          </a:ln>
          <a:effectLst/>
        </p:spPr>
      </p:pic>
      <p:sp>
        <p:nvSpPr>
          <p:cNvPr id="2" name="Taisnstūris">
            <a:extLst>
              <a:ext uri="{C183D7F6-B498-43B3-948B-1728B52AA6E4}">
                <adec:decorative xmlns:adec="http://schemas.microsoft.com/office/drawing/2017/decorative" val="1"/>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sAAAAE0AAAAASAAAAEgAAABIAAAASAAAAAAAAAAAAAAAAAAAAAEAAABQAAAAdkFF3fHhuj8AAAAAAAAAAAAAAAAAAOA/AAAAAAAA4D8AAAAAAADgPwAAAAAAAOA/AAAAAAAA4D8AAAAAAADgPwAAAAAAAOA/AAAAAAAA4D8CAAAAjAAAAAEAAAAAAAAAHbHg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Ocy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HbHgAP///wEAAAAAAAAAAAAAAAAAAAAAAAAAAAAAAAAAAAAAAAAAAAAAAAJ/f38AAAAAA8zMzADAwP8Af39/AAAAAAAAAAAAAAAAAAAAAAAAAAAAIQAAABgAAAAUAAAA+QcAAB8QAACTdAAAVjIAABAgAAAmAAAACAAAAP//////////"/>
              </a:ext>
            </a:extLst>
          </p:cNvSpPr>
          <p:nvPr/>
        </p:nvSpPr>
        <p:spPr>
          <a:xfrm>
            <a:off x="1296035" y="2620645"/>
            <a:ext cx="17654270" cy="5561965"/>
          </a:xfrm>
          <a:prstGeom prst="round2DiagRect">
            <a:avLst>
              <a:gd name="adj1" fmla="val 16666"/>
              <a:gd name="adj2" fmla="val 0"/>
            </a:avLst>
          </a:prstGeom>
          <a:solidFill>
            <a:srgbClr val="1DB1E0"/>
          </a:solidFill>
          <a:ln>
            <a:noFill/>
          </a:ln>
          <a:effectLst/>
        </p:spPr>
        <p:txBody>
          <a:bodyPr vert="horz" wrap="square" lIns="45720" tIns="45720" rIns="45720" bIns="45720" numCol="1" spcCol="215900" anchor="t"/>
          <a:lstStyle/>
          <a:p>
            <a:pPr marL="0" marR="0" indent="0" algn="l" defTabSz="914400">
              <a:lnSpc>
                <a:spcPct val="100000"/>
              </a:lnSpc>
              <a:spcBef>
                <a:spcPts val="0"/>
              </a:spcBef>
              <a:spcAft>
                <a:spcPts val="0"/>
              </a:spcAft>
              <a:buNone/>
              <a:tabLst/>
            </a:pPr>
            <a:endParaRPr lang="en-us" cap="none"/>
          </a:p>
        </p:txBody>
      </p:sp>
      <p:sp>
        <p:nvSpPr>
          <p:cNvPr id="3" name="Textbox" descr="Cilvēki ar garīga rakstura traucējumiem ir DAŽĀDI. &#10;&#10;Neatkarīgi no garīga rakstura traucējumu veida jūtas, vēlmes, emocijas un vajadzība pēc pašizpausmes ir līdzvērtīgas citu cilvēku jūtām, vēlmēm, emocijām un vajadzībai pēc pašizpausmes.&#10;&#10;Sapratne un iejūtība ir nepieciešama ikvienam. &#10;"/>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wBag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AAAAA8zMzADAwP8Af39/AAAAAAAAAAAAAAAAAAAAAAAAAAAAIQAAABgAAAAUAAAA8AwAALATAACwcAAAFC8AABAgAAAmAAAACAAAAP//////////"/>
              </a:ext>
            </a:extLst>
          </p:cNvSpPr>
          <p:nvPr/>
        </p:nvSpPr>
        <p:spPr>
          <a:xfrm>
            <a:off x="2103120" y="3200400"/>
            <a:ext cx="16215360" cy="4452620"/>
          </a:xfrm>
          <a:prstGeom prst="rect">
            <a:avLst/>
          </a:prstGeom>
          <a:noFill/>
          <a:ln>
            <a:noFill/>
          </a:ln>
          <a:effectLst/>
        </p:spPr>
        <p:txBody>
          <a:bodyPr vert="horz" wrap="square" lIns="45720" tIns="45720" rIns="45720" bIns="45720" numCol="1" spcCol="215900" anchor="t"/>
          <a:lstStyle/>
          <a:p>
            <a:pPr algn="ctr">
              <a:lnSpc>
                <a:spcPct val="107000"/>
              </a:lnSpc>
              <a:defRPr sz="3600" b="1" cap="none">
                <a:solidFill>
                  <a:srgbClr val="FFFFFF"/>
                </a:solidFill>
                <a:uFill>
                  <a:solidFill>
                    <a:srgbClr val="000000"/>
                  </a:solidFill>
                </a:uFill>
                <a:latin typeface="Arial" pitchFamily="1" charset="0"/>
                <a:ea typeface="Arial" pitchFamily="1" charset="0"/>
                <a:cs typeface="Arial" pitchFamily="1" charset="0"/>
              </a:defRPr>
            </a:pPr>
            <a:r>
              <a:rPr lang="lv-lv" sz="4400" cap="none" dirty="0">
                <a:solidFill>
                  <a:srgbClr val="002060"/>
                </a:solidFill>
              </a:rPr>
              <a:t>Cilvēki ar garīga rakstura traucējumiem ir DAŽĀDI</a:t>
            </a:r>
            <a:r>
              <a:rPr lang="lv-lv" sz="4400" b="0" cap="none" dirty="0">
                <a:solidFill>
                  <a:srgbClr val="002060"/>
                </a:solidFill>
              </a:rPr>
              <a:t>. </a:t>
            </a:r>
          </a:p>
          <a:p>
            <a:pPr algn="ctr">
              <a:lnSpc>
                <a:spcPct val="107000"/>
              </a:lnSpc>
              <a:defRPr sz="3600" b="1" cap="none">
                <a:solidFill>
                  <a:srgbClr val="FFFFFF"/>
                </a:solidFill>
                <a:uFill>
                  <a:solidFill>
                    <a:srgbClr val="000000"/>
                  </a:solidFill>
                </a:uFill>
                <a:latin typeface="Arial" pitchFamily="1" charset="0"/>
                <a:ea typeface="Arial" pitchFamily="1" charset="0"/>
                <a:cs typeface="Arial" pitchFamily="1" charset="0"/>
              </a:defRPr>
            </a:pPr>
            <a:endParaRPr lang="lv-lv" b="0" cap="none" dirty="0">
              <a:solidFill>
                <a:srgbClr val="002060"/>
              </a:solidFill>
            </a:endParaRPr>
          </a:p>
          <a:p>
            <a:pPr algn="ctr">
              <a:lnSpc>
                <a:spcPct val="107000"/>
              </a:lnSpc>
              <a:defRPr sz="3600" b="1" cap="none">
                <a:solidFill>
                  <a:srgbClr val="FFFFFF"/>
                </a:solidFill>
                <a:uFill>
                  <a:solidFill>
                    <a:srgbClr val="000000"/>
                  </a:solidFill>
                </a:uFill>
                <a:latin typeface="Arial" pitchFamily="1" charset="0"/>
                <a:ea typeface="Arial" pitchFamily="1" charset="0"/>
                <a:cs typeface="Arial" pitchFamily="1" charset="0"/>
              </a:defRPr>
            </a:pPr>
            <a:r>
              <a:rPr lang="lv-lv" cap="none" dirty="0">
                <a:solidFill>
                  <a:srgbClr val="002060"/>
                </a:solidFill>
              </a:rPr>
              <a:t>Neatkarīgi no garīga rakstura traucējumu veida</a:t>
            </a:r>
            <a:r>
              <a:rPr lang="lv-lv" b="0" cap="none" dirty="0">
                <a:solidFill>
                  <a:srgbClr val="002060"/>
                </a:solidFill>
              </a:rPr>
              <a:t> jūtas, vēlmes, emocijas un vajadzība pēc pašizpausmes ir līdzvērtīgas citu cilvēku jūtām, vēlmēm, emocijām un vajadzībai pēc pašizpausmes.</a:t>
            </a:r>
          </a:p>
          <a:p>
            <a:pPr algn="ctr">
              <a:lnSpc>
                <a:spcPct val="107000"/>
              </a:lnSpc>
              <a:defRPr sz="3600" cap="none">
                <a:solidFill>
                  <a:srgbClr val="FFFFFF"/>
                </a:solidFill>
                <a:uFill>
                  <a:solidFill>
                    <a:srgbClr val="000000"/>
                  </a:solidFill>
                </a:uFill>
                <a:latin typeface="Arial" pitchFamily="1" charset="0"/>
                <a:ea typeface="Arial" pitchFamily="1" charset="0"/>
                <a:cs typeface="Arial" pitchFamily="1" charset="0"/>
              </a:defRPr>
            </a:pPr>
            <a:endParaRPr lang="lv-lv" cap="none" dirty="0">
              <a:solidFill>
                <a:srgbClr val="002060"/>
              </a:solidFill>
            </a:endParaRPr>
          </a:p>
          <a:p>
            <a:pPr algn="ctr">
              <a:lnSpc>
                <a:spcPct val="107000"/>
              </a:lnSpc>
              <a:defRPr sz="3600" cap="none">
                <a:solidFill>
                  <a:srgbClr val="FFFFFF"/>
                </a:solidFill>
                <a:uFill>
                  <a:solidFill>
                    <a:srgbClr val="000000"/>
                  </a:solidFill>
                </a:uFill>
                <a:latin typeface="Arial" pitchFamily="1" charset="0"/>
                <a:ea typeface="Arial" pitchFamily="1" charset="0"/>
                <a:cs typeface="Arial" pitchFamily="1" charset="0"/>
              </a:defRPr>
            </a:pPr>
            <a:r>
              <a:rPr lang="lv-lv" sz="4400" b="1" cap="none" dirty="0">
                <a:solidFill>
                  <a:srgbClr val="002060"/>
                </a:solidFill>
              </a:rPr>
              <a:t>Sapratne un </a:t>
            </a:r>
            <a:r>
              <a:rPr lang="lv-lv" sz="4400" b="1" cap="none" dirty="0" err="1">
                <a:solidFill>
                  <a:srgbClr val="002060"/>
                </a:solidFill>
              </a:rPr>
              <a:t>iejūtība</a:t>
            </a:r>
            <a:r>
              <a:rPr lang="lv-lv" sz="4400" b="1" cap="none" dirty="0">
                <a:solidFill>
                  <a:srgbClr val="002060"/>
                </a:solidFill>
              </a:rPr>
              <a:t> ir nepieciešama ikvienam. </a:t>
            </a:r>
          </a:p>
        </p:txBody>
      </p:sp>
      <p:sp>
        <p:nvSpPr>
          <p:cNvPr id="6" name="Virsraksts">
            <a:extLst>
              <a:ext uri="{FF2B5EF4-FFF2-40B4-BE49-F238E27FC236}">
                <a16:creationId xmlns:a16="http://schemas.microsoft.com/office/drawing/2014/main" id="{F51491DB-DCA2-46AD-A7DD-8E5DC9F1535A}"/>
              </a:ext>
            </a:extLst>
          </p:cNvPr>
          <p:cNvSpPr>
            <a:spLocks noGrp="1"/>
          </p:cNvSpPr>
          <p:nvPr>
            <p:ph type="title"/>
          </p:nvPr>
        </p:nvSpPr>
        <p:spPr>
          <a:xfrm>
            <a:off x="781050" y="511175"/>
            <a:ext cx="13267055" cy="1193165"/>
          </a:xfrm>
        </p:spPr>
        <p:txBody>
          <a:bodyPr/>
          <a:lstStyle/>
          <a:p>
            <a:r>
              <a:rPr lang="lv-LV" sz="3600" dirty="0">
                <a:latin typeface="+mn-lt"/>
              </a:rPr>
              <a:t>KAS IR GARĪGA </a:t>
            </a:r>
            <a:br>
              <a:rPr lang="lv-LV" sz="3600" dirty="0">
                <a:latin typeface="+mn-lt"/>
              </a:rPr>
            </a:br>
            <a:r>
              <a:rPr lang="lv-LV" sz="3600" dirty="0">
                <a:latin typeface="+mn-lt"/>
              </a:rPr>
              <a:t>RAKSTURA TRAUCĒJUMI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Krāsaina josla #IekāpOtraKurpēs">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3qz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AAAAA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AAAAAUAAAABAAAAAAAAAAAAAAAAAAAAAAAAAAAAAAAAAAAAAAAAAAAAAAACf39/AAAAAAPMzMwAwMD/AH9/fwAAAAAAAAAAAAAAAAD///8AAAAAACEAAAAYAAAAFAAAAAAAAAD5NgAArHsAAIhFAAAQAAAAJgAAAAgAAAD//////////w=="/>
              </a:ext>
            </a:extLst>
          </p:cNvPicPr>
          <p:nvPr/>
        </p:nvPicPr>
        <p:blipFill>
          <a:blip r:embed="rId2"/>
          <a:stretch>
            <a:fillRect/>
          </a:stretch>
        </p:blipFill>
        <p:spPr>
          <a:xfrm>
            <a:off x="0" y="8936355"/>
            <a:ext cx="20104100" cy="2366645"/>
          </a:xfrm>
          <a:prstGeom prst="rect">
            <a:avLst/>
          </a:prstGeom>
          <a:noFill/>
          <a:ln>
            <a:noFill/>
          </a:ln>
          <a:effectLst/>
        </p:spPr>
      </p:pic>
      <p:pic>
        <p:nvPicPr>
          <p:cNvPr id="5" name="Cilvēciņš" descr="Zīmēts cilvēks oranžā krāsā ar pārlieku garām rokām un kājām. Viena kāja basa, otrā sarkana aukstpapēžu kurpe."/>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3qz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AAAAA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E+BvQX///8BAAAAAAAAAAAAAAAAAAAAAAAAAAAAAAAAAAAAAAAAAAAAAAACf39/AFNTUwPMzMwAwMD/AH9/fwAAAAAAAAAAAAAAAAD///8AAAAAACEAAAAYAAAAFAAAAGINAAApGgAA1ykAABpDAAAQAAAAJgAAAAgAAAD//////////w=="/>
              </a:ext>
            </a:extLst>
          </p:cNvPicPr>
          <p:nvPr/>
        </p:nvPicPr>
        <p:blipFill>
          <a:blip r:embed="rId3"/>
          <a:stretch>
            <a:fillRect/>
          </a:stretch>
        </p:blipFill>
        <p:spPr>
          <a:xfrm flipH="1">
            <a:off x="2175510" y="4252595"/>
            <a:ext cx="4625975" cy="6655435"/>
          </a:xfrm>
          <a:prstGeom prst="rect">
            <a:avLst/>
          </a:prstGeom>
          <a:noFill/>
          <a:ln>
            <a:noFill/>
          </a:ln>
          <a:effectLst/>
        </p:spPr>
      </p:pic>
      <p:sp>
        <p:nvSpPr>
          <p:cNvPr id="3" name="Textbox" descr="Autiskā spektra &#10;traucējumi"/>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AAAAA8zMzADAwP8Af39/AAAAAAAAAAAAAAAAAAAAAAAAAAAAIQAAABgAAAAUAAAASAAAAJMUAABkewAA4icAABAgAAAmAAAACAAAAP//////////"/>
              </a:ext>
            </a:extLst>
          </p:cNvSpPr>
          <p:nvPr/>
        </p:nvSpPr>
        <p:spPr>
          <a:xfrm>
            <a:off x="45720" y="3344545"/>
            <a:ext cx="20012660" cy="3138805"/>
          </a:xfrm>
          <a:prstGeom prst="rect">
            <a:avLst/>
          </a:prstGeom>
          <a:noFill/>
          <a:ln>
            <a:noFill/>
          </a:ln>
          <a:effectLst/>
        </p:spPr>
        <p:txBody>
          <a:bodyPr vert="horz" wrap="square" lIns="45720" tIns="45720" rIns="45720" bIns="45720" numCol="1" spcCol="215900" anchor="t"/>
          <a:lstStyle>
            <a:lvl1pPr algn="ctr">
              <a:lnSpc>
                <a:spcPct val="107000"/>
              </a:lnSpc>
              <a:defRPr sz="9600" b="1" cap="none">
                <a:solidFill>
                  <a:srgbClr val="302A73"/>
                </a:solidFill>
                <a:latin typeface="Arial" pitchFamily="1" charset="0"/>
                <a:ea typeface="Calibri" pitchFamily="2" charset="0"/>
                <a:cs typeface="Calibri" pitchFamily="2" charset="0"/>
              </a:defRPr>
            </a:lvl1pPr>
          </a:lstStyle>
          <a:p>
            <a:r>
              <a:rPr lang="lv-lv" cap="none" dirty="0" err="1"/>
              <a:t>Autiskā</a:t>
            </a:r>
            <a:r>
              <a:rPr lang="lv-lv" cap="none" dirty="0"/>
              <a:t> spektra </a:t>
            </a:r>
          </a:p>
          <a:p>
            <a:r>
              <a:rPr lang="lv-lv" cap="none" dirty="0"/>
              <a:t>traucējumi</a:t>
            </a:r>
          </a:p>
        </p:txBody>
      </p:sp>
      <p:sp>
        <p:nvSpPr>
          <p:cNvPr id="6" name="Virsraksts">
            <a:extLst>
              <a:ext uri="{FF2B5EF4-FFF2-40B4-BE49-F238E27FC236}">
                <a16:creationId xmlns:a16="http://schemas.microsoft.com/office/drawing/2014/main" id="{C4F7B67E-C887-487D-8D72-7A171AEE0A97}"/>
              </a:ext>
            </a:extLst>
          </p:cNvPr>
          <p:cNvSpPr>
            <a:spLocks noGrp="1"/>
          </p:cNvSpPr>
          <p:nvPr>
            <p:ph type="title"/>
          </p:nvPr>
        </p:nvSpPr>
        <p:spPr>
          <a:xfrm>
            <a:off x="781050" y="511175"/>
            <a:ext cx="13267055" cy="1193165"/>
          </a:xfrm>
        </p:spPr>
        <p:txBody>
          <a:bodyPr/>
          <a:lstStyle/>
          <a:p>
            <a:r>
              <a:rPr lang="lv-LV" sz="3600" dirty="0">
                <a:latin typeface="+mn-lt"/>
              </a:rPr>
              <a:t>KAS IR GARĪGA </a:t>
            </a:r>
            <a:br>
              <a:rPr lang="lv-LV" sz="3600" dirty="0">
                <a:latin typeface="+mn-lt"/>
              </a:rPr>
            </a:br>
            <a:r>
              <a:rPr lang="lv-LV" sz="3600" dirty="0">
                <a:latin typeface="+mn-lt"/>
              </a:rPr>
              <a:t>RAKSTURA TRAUCĒJUMI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Krāsaina josla #IekāpOtraKurpēs">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3qz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AAAAA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AAAAAUAAAABAAAAAAAAAAAAAAAAAAAAAAAAAAAAAAAAAAAAAAAAAAAAAAACf39/AAAAAAPMzMwAwMD/AH9/fwAAAAAAAAAAAAAAAAD///8AAAAAACEAAAAYAAAAFAAAAAAAAAD5NgAArHsAAIhFAAAQAAAAJgAAAAgAAAD//////////w=="/>
              </a:ext>
            </a:extLst>
          </p:cNvPicPr>
          <p:nvPr/>
        </p:nvPicPr>
        <p:blipFill>
          <a:blip r:embed="rId2"/>
          <a:stretch>
            <a:fillRect/>
          </a:stretch>
        </p:blipFill>
        <p:spPr>
          <a:xfrm>
            <a:off x="0" y="8936355"/>
            <a:ext cx="20104100" cy="2366645"/>
          </a:xfrm>
          <a:prstGeom prst="rect">
            <a:avLst/>
          </a:prstGeom>
          <a:noFill/>
          <a:ln>
            <a:noFill/>
          </a:ln>
          <a:effectLst/>
        </p:spPr>
      </p:pic>
      <p:sp>
        <p:nvSpPr>
          <p:cNvPr id="2" name="Textbox" descr="Autiskā spektra traucējumi ir psihiski traucējumi,&#10;kam var būt ļoti dažādas formas. &#10;&#10;Tie var izpausties gan kā vieglas saskarsmes grūtības, ar kurām iespējams dzīvot patstāvīgu un pilnvērtīgu mūžu, gan kā smagāki psihiski traucējumi, kam raksturīgas ierobežotas spējas pilnvērtīgi komunicēt un sociāli mijiedarboties. &#10;"/>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Bq8gE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AAAAA8zMzADAwP8Af39/AAAAAAAAAAAAAAAAAAAAAAAAAAAAIQAAABgAAAAUAAAAJRgAAHgXAACHYwAAYjMAABAgAAAmAAAACAAAAP//////////"/>
              </a:ext>
            </a:extLst>
          </p:cNvSpPr>
          <p:nvPr/>
        </p:nvSpPr>
        <p:spPr>
          <a:xfrm>
            <a:off x="3924935" y="3815080"/>
            <a:ext cx="12254230" cy="4537710"/>
          </a:xfrm>
          <a:prstGeom prst="rect">
            <a:avLst/>
          </a:prstGeom>
          <a:noFill/>
          <a:ln>
            <a:noFill/>
          </a:ln>
          <a:effectLst/>
        </p:spPr>
        <p:txBody>
          <a:bodyPr vert="horz" wrap="square" lIns="45720" tIns="45720" rIns="45720" bIns="45720" numCol="1" spcCol="215900" anchor="t"/>
          <a:lstStyle/>
          <a:p>
            <a:pPr algn="ctr">
              <a:lnSpc>
                <a:spcPct val="107000"/>
              </a:lnSpc>
              <a:defRPr sz="2800" b="1" cap="none">
                <a:solidFill>
                  <a:srgbClr val="302A73"/>
                </a:solidFill>
                <a:uFill>
                  <a:solidFill>
                    <a:srgbClr val="000000"/>
                  </a:solidFill>
                </a:uFill>
                <a:latin typeface="Arial" pitchFamily="1" charset="0"/>
                <a:ea typeface="Arial" pitchFamily="1" charset="0"/>
                <a:cs typeface="Arial" pitchFamily="1" charset="0"/>
              </a:defRPr>
            </a:pPr>
            <a:r>
              <a:rPr lang="lv-lv" sz="4400" cap="none" dirty="0" err="1"/>
              <a:t>Autiskā</a:t>
            </a:r>
            <a:r>
              <a:rPr lang="lv-lv" sz="4400" cap="none" dirty="0"/>
              <a:t> spektra traucējumi</a:t>
            </a:r>
            <a:r>
              <a:rPr lang="lv-lv" sz="4400" b="0" cap="none" dirty="0"/>
              <a:t> ir psihiski traucējumi,</a:t>
            </a:r>
            <a:br>
              <a:rPr dirty="0"/>
            </a:br>
            <a:r>
              <a:rPr lang="lv-lv" sz="4400" b="0" cap="none" dirty="0"/>
              <a:t>kam var būt ļoti dažādas formas. </a:t>
            </a:r>
          </a:p>
          <a:p>
            <a:pPr algn="ctr">
              <a:lnSpc>
                <a:spcPct val="107000"/>
              </a:lnSpc>
              <a:defRPr sz="2800" cap="none">
                <a:solidFill>
                  <a:srgbClr val="302A73"/>
                </a:solidFill>
                <a:uFill>
                  <a:solidFill>
                    <a:srgbClr val="000000"/>
                  </a:solidFill>
                </a:uFill>
                <a:latin typeface="Arial" pitchFamily="1" charset="0"/>
                <a:ea typeface="Arial" pitchFamily="1" charset="0"/>
                <a:cs typeface="Arial" pitchFamily="1" charset="0"/>
              </a:defRPr>
            </a:pPr>
            <a:endParaRPr lang="lv-lv" cap="none" dirty="0"/>
          </a:p>
          <a:p>
            <a:pPr algn="ctr">
              <a:lnSpc>
                <a:spcPct val="107000"/>
              </a:lnSpc>
              <a:defRPr sz="2800" cap="none">
                <a:solidFill>
                  <a:srgbClr val="302A73"/>
                </a:solidFill>
                <a:uFill>
                  <a:solidFill>
                    <a:srgbClr val="000000"/>
                  </a:solidFill>
                </a:uFill>
                <a:latin typeface="Arial" pitchFamily="1" charset="0"/>
                <a:ea typeface="Arial" pitchFamily="1" charset="0"/>
                <a:cs typeface="Arial" pitchFamily="1" charset="0"/>
              </a:defRPr>
            </a:pPr>
            <a:r>
              <a:rPr lang="lv-lv" cap="none" dirty="0"/>
              <a:t>Tie </a:t>
            </a:r>
            <a:r>
              <a:rPr lang="lv-lv" b="1" cap="none" dirty="0"/>
              <a:t>var izpausties</a:t>
            </a:r>
            <a:r>
              <a:rPr lang="lv-lv" cap="none" dirty="0"/>
              <a:t> gan kā vieglas saskarsmes grūtības, ar kurām iespējams dzīvot patstāvīgu un pilnvērtīgu mūžu, gan kā smagāki psihiski traucējumi, kam raksturīgas ierobežotas spējas pilnvērtīgi komunicēt un sociāli mijiedarboties. </a:t>
            </a:r>
          </a:p>
        </p:txBody>
      </p:sp>
      <p:sp>
        <p:nvSpPr>
          <p:cNvPr id="5" name="Virsraksts">
            <a:extLst>
              <a:ext uri="{FF2B5EF4-FFF2-40B4-BE49-F238E27FC236}">
                <a16:creationId xmlns:a16="http://schemas.microsoft.com/office/drawing/2014/main" id="{43A3D77D-FA14-49FE-A067-E7D883FB97C8}"/>
              </a:ext>
            </a:extLst>
          </p:cNvPr>
          <p:cNvSpPr>
            <a:spLocks noGrp="1"/>
          </p:cNvSpPr>
          <p:nvPr>
            <p:ph type="title"/>
          </p:nvPr>
        </p:nvSpPr>
        <p:spPr>
          <a:xfrm>
            <a:off x="781050" y="511175"/>
            <a:ext cx="13267055" cy="1193165"/>
          </a:xfrm>
        </p:spPr>
        <p:txBody>
          <a:bodyPr/>
          <a:lstStyle/>
          <a:p>
            <a:r>
              <a:rPr lang="lv-LV" sz="3600" dirty="0">
                <a:latin typeface="+mn-lt"/>
              </a:rPr>
              <a:t>AUTISSKĀ SPEKTRA TRAUCĒJUMI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Krāsaina josla #IekāpOtraKurpēs">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3qz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CRFAAA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AAAAAUAAAABAAAAAAAAAAAAAAAAAAAAAAAAAAAAAAAAAAAAAAAAAAAAAAACf39/AAAAAAPMzMwAwMD/AH9/fwAAAAAAAAAAAAAAAAD///8AAAAAACEAAAAYAAAAFAAAAAAAAAD5NgAArHsAAIhFAAAQAAAAJgAAAAgAAAD//////////w=="/>
              </a:ext>
            </a:extLst>
          </p:cNvPicPr>
          <p:nvPr/>
        </p:nvPicPr>
        <p:blipFill>
          <a:blip r:embed="rId2"/>
          <a:stretch>
            <a:fillRect/>
          </a:stretch>
        </p:blipFill>
        <p:spPr>
          <a:xfrm>
            <a:off x="0" y="8936355"/>
            <a:ext cx="20104100" cy="2366645"/>
          </a:xfrm>
          <a:prstGeom prst="rect">
            <a:avLst/>
          </a:prstGeom>
          <a:noFill/>
          <a:ln>
            <a:noFill/>
          </a:ln>
          <a:effectLst/>
        </p:spPr>
      </p:pic>
      <p:sp>
        <p:nvSpPr>
          <p:cNvPr id="2" name="Textbox1" descr="Cilvēki ar autismu var būt ļoti intraverti un nekomunicēt vispār, vienlaikus viņi var būt intelektuāli labi attīstīti, apdāvināti kādā noteiktā jomā. &#10;&#10;Cilvēki ar autiskā spektra traucējumiem ir sensori jūtīgi – neierastas skaņas, gaismas, tekstūras vai pieskārieni var radīt tik nepatīkamas sajūtas, kas līdzinās fiziskām sāpēm.&#10; &#10;Autisms nav ārstējams, taču traucējumu izpausmes ir iespējams mazināt, apgūstot sociāli vēlamu uzvedības modeli un rīcības algoritmus."/>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IN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AAAAA8zMzADAwP8Af39/AAAAAAAAAAAAAAAAAAAAAAAAAAAAIQAAABgAAAAUAAAA/RAAAEAQAABPbAAAqjgAABAgAAAmAAAACAAAAP//////////"/>
              </a:ext>
            </a:extLst>
          </p:cNvSpPr>
          <p:nvPr/>
        </p:nvSpPr>
        <p:spPr>
          <a:xfrm>
            <a:off x="2761615" y="2641600"/>
            <a:ext cx="14845030" cy="6569710"/>
          </a:xfrm>
          <a:prstGeom prst="rect">
            <a:avLst/>
          </a:prstGeom>
          <a:noFill/>
          <a:ln>
            <a:noFill/>
          </a:ln>
          <a:effectLst/>
        </p:spPr>
        <p:txBody>
          <a:bodyPr vert="horz" wrap="square" lIns="45720" tIns="45720" rIns="45720" bIns="45720" numCol="1" spcCol="215900" anchor="t"/>
          <a:lstStyle/>
          <a:p>
            <a:pPr algn="ctr">
              <a:lnSpc>
                <a:spcPct val="107000"/>
              </a:lnSpc>
              <a:defRPr sz="2800" b="1" cap="none">
                <a:solidFill>
                  <a:srgbClr val="302A73"/>
                </a:solidFill>
                <a:uFill>
                  <a:solidFill>
                    <a:srgbClr val="000000"/>
                  </a:solidFill>
                </a:uFill>
                <a:latin typeface="Arial" pitchFamily="1" charset="0"/>
                <a:ea typeface="Arial" pitchFamily="1" charset="0"/>
                <a:cs typeface="Arial" pitchFamily="1" charset="0"/>
              </a:defRPr>
            </a:pPr>
            <a:r>
              <a:rPr lang="lv-lv" sz="3600" cap="none" dirty="0"/>
              <a:t>Cilvēki ar </a:t>
            </a:r>
            <a:r>
              <a:rPr lang="lv-lv" sz="3600" cap="none" dirty="0" err="1"/>
              <a:t>autismu</a:t>
            </a:r>
            <a:r>
              <a:rPr lang="lv-lv" sz="3600" b="0" cap="none" dirty="0"/>
              <a:t> var būt ļoti intraverti un nekomunicēt vispār, vienlaikus viņi var būt intelektuāli labi attīstīti, apdāvināti kādā noteiktā jomā. </a:t>
            </a:r>
          </a:p>
          <a:p>
            <a:pPr algn="ctr">
              <a:lnSpc>
                <a:spcPct val="107000"/>
              </a:lnSpc>
              <a:defRPr sz="2800" b="1" cap="none">
                <a:solidFill>
                  <a:srgbClr val="302A73"/>
                </a:solidFill>
                <a:uFill>
                  <a:solidFill>
                    <a:srgbClr val="000000"/>
                  </a:solidFill>
                </a:uFill>
                <a:latin typeface="Arial" pitchFamily="1" charset="0"/>
                <a:ea typeface="Arial" pitchFamily="1" charset="0"/>
                <a:cs typeface="Arial" pitchFamily="1" charset="0"/>
              </a:defRPr>
            </a:pPr>
            <a:endParaRPr lang="lv-lv" sz="3600" b="0" cap="none" dirty="0"/>
          </a:p>
          <a:p>
            <a:pPr algn="ctr">
              <a:lnSpc>
                <a:spcPct val="107000"/>
              </a:lnSpc>
              <a:defRPr sz="2800" b="1" cap="none">
                <a:solidFill>
                  <a:srgbClr val="302A73"/>
                </a:solidFill>
                <a:uFill>
                  <a:solidFill>
                    <a:srgbClr val="000000"/>
                  </a:solidFill>
                </a:uFill>
                <a:latin typeface="Arial" pitchFamily="1" charset="0"/>
                <a:ea typeface="Arial" pitchFamily="1" charset="0"/>
                <a:cs typeface="Arial" pitchFamily="1" charset="0"/>
              </a:defRPr>
            </a:pPr>
            <a:r>
              <a:rPr lang="lv-lv" sz="3600" cap="none" dirty="0"/>
              <a:t>Cilvēki ar </a:t>
            </a:r>
            <a:r>
              <a:rPr lang="lv-lv" sz="3600" cap="none" dirty="0" err="1"/>
              <a:t>autiskā</a:t>
            </a:r>
            <a:r>
              <a:rPr lang="lv-lv" sz="3600" cap="none" dirty="0"/>
              <a:t> spektra traucējumiem ir sensori jūtīgi</a:t>
            </a:r>
            <a:r>
              <a:rPr lang="lv-lv" sz="3600" b="0" cap="none" dirty="0"/>
              <a:t> – neierastas skaņas, gaismas, tekstūras vai pieskārieni var radīt tik nepatīkamas sajūtas, kas līdzinās fiziskām sāpēm.</a:t>
            </a:r>
          </a:p>
          <a:p>
            <a:pPr algn="ctr">
              <a:lnSpc>
                <a:spcPct val="107000"/>
              </a:lnSpc>
              <a:defRPr sz="2800" b="1" cap="none">
                <a:solidFill>
                  <a:srgbClr val="302A73"/>
                </a:solidFill>
                <a:uFill>
                  <a:solidFill>
                    <a:srgbClr val="000000"/>
                  </a:solidFill>
                </a:uFill>
                <a:latin typeface="Arial" pitchFamily="1" charset="0"/>
                <a:ea typeface="Arial" pitchFamily="1" charset="0"/>
                <a:cs typeface="Arial" pitchFamily="1" charset="0"/>
              </a:defRPr>
            </a:pPr>
            <a:r>
              <a:rPr lang="lv-lv" sz="3600" cap="none" dirty="0"/>
              <a:t> </a:t>
            </a:r>
            <a:endParaRPr lang="lv-lv" sz="3600" b="0" cap="none" dirty="0"/>
          </a:p>
          <a:p>
            <a:pPr algn="ctr">
              <a:lnSpc>
                <a:spcPct val="107000"/>
              </a:lnSpc>
              <a:defRPr sz="2800" b="1" cap="none">
                <a:solidFill>
                  <a:srgbClr val="302A73"/>
                </a:solidFill>
                <a:uFill>
                  <a:solidFill>
                    <a:srgbClr val="000000"/>
                  </a:solidFill>
                </a:uFill>
                <a:latin typeface="Arial" pitchFamily="1" charset="0"/>
                <a:ea typeface="Arial" pitchFamily="1" charset="0"/>
                <a:cs typeface="Arial" pitchFamily="1" charset="0"/>
              </a:defRPr>
            </a:pPr>
            <a:r>
              <a:rPr lang="lv-lv" sz="3600" cap="none" dirty="0" err="1"/>
              <a:t>Autisms</a:t>
            </a:r>
            <a:r>
              <a:rPr lang="lv-lv" sz="3600" cap="none" dirty="0"/>
              <a:t> nav ārstējams</a:t>
            </a:r>
            <a:r>
              <a:rPr lang="lv-lv" sz="3600" b="0" cap="none" dirty="0"/>
              <a:t>, taču traucējumu izpausmes ir iespējams mazināt, apgūstot sociāli vēlamu uzvedības modeli un rīcības algoritmus.</a:t>
            </a:r>
          </a:p>
        </p:txBody>
      </p:sp>
      <p:sp>
        <p:nvSpPr>
          <p:cNvPr id="5" name="Virsraksts">
            <a:extLst>
              <a:ext uri="{FF2B5EF4-FFF2-40B4-BE49-F238E27FC236}">
                <a16:creationId xmlns:a16="http://schemas.microsoft.com/office/drawing/2014/main" id="{F3F23ABD-F576-447E-835A-B112BA1F57BB}"/>
              </a:ext>
            </a:extLst>
          </p:cNvPr>
          <p:cNvSpPr>
            <a:spLocks noGrp="1"/>
          </p:cNvSpPr>
          <p:nvPr>
            <p:ph type="title"/>
          </p:nvPr>
        </p:nvSpPr>
        <p:spPr>
          <a:xfrm>
            <a:off x="781050" y="511175"/>
            <a:ext cx="13267055" cy="1193165"/>
          </a:xfrm>
        </p:spPr>
        <p:txBody>
          <a:bodyPr/>
          <a:lstStyle/>
          <a:p>
            <a:r>
              <a:rPr lang="lv-LV" sz="3600" dirty="0">
                <a:latin typeface="+mn-lt"/>
              </a:rPr>
              <a:t>AUTISSKĀ SPEKTRA TRAUCĒJUMI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Krāsaina josla #IekāpOtraKurpēs">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3qz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UBgcW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AAAAAUAAAABAAAAAAAAAAAAAAAAAAAAAAAAAAAAAAAAAAAAAAAAAAAAAAACf39/AAAAAAPMzMwAwMD/AH9/fwAAAAAAAAAAAAAAAAD///8AAAAAACEAAAAYAAAAFAAAAAAAAAD5NgAArHsAAIhFAAAQAAAAJgAAAAgAAAD//////////w=="/>
              </a:ext>
            </a:extLst>
          </p:cNvPicPr>
          <p:nvPr/>
        </p:nvPicPr>
        <p:blipFill>
          <a:blip r:embed="rId2"/>
          <a:stretch>
            <a:fillRect/>
          </a:stretch>
        </p:blipFill>
        <p:spPr>
          <a:xfrm>
            <a:off x="0" y="8936355"/>
            <a:ext cx="20104100" cy="2366645"/>
          </a:xfrm>
          <a:prstGeom prst="rect">
            <a:avLst/>
          </a:prstGeom>
          <a:noFill/>
          <a:ln>
            <a:noFill/>
          </a:ln>
          <a:effectLst/>
        </p:spPr>
      </p:pic>
      <p:sp>
        <p:nvSpPr>
          <p:cNvPr id="2" name="Textbox" descr="Lielākoties cilvēki ar autiskā spektra traucējumiem vizuāli neatšķiras, taču atkarībā no traucējuma smaguma pakāpes viņus raksturo vēlme norobežoties, noslēgties no apkārtējās sabiedrības. &#10;&#10;Šiem cilvēkiem nereti ir grūti saprasties ar vienaudžiem. Viņiem patīk sava lietu kārtība, ierastā vide un ierastie cilvēki, tādēļ viss jaunais un nepierastais viņos var radīt satraukumu"/>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DxN7Q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AAAAA8zMzADAwP8Af39/AAAAAAAAAAAAAAAAAAAAAAAAAAAAIQAAABgAAAAUAAAAwxIAAPUVAADpaAAAyi8AABAgAAAmAAAACAAAAP//////////"/>
              </a:ext>
            </a:extLst>
          </p:cNvSpPr>
          <p:nvPr/>
        </p:nvSpPr>
        <p:spPr>
          <a:xfrm>
            <a:off x="3049905" y="3569335"/>
            <a:ext cx="14004290" cy="4199255"/>
          </a:xfrm>
          <a:prstGeom prst="rect">
            <a:avLst/>
          </a:prstGeom>
          <a:noFill/>
          <a:ln>
            <a:noFill/>
          </a:ln>
          <a:effectLst/>
        </p:spPr>
        <p:txBody>
          <a:bodyPr vert="horz" wrap="square" lIns="45720" tIns="45720" rIns="45720" bIns="45720" numCol="1" spcCol="215900" anchor="t"/>
          <a:lstStyle/>
          <a:p>
            <a:pPr algn="ctr">
              <a:lnSpc>
                <a:spcPct val="107000"/>
              </a:lnSpc>
              <a:defRPr sz="2800" cap="none">
                <a:solidFill>
                  <a:srgbClr val="302A73"/>
                </a:solidFill>
                <a:uFill>
                  <a:solidFill>
                    <a:srgbClr val="000000"/>
                  </a:solidFill>
                </a:uFill>
                <a:latin typeface="Arial" pitchFamily="1" charset="0"/>
                <a:ea typeface="Arial" pitchFamily="1" charset="0"/>
                <a:cs typeface="Arial" pitchFamily="1" charset="0"/>
              </a:defRPr>
            </a:pPr>
            <a:r>
              <a:rPr lang="lv-lv" sz="3600" cap="none" dirty="0"/>
              <a:t>Lielākoties </a:t>
            </a:r>
            <a:r>
              <a:rPr lang="lv-lv" sz="3600" b="1" cap="none" dirty="0"/>
              <a:t>cilvēki ar </a:t>
            </a:r>
            <a:r>
              <a:rPr lang="lv-lv" sz="3600" b="1" cap="none" dirty="0" err="1"/>
              <a:t>autiskā</a:t>
            </a:r>
            <a:r>
              <a:rPr lang="lv-lv" sz="3600" b="1" cap="none" dirty="0"/>
              <a:t> spektra traucējumiem vizuāli neatšķiras</a:t>
            </a:r>
            <a:r>
              <a:rPr lang="lv-lv" sz="3600" cap="none" dirty="0"/>
              <a:t>, taču atkarībā no traucējuma smaguma pakāpes viņus raksturo vēlme norobežoties, noslēgties no apkārtējās sabiedrības. </a:t>
            </a:r>
          </a:p>
          <a:p>
            <a:pPr algn="ctr">
              <a:lnSpc>
                <a:spcPct val="107000"/>
              </a:lnSpc>
              <a:defRPr sz="1200" cap="none">
                <a:solidFill>
                  <a:srgbClr val="302A73"/>
                </a:solidFill>
                <a:uFill>
                  <a:solidFill>
                    <a:srgbClr val="000000"/>
                  </a:solidFill>
                </a:uFill>
                <a:latin typeface="Arial" pitchFamily="1" charset="0"/>
                <a:ea typeface="Arial" pitchFamily="1" charset="0"/>
                <a:cs typeface="Arial" pitchFamily="1" charset="0"/>
              </a:defRPr>
            </a:pPr>
            <a:endParaRPr lang="lv-lv" sz="3600" cap="none" dirty="0"/>
          </a:p>
          <a:p>
            <a:pPr algn="ctr">
              <a:lnSpc>
                <a:spcPct val="107000"/>
              </a:lnSpc>
              <a:defRPr sz="2800" cap="none">
                <a:solidFill>
                  <a:srgbClr val="302A73"/>
                </a:solidFill>
                <a:uFill>
                  <a:solidFill>
                    <a:srgbClr val="000000"/>
                  </a:solidFill>
                </a:uFill>
                <a:latin typeface="Arial" pitchFamily="1" charset="0"/>
                <a:ea typeface="Arial" pitchFamily="1" charset="0"/>
                <a:cs typeface="Arial" pitchFamily="1" charset="0"/>
              </a:defRPr>
            </a:pPr>
            <a:r>
              <a:rPr lang="lv-lv" sz="3600" cap="none" dirty="0"/>
              <a:t>Šiem cilvēkiem nereti </a:t>
            </a:r>
            <a:r>
              <a:rPr lang="lv-lv" sz="3600" b="1" cap="none" dirty="0"/>
              <a:t>ir grūti saprasties ar vienaudžiem</a:t>
            </a:r>
            <a:r>
              <a:rPr lang="lv-lv" sz="3600" cap="none" dirty="0"/>
              <a:t>. Viņiem patīk sava lietu kārtība, ierastā vide un ierastie cilvēki, tādēļ viss jaunais un nepierastais viņos var radīt satraukumu.</a:t>
            </a:r>
          </a:p>
        </p:txBody>
      </p:sp>
      <p:sp>
        <p:nvSpPr>
          <p:cNvPr id="5" name="Virsraksts">
            <a:extLst>
              <a:ext uri="{FF2B5EF4-FFF2-40B4-BE49-F238E27FC236}">
                <a16:creationId xmlns:a16="http://schemas.microsoft.com/office/drawing/2014/main" id="{85AF3660-89C4-43AD-8C29-98069E96AD10}"/>
              </a:ext>
            </a:extLst>
          </p:cNvPr>
          <p:cNvSpPr>
            <a:spLocks noGrp="1"/>
          </p:cNvSpPr>
          <p:nvPr>
            <p:ph type="title"/>
          </p:nvPr>
        </p:nvSpPr>
        <p:spPr>
          <a:xfrm>
            <a:off x="781050" y="511175"/>
            <a:ext cx="13267055" cy="1193165"/>
          </a:xfrm>
        </p:spPr>
        <p:txBody>
          <a:bodyPr/>
          <a:lstStyle/>
          <a:p>
            <a:r>
              <a:rPr lang="lv-LV" sz="3600" dirty="0">
                <a:latin typeface="+mn-lt"/>
              </a:rPr>
              <a:t>AUTISSKĀ SPEKTRA TRAUCĒJUMI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Krāsaina josla #IekāpOtraKurpēs">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3qz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F2Am1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AAAAAUAAAABAAAAAAAAAAAAAAAAAAAAAAAAAAAAAAAAAAAAAAAAAAAAAAACf39/AAAAAAPMzMwAwMD/AH9/fwAAAAAAAAAAAAAAAAD///8AAAAAACEAAAAYAAAAFAAAAOT////2NgAArHsAAIhFAAAQAAAAJgAAAAgAAAD//////////w=="/>
              </a:ext>
            </a:extLst>
          </p:cNvPicPr>
          <p:nvPr/>
        </p:nvPicPr>
        <p:blipFill>
          <a:blip r:embed="rId2"/>
          <a:stretch>
            <a:fillRect/>
          </a:stretch>
        </p:blipFill>
        <p:spPr>
          <a:xfrm>
            <a:off x="-17780" y="8934450"/>
            <a:ext cx="20121880" cy="2368550"/>
          </a:xfrm>
          <a:prstGeom prst="rect">
            <a:avLst/>
          </a:prstGeom>
          <a:noFill/>
          <a:ln>
            <a:noFill/>
          </a:ln>
          <a:effectLst/>
        </p:spPr>
      </p:pic>
      <p:pic>
        <p:nvPicPr>
          <p:cNvPr id="5" name="Cilvēciņš" descr="Zīmēts cilvēciņš gaiši rozā krāsā ar pārlieku garām rokām un kājām. Katrā kājā atšķirīga kurpe."/>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3qz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C3BAAA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E+BvQX///8BAAAAAAAAAAAAAAAAAAAAAAAAAAAAAAAAAAAAAAAAAAAAAAACf39/AFNTUwPMzMwAwMD/AH9/fwAAAAAAAAAAAAAAAAD///8AAAAAACEAAAAYAAAAFAAAAFMVAAAfDAAAjS0AAOpEAAAQAAAAJgAAAAgAAAD//////////w=="/>
              </a:ext>
            </a:extLst>
          </p:cNvPicPr>
          <p:nvPr/>
        </p:nvPicPr>
        <p:blipFill>
          <a:blip r:embed="rId3"/>
          <a:stretch>
            <a:fillRect/>
          </a:stretch>
        </p:blipFill>
        <p:spPr>
          <a:xfrm flipH="1">
            <a:off x="3466465" y="1970405"/>
            <a:ext cx="3938270" cy="9232265"/>
          </a:xfrm>
          <a:prstGeom prst="rect">
            <a:avLst/>
          </a:prstGeom>
          <a:noFill/>
          <a:ln>
            <a:noFill/>
          </a:ln>
          <a:effectLst/>
        </p:spPr>
      </p:pic>
      <p:sp>
        <p:nvSpPr>
          <p:cNvPr id="3" name="Textbox" descr="Dauna sindroms"/>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I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AAAAA8zMzADAwP8Af39/AAAAAAAAAAAAAAAAAAAAAAAAAAAAIQAAABgAAAAUAAAAsQAAAGcXAADNewAAtyoAABAgAAAmAAAACAAAAP//////////"/>
              </a:ext>
            </a:extLst>
          </p:cNvSpPr>
          <p:nvPr/>
        </p:nvSpPr>
        <p:spPr>
          <a:xfrm>
            <a:off x="112395" y="3804285"/>
            <a:ext cx="20012660" cy="3139440"/>
          </a:xfrm>
          <a:prstGeom prst="rect">
            <a:avLst/>
          </a:prstGeom>
          <a:noFill/>
          <a:ln>
            <a:noFill/>
          </a:ln>
          <a:effectLst/>
        </p:spPr>
        <p:txBody>
          <a:bodyPr vert="horz" wrap="square" lIns="45720" tIns="45720" rIns="45720" bIns="45720" numCol="1" spcCol="215900" anchor="t"/>
          <a:lstStyle>
            <a:lvl1pPr algn="ctr">
              <a:lnSpc>
                <a:spcPct val="107000"/>
              </a:lnSpc>
              <a:defRPr sz="9600" b="1" cap="none">
                <a:solidFill>
                  <a:srgbClr val="302A73"/>
                </a:solidFill>
                <a:latin typeface="Arial" pitchFamily="1" charset="0"/>
                <a:ea typeface="Calibri" pitchFamily="2" charset="0"/>
                <a:cs typeface="Calibri" pitchFamily="2" charset="0"/>
              </a:defRPr>
            </a:lvl1pPr>
          </a:lstStyle>
          <a:p>
            <a:r>
              <a:rPr dirty="0"/>
              <a:t>DAUNA</a:t>
            </a:r>
            <a:endParaRPr lang="lv-lv" cap="none" dirty="0"/>
          </a:p>
          <a:p>
            <a:r>
              <a:rPr dirty="0"/>
              <a:t>SINDROMS</a:t>
            </a:r>
          </a:p>
        </p:txBody>
      </p:sp>
      <p:sp>
        <p:nvSpPr>
          <p:cNvPr id="6" name="Virsraksts">
            <a:extLst>
              <a:ext uri="{FF2B5EF4-FFF2-40B4-BE49-F238E27FC236}">
                <a16:creationId xmlns:a16="http://schemas.microsoft.com/office/drawing/2014/main" id="{6226B415-BD25-4254-8C06-65444474C8D3}"/>
              </a:ext>
            </a:extLst>
          </p:cNvPr>
          <p:cNvSpPr>
            <a:spLocks noGrp="1"/>
          </p:cNvSpPr>
          <p:nvPr>
            <p:ph type="title"/>
          </p:nvPr>
        </p:nvSpPr>
        <p:spPr>
          <a:xfrm>
            <a:off x="781050" y="511175"/>
            <a:ext cx="13267055" cy="1193165"/>
          </a:xfrm>
        </p:spPr>
        <p:txBody>
          <a:bodyPr/>
          <a:lstStyle/>
          <a:p>
            <a:r>
              <a:rPr lang="pt-BR" sz="3600" dirty="0">
                <a:latin typeface="+mn-lt"/>
              </a:rPr>
              <a:t>KAS IR GARĪGA</a:t>
            </a:r>
            <a:br>
              <a:rPr lang="pt-BR" sz="3600" dirty="0">
                <a:latin typeface="+mn-lt"/>
              </a:rPr>
            </a:br>
            <a:r>
              <a:rPr lang="pt-BR" sz="3600" dirty="0">
                <a:latin typeface="+mn-lt"/>
              </a:rPr>
              <a:t>RAKSTURA TRAUCĒJUMI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Krāsaina josla #IekāpOtraKurpēs">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3qz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DmtnR4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AAAAAUAAAABAAAAAAAAAAAAAAAAAAAAAAAAAAAAAAAAAAAAAAAAAAAAAAACf39/AAAAAAPMzMwAwMD/AH9/fwAAAAAAAAAAAAAAAAD///8AAAAAACEAAAAYAAAAFAAAAOT////2NgAArHsAAIhFAAAQAAAAJgAAAAgAAAD//////////w=="/>
              </a:ext>
            </a:extLst>
          </p:cNvPicPr>
          <p:nvPr/>
        </p:nvPicPr>
        <p:blipFill>
          <a:blip r:embed="rId2"/>
          <a:stretch>
            <a:fillRect/>
          </a:stretch>
        </p:blipFill>
        <p:spPr>
          <a:xfrm>
            <a:off x="-17780" y="8934450"/>
            <a:ext cx="20121880" cy="2368550"/>
          </a:xfrm>
          <a:prstGeom prst="rect">
            <a:avLst/>
          </a:prstGeom>
          <a:noFill/>
          <a:ln>
            <a:noFill/>
          </a:ln>
          <a:effectLst/>
        </p:spPr>
      </p:pic>
      <p:sp>
        <p:nvSpPr>
          <p:cNvPr id="3" name="Textbox" descr="Dauna sindroms ir visbiežākā hromosomālā patoloģija un viens no biežākajiem garīgās attīstības traucējumu cēloņiem. Dauna sindroma pamatā ir viena lieka 21. hromosoma.&#10;&#10;Pasaulē vidēji viens no 700 bērniem&#10;piedzimst ar Dauna sindromu. &#10;"/>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P///w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AAAAA8zMzADAwP8Af39/AAAAAAAAAAAAAAAAAAAAAAAAAAAAIQAAABgAAAAUAAAAtRcAAL8VAAD3YwAAky8AABAgAAAmAAAACAAAAP//////////"/>
              </a:ext>
            </a:extLst>
          </p:cNvSpPr>
          <p:nvPr/>
        </p:nvSpPr>
        <p:spPr>
          <a:xfrm>
            <a:off x="3853815" y="3535045"/>
            <a:ext cx="12396470" cy="4198620"/>
          </a:xfrm>
          <a:prstGeom prst="rect">
            <a:avLst/>
          </a:prstGeom>
          <a:noFill/>
          <a:ln>
            <a:noFill/>
          </a:ln>
          <a:effectLst/>
        </p:spPr>
        <p:txBody>
          <a:bodyPr vert="horz" wrap="square" lIns="45720" tIns="45720" rIns="45720" bIns="45720" numCol="1" spcCol="215900" anchor="t"/>
          <a:lstStyle/>
          <a:p>
            <a:pPr algn="ctr">
              <a:lnSpc>
                <a:spcPct val="107000"/>
              </a:lnSpc>
              <a:defRPr sz="2800" b="1" cap="none">
                <a:solidFill>
                  <a:srgbClr val="302A73"/>
                </a:solidFill>
                <a:uFill>
                  <a:solidFill>
                    <a:srgbClr val="000000"/>
                  </a:solidFill>
                </a:uFill>
                <a:latin typeface="Arial" pitchFamily="1" charset="0"/>
                <a:ea typeface="Arial" pitchFamily="1" charset="0"/>
                <a:cs typeface="Arial" pitchFamily="1" charset="0"/>
              </a:defRPr>
            </a:pPr>
            <a:r>
              <a:rPr lang="lv-lv" sz="3600" cap="none" dirty="0"/>
              <a:t>Dauna sindroms ir </a:t>
            </a:r>
            <a:r>
              <a:rPr lang="lv-lv" sz="3600" b="0" cap="none" dirty="0"/>
              <a:t>visbiežākā </a:t>
            </a:r>
            <a:r>
              <a:rPr lang="lv-lv" sz="3600" b="0" cap="none" dirty="0" err="1"/>
              <a:t>hromosomālā</a:t>
            </a:r>
            <a:r>
              <a:rPr lang="lv-lv" sz="3600" b="0" cap="none" dirty="0"/>
              <a:t> patoloģija un </a:t>
            </a:r>
            <a:r>
              <a:rPr lang="lv-lv" sz="3600" cap="none" dirty="0"/>
              <a:t>viens no biežākajiem garīgās attīstības traucējumu cēloņiem</a:t>
            </a:r>
            <a:r>
              <a:rPr lang="lv-lv" sz="3600" b="0" cap="none" dirty="0"/>
              <a:t>. Dauna sindroma pamatā ir viena lieka 21. hromosoma.</a:t>
            </a:r>
          </a:p>
          <a:p>
            <a:pPr algn="ctr">
              <a:lnSpc>
                <a:spcPct val="107000"/>
              </a:lnSpc>
              <a:defRPr sz="2800" cap="none">
                <a:solidFill>
                  <a:srgbClr val="302A73"/>
                </a:solidFill>
                <a:uFill>
                  <a:solidFill>
                    <a:srgbClr val="000000"/>
                  </a:solidFill>
                </a:uFill>
                <a:latin typeface="Arial" pitchFamily="1" charset="0"/>
                <a:ea typeface="Arial" pitchFamily="1" charset="0"/>
                <a:cs typeface="Arial" pitchFamily="1" charset="0"/>
              </a:defRPr>
            </a:pPr>
            <a:endParaRPr lang="lv-lv" sz="3600" cap="none" dirty="0"/>
          </a:p>
          <a:p>
            <a:pPr algn="ctr">
              <a:lnSpc>
                <a:spcPct val="107000"/>
              </a:lnSpc>
              <a:defRPr sz="2800" cap="none">
                <a:solidFill>
                  <a:srgbClr val="302A73"/>
                </a:solidFill>
                <a:uFill>
                  <a:solidFill>
                    <a:srgbClr val="000000"/>
                  </a:solidFill>
                </a:uFill>
                <a:latin typeface="Arial" pitchFamily="1" charset="0"/>
                <a:ea typeface="Arial" pitchFamily="1" charset="0"/>
                <a:cs typeface="Arial" pitchFamily="1" charset="0"/>
              </a:defRPr>
            </a:pPr>
            <a:r>
              <a:rPr lang="lv-lv" sz="3600" cap="none" dirty="0"/>
              <a:t>Pasaulē vidēji viens no 700 bērniem</a:t>
            </a:r>
          </a:p>
          <a:p>
            <a:pPr algn="ctr">
              <a:lnSpc>
                <a:spcPct val="107000"/>
              </a:lnSpc>
              <a:defRPr sz="2800" cap="none">
                <a:solidFill>
                  <a:srgbClr val="302A73"/>
                </a:solidFill>
                <a:uFill>
                  <a:solidFill>
                    <a:srgbClr val="000000"/>
                  </a:solidFill>
                </a:uFill>
                <a:latin typeface="Arial" pitchFamily="1" charset="0"/>
                <a:ea typeface="Arial" pitchFamily="1" charset="0"/>
                <a:cs typeface="Arial" pitchFamily="1" charset="0"/>
              </a:defRPr>
            </a:pPr>
            <a:r>
              <a:rPr lang="lv-lv" sz="3600" cap="none" dirty="0"/>
              <a:t>piedzimst ar Dauna sindromu. </a:t>
            </a:r>
          </a:p>
        </p:txBody>
      </p:sp>
      <p:sp>
        <p:nvSpPr>
          <p:cNvPr id="6" name="Virsraksts">
            <a:extLst>
              <a:ext uri="{FF2B5EF4-FFF2-40B4-BE49-F238E27FC236}">
                <a16:creationId xmlns:a16="http://schemas.microsoft.com/office/drawing/2014/main" id="{12EEDF9B-67A5-43BA-9766-DF2BED2FAC06}"/>
              </a:ext>
            </a:extLst>
          </p:cNvPr>
          <p:cNvSpPr>
            <a:spLocks noGrp="1"/>
          </p:cNvSpPr>
          <p:nvPr>
            <p:ph type="title"/>
          </p:nvPr>
        </p:nvSpPr>
        <p:spPr>
          <a:xfrm>
            <a:off x="781050" y="511175"/>
            <a:ext cx="13267055" cy="1193165"/>
          </a:xfrm>
        </p:spPr>
        <p:txBody>
          <a:bodyPr/>
          <a:lstStyle/>
          <a:p>
            <a:r>
              <a:rPr lang="lv-LV" sz="3600" dirty="0">
                <a:latin typeface="+mn-lt"/>
              </a:rPr>
              <a:t>DAUNA SINDROMS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Krāsaina josla #IekāpOtraKurpēs">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3qz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ABXQA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AAAAAUAAAABAAAAAAAAAAAAAAAAAAAAAAAAAAAAAAAAAAAAAAAAAAAAAAACf39/AAAAAAPMzMwAwMD/AH9/fwAAAAAAAAAAAAAAAAD///8AAAAAACEAAAAYAAAAFAAAAOT////2NgAArHsAAIhFAAAQAAAAJgAAAAgAAAD//////////w=="/>
              </a:ext>
            </a:extLst>
          </p:cNvPicPr>
          <p:nvPr/>
        </p:nvPicPr>
        <p:blipFill>
          <a:blip r:embed="rId2"/>
          <a:stretch>
            <a:fillRect/>
          </a:stretch>
        </p:blipFill>
        <p:spPr>
          <a:xfrm>
            <a:off x="-17780" y="8934450"/>
            <a:ext cx="20121880" cy="2368550"/>
          </a:xfrm>
          <a:prstGeom prst="rect">
            <a:avLst/>
          </a:prstGeom>
          <a:noFill/>
          <a:ln>
            <a:noFill/>
          </a:ln>
          <a:effectLst/>
        </p:spPr>
      </p:pic>
      <p:sp>
        <p:nvSpPr>
          <p:cNvPr id="3" name="Textbox" descr="Dauna sindroms izpaužas ar intelektuālās attīstības traucējumiem, un tā ārstēšanas iespējas ir ierobežotas. &#10;&#10;Nereti cilvēki ar Dauna sindromu vizuāli atšķiras, taču visvairāk viņus raksturo ļoti draudzīgā, pat vientiesīgā izturēšanās, kas var šķist nedaudz bērnišķīga. Neierasti draudzīgā un familiārā uzvedība apkārtējos var samulsināt, radot nepareizu priekšstatu par agresiju, taču patiesībā šie cilvēki vienkārši neizprot vispārpieņemtās komunikācijas normas.&#10;"/>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AAAAA8zMzADAwP8Af39/AAAAAAAAAAAAAAAAAAAAAAAAAAAAIQAAABgAAAAUAAAAkA8AADgTAAAcbAAAsjAAABAgAAAmAAAACAAAAP//////////"/>
              </a:ext>
            </a:extLst>
          </p:cNvSpPr>
          <p:nvPr/>
        </p:nvSpPr>
        <p:spPr>
          <a:xfrm>
            <a:off x="2529840" y="3124200"/>
            <a:ext cx="15044420" cy="4791710"/>
          </a:xfrm>
          <a:prstGeom prst="rect">
            <a:avLst/>
          </a:prstGeom>
          <a:noFill/>
          <a:ln>
            <a:noFill/>
          </a:ln>
          <a:effectLst/>
        </p:spPr>
        <p:txBody>
          <a:bodyPr vert="horz" wrap="square" lIns="45720" tIns="45720" rIns="45720" bIns="45720" numCol="1" spcCol="215900" anchor="t"/>
          <a:lstStyle/>
          <a:p>
            <a:pPr algn="ctr">
              <a:lnSpc>
                <a:spcPct val="107000"/>
              </a:lnSpc>
              <a:defRPr sz="2800" b="1" cap="none">
                <a:solidFill>
                  <a:srgbClr val="302A73"/>
                </a:solidFill>
                <a:uFill>
                  <a:solidFill>
                    <a:srgbClr val="000000"/>
                  </a:solidFill>
                </a:uFill>
                <a:latin typeface="Arial" pitchFamily="1" charset="0"/>
                <a:ea typeface="Arial" pitchFamily="1" charset="0"/>
                <a:cs typeface="Arial" pitchFamily="1" charset="0"/>
              </a:defRPr>
            </a:pPr>
            <a:r>
              <a:rPr lang="lv-lv" sz="3600" cap="none" dirty="0"/>
              <a:t>Dauna sindroms izpaužas ar intelektuālās attīstības traucējumiem</a:t>
            </a:r>
            <a:r>
              <a:rPr lang="lv-lv" sz="3600" b="0" cap="none" dirty="0"/>
              <a:t>, un tā ārstēšanas iespējas ir ierobežotas. </a:t>
            </a:r>
          </a:p>
          <a:p>
            <a:pPr algn="ctr">
              <a:lnSpc>
                <a:spcPct val="107000"/>
              </a:lnSpc>
              <a:defRPr sz="1200" cap="none">
                <a:solidFill>
                  <a:srgbClr val="302A73"/>
                </a:solidFill>
                <a:uFill>
                  <a:solidFill>
                    <a:srgbClr val="000000"/>
                  </a:solidFill>
                </a:uFill>
                <a:latin typeface="Arial" pitchFamily="1" charset="0"/>
                <a:ea typeface="Arial" pitchFamily="1" charset="0"/>
                <a:cs typeface="Arial" pitchFamily="1" charset="0"/>
              </a:defRPr>
            </a:pPr>
            <a:endParaRPr lang="lv-lv" sz="3600" cap="none" dirty="0"/>
          </a:p>
          <a:p>
            <a:pPr algn="ctr">
              <a:lnSpc>
                <a:spcPct val="107000"/>
              </a:lnSpc>
              <a:defRPr sz="2800" cap="none">
                <a:solidFill>
                  <a:srgbClr val="302A73"/>
                </a:solidFill>
                <a:uFill>
                  <a:solidFill>
                    <a:srgbClr val="000000"/>
                  </a:solidFill>
                </a:uFill>
                <a:latin typeface="Arial" pitchFamily="1" charset="0"/>
                <a:ea typeface="Arial" pitchFamily="1" charset="0"/>
                <a:cs typeface="Arial" pitchFamily="1" charset="0"/>
              </a:defRPr>
            </a:pPr>
            <a:r>
              <a:rPr lang="lv-lv" sz="3600" cap="none" dirty="0"/>
              <a:t>Nereti cilvēki ar Dauna sindromu </a:t>
            </a:r>
            <a:r>
              <a:rPr lang="lv-lv" sz="3600" b="1" cap="none" dirty="0"/>
              <a:t>vizuāli atšķiras</a:t>
            </a:r>
            <a:r>
              <a:rPr lang="lv-lv" sz="3600" cap="none" dirty="0"/>
              <a:t>, taču visvairāk viņus </a:t>
            </a:r>
            <a:r>
              <a:rPr lang="lv-lv" sz="3600" b="1" cap="none" dirty="0"/>
              <a:t>raksturo ļoti draudzīgā, pat vientiesīgā izturēšanās</a:t>
            </a:r>
            <a:r>
              <a:rPr lang="lv-lv" sz="3600" cap="none" dirty="0"/>
              <a:t>, kas var šķist nedaudz bērnišķīga. Neierasti draudzīgā un familiārā uzvedība apkārtējos var samulsināt, radot nepareizu priekšstatu par agresiju, taču patiesībā šie cilvēki vienkārši neizprot vispārpieņemtās komunikācijas normas.</a:t>
            </a:r>
          </a:p>
        </p:txBody>
      </p:sp>
      <p:sp>
        <p:nvSpPr>
          <p:cNvPr id="6" name="Virsraksts">
            <a:extLst>
              <a:ext uri="{FF2B5EF4-FFF2-40B4-BE49-F238E27FC236}">
                <a16:creationId xmlns:a16="http://schemas.microsoft.com/office/drawing/2014/main" id="{C3807646-D187-4373-A537-C6BE0D295672}"/>
              </a:ext>
            </a:extLst>
          </p:cNvPr>
          <p:cNvSpPr>
            <a:spLocks noGrp="1"/>
          </p:cNvSpPr>
          <p:nvPr>
            <p:ph type="title"/>
          </p:nvPr>
        </p:nvSpPr>
        <p:spPr>
          <a:xfrm>
            <a:off x="781050" y="511175"/>
            <a:ext cx="13267055" cy="1193165"/>
          </a:xfrm>
        </p:spPr>
        <p:txBody>
          <a:bodyPr/>
          <a:lstStyle/>
          <a:p>
            <a:r>
              <a:rPr lang="lv-LV" sz="3600" dirty="0">
                <a:latin typeface="+mn-lt"/>
              </a:rPr>
              <a:t>DAUNA SINDROMS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Krāsaina josla #IekāpOtraKurpēs">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3qz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AAAAA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E+BvQX///8BAAAAAAAAAAAAAAAAAAAAAAAAAAAAAAAAAAAAAAAAAAAAAAACf39/AFNTUwPMzMwAwMD/AH9/fwAAAAAAAAAAAAAAAAD///8AAAAAACEAAAAYAAAAFAAAAOT///8SNwAAtXsAAKVFAAAQAAAAJgAAAAgAAAD//////////w=="/>
              </a:ext>
            </a:extLst>
          </p:cNvPicPr>
          <p:nvPr/>
        </p:nvPicPr>
        <p:blipFill>
          <a:blip r:embed="rId2"/>
          <a:stretch>
            <a:fillRect/>
          </a:stretch>
        </p:blipFill>
        <p:spPr>
          <a:xfrm>
            <a:off x="-23495" y="8933815"/>
            <a:ext cx="20127595" cy="2369185"/>
          </a:xfrm>
          <a:prstGeom prst="rect">
            <a:avLst/>
          </a:prstGeom>
          <a:noFill/>
          <a:ln>
            <a:noFill/>
          </a:ln>
          <a:effectLst/>
        </p:spPr>
      </p:pic>
      <p:sp>
        <p:nvSpPr>
          <p:cNvPr id="3" name="object 25">
            <a:extLst>
              <a:ext uri="{C183D7F6-B498-43B3-948B-1728B52AA6E4}">
                <adec:decorative xmlns:adec="http://schemas.microsoft.com/office/drawing/2017/decorative" val="1"/>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E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U1NTA8zMzADAwP8Af39/AAAAAAAAAAAAAAAAAAAAAAAAAAAAIQAAABgAAAAUAAAA5VoAAAUPAAAIYAAAHDkAABAgAAAmAAAACAAAAP//////////"/>
              </a:ext>
            </a:extLst>
          </p:cNvSpPr>
          <p:nvPr/>
        </p:nvSpPr>
        <p:spPr>
          <a:xfrm>
            <a:off x="14775815" y="2441575"/>
            <a:ext cx="835025" cy="6842125"/>
          </a:xfrm>
          <a:prstGeom prst="rect">
            <a:avLst/>
          </a:prstGeom>
          <a:noFill/>
          <a:ln>
            <a:noFill/>
          </a:ln>
          <a:effectLst/>
        </p:spPr>
        <p:txBody>
          <a:bodyPr vert="horz" wrap="square" lIns="0" tIns="0" rIns="0" bIns="0" numCol="1" spcCol="215900" anchor="t"/>
          <a:lstStyle/>
          <a:p>
            <a:pPr indent="12700">
              <a:lnSpc>
                <a:spcPts val="3600"/>
              </a:lnSpc>
              <a:defRPr sz="2800" cap="none">
                <a:solidFill>
                  <a:srgbClr val="302A73"/>
                </a:solidFill>
                <a:latin typeface="Arial" pitchFamily="1" charset="0"/>
                <a:ea typeface="Arial" pitchFamily="1" charset="0"/>
                <a:cs typeface="Arial" pitchFamily="1" charset="0"/>
              </a:defRPr>
            </a:pPr>
            <a:r>
              <a:t>4</a:t>
            </a:r>
          </a:p>
          <a:p>
            <a:pPr indent="12700">
              <a:lnSpc>
                <a:spcPts val="3600"/>
              </a:lnSpc>
              <a:defRPr sz="2800" cap="none">
                <a:solidFill>
                  <a:srgbClr val="302A73"/>
                </a:solidFill>
                <a:latin typeface="Arial" pitchFamily="1" charset="0"/>
                <a:ea typeface="Arial" pitchFamily="1" charset="0"/>
                <a:cs typeface="Arial" pitchFamily="1" charset="0"/>
              </a:defRPr>
            </a:pPr>
            <a:r>
              <a:t>8</a:t>
            </a:r>
          </a:p>
          <a:p>
            <a:pPr indent="12700">
              <a:lnSpc>
                <a:spcPts val="3600"/>
              </a:lnSpc>
              <a:defRPr sz="2800" cap="none">
                <a:solidFill>
                  <a:srgbClr val="302A73"/>
                </a:solidFill>
                <a:latin typeface="Arial" pitchFamily="1" charset="0"/>
                <a:ea typeface="Arial" pitchFamily="1" charset="0"/>
                <a:cs typeface="Arial" pitchFamily="1" charset="0"/>
              </a:defRPr>
            </a:pPr>
            <a:r>
              <a:t>11</a:t>
            </a:r>
          </a:p>
          <a:p>
            <a:pPr indent="12700">
              <a:lnSpc>
                <a:spcPts val="3600"/>
              </a:lnSpc>
              <a:defRPr sz="2800" cap="none">
                <a:solidFill>
                  <a:srgbClr val="302A73"/>
                </a:solidFill>
                <a:latin typeface="Arial" pitchFamily="1" charset="0"/>
                <a:ea typeface="Arial" pitchFamily="1" charset="0"/>
                <a:cs typeface="Arial" pitchFamily="1" charset="0"/>
              </a:defRPr>
            </a:pPr>
            <a:r>
              <a:t>17</a:t>
            </a:r>
          </a:p>
          <a:p>
            <a:pPr indent="12700">
              <a:lnSpc>
                <a:spcPts val="3600"/>
              </a:lnSpc>
              <a:defRPr sz="2800" cap="none">
                <a:solidFill>
                  <a:srgbClr val="302A73"/>
                </a:solidFill>
                <a:latin typeface="Arial" pitchFamily="1" charset="0"/>
                <a:ea typeface="Arial" pitchFamily="1" charset="0"/>
                <a:cs typeface="Arial" pitchFamily="1" charset="0"/>
              </a:defRPr>
            </a:pPr>
            <a:r>
              <a:t>19</a:t>
            </a:r>
          </a:p>
          <a:p>
            <a:pPr indent="12700">
              <a:lnSpc>
                <a:spcPts val="3600"/>
              </a:lnSpc>
              <a:defRPr sz="2800" cap="none">
                <a:solidFill>
                  <a:srgbClr val="302A73"/>
                </a:solidFill>
                <a:latin typeface="Arial" pitchFamily="1" charset="0"/>
                <a:ea typeface="Arial" pitchFamily="1" charset="0"/>
                <a:cs typeface="Arial" pitchFamily="1" charset="0"/>
              </a:defRPr>
            </a:pPr>
            <a:r>
              <a:t>23</a:t>
            </a:r>
          </a:p>
          <a:p>
            <a:pPr indent="12700">
              <a:lnSpc>
                <a:spcPts val="3600"/>
              </a:lnSpc>
              <a:defRPr sz="2800" cap="none">
                <a:solidFill>
                  <a:srgbClr val="302A73"/>
                </a:solidFill>
                <a:latin typeface="Arial" pitchFamily="1" charset="0"/>
                <a:ea typeface="Arial" pitchFamily="1" charset="0"/>
                <a:cs typeface="Arial" pitchFamily="1" charset="0"/>
              </a:defRPr>
            </a:pPr>
            <a:r>
              <a:t>27</a:t>
            </a:r>
          </a:p>
          <a:p>
            <a:pPr indent="12700">
              <a:lnSpc>
                <a:spcPts val="3600"/>
              </a:lnSpc>
              <a:defRPr sz="2800" cap="none">
                <a:solidFill>
                  <a:srgbClr val="302A73"/>
                </a:solidFill>
                <a:latin typeface="Arial" pitchFamily="1" charset="0"/>
                <a:ea typeface="Arial" pitchFamily="1" charset="0"/>
                <a:cs typeface="Arial" pitchFamily="1" charset="0"/>
              </a:defRPr>
            </a:pPr>
            <a:r>
              <a:t>30</a:t>
            </a:r>
          </a:p>
          <a:p>
            <a:pPr indent="12700">
              <a:lnSpc>
                <a:spcPts val="3600"/>
              </a:lnSpc>
              <a:defRPr sz="2800" cap="none">
                <a:solidFill>
                  <a:srgbClr val="302A73"/>
                </a:solidFill>
                <a:latin typeface="Arial" pitchFamily="1" charset="0"/>
                <a:ea typeface="Arial" pitchFamily="1" charset="0"/>
                <a:cs typeface="Arial" pitchFamily="1" charset="0"/>
              </a:defRPr>
            </a:pPr>
            <a:r>
              <a:t>35</a:t>
            </a:r>
          </a:p>
          <a:p>
            <a:pPr indent="12700">
              <a:lnSpc>
                <a:spcPts val="3600"/>
              </a:lnSpc>
              <a:defRPr sz="2800" cap="none">
                <a:solidFill>
                  <a:srgbClr val="302A73"/>
                </a:solidFill>
                <a:latin typeface="Arial" pitchFamily="1" charset="0"/>
                <a:ea typeface="Arial" pitchFamily="1" charset="0"/>
                <a:cs typeface="Arial" pitchFamily="1" charset="0"/>
              </a:defRPr>
            </a:pPr>
            <a:r>
              <a:t>39</a:t>
            </a:r>
          </a:p>
          <a:p>
            <a:pPr indent="12700">
              <a:lnSpc>
                <a:spcPts val="3600"/>
              </a:lnSpc>
              <a:defRPr sz="2800" cap="none">
                <a:solidFill>
                  <a:srgbClr val="302A73"/>
                </a:solidFill>
                <a:latin typeface="Arial" pitchFamily="1" charset="0"/>
                <a:ea typeface="Arial" pitchFamily="1" charset="0"/>
                <a:cs typeface="Arial" pitchFamily="1" charset="0"/>
              </a:defRPr>
            </a:pPr>
            <a:endParaRPr/>
          </a:p>
          <a:p>
            <a:pPr indent="12700">
              <a:lnSpc>
                <a:spcPts val="3600"/>
              </a:lnSpc>
              <a:defRPr sz="2800" cap="none">
                <a:solidFill>
                  <a:srgbClr val="302A73"/>
                </a:solidFill>
                <a:latin typeface="Arial" pitchFamily="1" charset="0"/>
                <a:ea typeface="Arial" pitchFamily="1" charset="0"/>
                <a:cs typeface="Arial" pitchFamily="1" charset="0"/>
              </a:defRPr>
            </a:pPr>
            <a:r>
              <a:t>43</a:t>
            </a:r>
          </a:p>
          <a:p>
            <a:pPr indent="12700">
              <a:lnSpc>
                <a:spcPts val="3600"/>
              </a:lnSpc>
              <a:defRPr sz="2800" cap="none">
                <a:solidFill>
                  <a:srgbClr val="302A73"/>
                </a:solidFill>
                <a:latin typeface="Arial" pitchFamily="1" charset="0"/>
                <a:ea typeface="Arial" pitchFamily="1" charset="0"/>
                <a:cs typeface="Arial" pitchFamily="1" charset="0"/>
              </a:defRPr>
            </a:pPr>
            <a:r>
              <a:t>51</a:t>
            </a:r>
          </a:p>
          <a:p>
            <a:pPr indent="12700">
              <a:lnSpc>
                <a:spcPts val="3600"/>
              </a:lnSpc>
              <a:defRPr sz="2800" cap="none">
                <a:solidFill>
                  <a:srgbClr val="302A73"/>
                </a:solidFill>
                <a:latin typeface="Arial" pitchFamily="1" charset="0"/>
                <a:ea typeface="Arial" pitchFamily="1" charset="0"/>
                <a:cs typeface="Arial" pitchFamily="1" charset="0"/>
              </a:defRPr>
            </a:pPr>
            <a:r>
              <a:t>56</a:t>
            </a:r>
          </a:p>
          <a:p>
            <a:pPr indent="12700">
              <a:lnSpc>
                <a:spcPts val="3600"/>
              </a:lnSpc>
              <a:defRPr sz="2800" cap="none">
                <a:solidFill>
                  <a:srgbClr val="302A73"/>
                </a:solidFill>
                <a:latin typeface="Arial" pitchFamily="1" charset="0"/>
                <a:ea typeface="Arial" pitchFamily="1" charset="0"/>
                <a:cs typeface="Arial" pitchFamily="1" charset="0"/>
              </a:defRPr>
            </a:pPr>
            <a:r>
              <a:t>63</a:t>
            </a:r>
          </a:p>
        </p:txBody>
      </p:sp>
      <p:sp>
        <p:nvSpPr>
          <p:cNvPr id="2" name="Textbox" descr="1. Stereotipi un aizspriedumi.&#10;2. Invaliditāte.&#10;3. Kas ir garīga rakstura traucējumi.&#10;4. Intelektuālās attīstības traucējumi.&#10;5. Psihiskās slimības. &#10;6. Autiskā spektra traucējumi. &#10;7. Dauna sindroms.&#10;8. Depresija. &#10;9. Veģetatīvā distonija. &#10;10. Šizofrēnija.&#10;11. Padomi saskarsmē ar cilvēkiem&#10;ar garīga rakstura traucējumiem.&#10;12. Kā izturēties krīzes situācijās.&#10;13. Vienkāršas lietas, kas mūs visus vieno.&#10;14. Video: ar jauniešu acīm."/>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E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DQ/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U1NTA8zMzADAwP8Af39/AAAAAAAAAAAAAAAAAAAAAAAAAAAAIQAAABgAAAAUAAAAJx8AAAUPAACvWgAANTkAAAAgAAAmAAAACAAAAP//////////"/>
              </a:ext>
            </a:extLst>
          </p:cNvSpPr>
          <p:nvPr/>
        </p:nvSpPr>
        <p:spPr>
          <a:xfrm>
            <a:off x="5064125" y="2441575"/>
            <a:ext cx="9677400" cy="6858000"/>
          </a:xfrm>
          <a:prstGeom prst="rect">
            <a:avLst/>
          </a:prstGeom>
          <a:noFill/>
          <a:ln>
            <a:noFill/>
          </a:ln>
          <a:effectLst/>
        </p:spPr>
        <p:txBody>
          <a:bodyPr vert="horz" wrap="square" lIns="0" tIns="0" rIns="0" bIns="0" numCol="1" spcCol="215900" anchor="t"/>
          <a:lstStyle/>
          <a:p>
            <a:pPr indent="12700">
              <a:lnSpc>
                <a:spcPts val="3600"/>
              </a:lnSpc>
              <a:defRPr sz="2800" cap="none">
                <a:solidFill>
                  <a:srgbClr val="302A73"/>
                </a:solidFill>
                <a:latin typeface="Arial" pitchFamily="1" charset="0"/>
                <a:ea typeface="Arial" pitchFamily="1" charset="0"/>
                <a:cs typeface="Arial" pitchFamily="1" charset="0"/>
              </a:defRPr>
            </a:pPr>
            <a:r>
              <a:rPr lang="lv-lv" cap="none" dirty="0">
                <a:hlinkClick r:id="rId3" action="ppaction://hlinksldjump"/>
              </a:rPr>
              <a:t>Stereotipi un aizspriedumi</a:t>
            </a:r>
            <a:r>
              <a:rPr lang="lv-lv" cap="none" dirty="0"/>
              <a:t> ……………………………………….</a:t>
            </a:r>
          </a:p>
          <a:p>
            <a:pPr indent="12700">
              <a:lnSpc>
                <a:spcPts val="3600"/>
              </a:lnSpc>
              <a:defRPr sz="2800" cap="none">
                <a:solidFill>
                  <a:srgbClr val="302A73"/>
                </a:solidFill>
                <a:latin typeface="Arial" pitchFamily="1" charset="0"/>
                <a:ea typeface="Arial" pitchFamily="1" charset="0"/>
                <a:cs typeface="Arial" pitchFamily="1" charset="0"/>
              </a:defRPr>
            </a:pPr>
            <a:r>
              <a:rPr lang="lv-lv" cap="none" dirty="0">
                <a:hlinkClick r:id="rId4" action="ppaction://hlinksldjump"/>
              </a:rPr>
              <a:t>Invaliditāte</a:t>
            </a:r>
            <a:r>
              <a:rPr lang="lv-lv" cap="none" dirty="0"/>
              <a:t> …………………………………….…………..……....</a:t>
            </a:r>
          </a:p>
          <a:p>
            <a:pPr indent="12700">
              <a:lnSpc>
                <a:spcPts val="3600"/>
              </a:lnSpc>
              <a:defRPr sz="2800" cap="none">
                <a:solidFill>
                  <a:srgbClr val="302A73"/>
                </a:solidFill>
                <a:latin typeface="Arial" pitchFamily="1" charset="0"/>
                <a:ea typeface="Arial" pitchFamily="1" charset="0"/>
                <a:cs typeface="Arial" pitchFamily="1" charset="0"/>
              </a:defRPr>
            </a:pPr>
            <a:r>
              <a:rPr lang="lv-lv" cap="none" dirty="0">
                <a:hlinkClick r:id="rId5" action="ppaction://hlinksldjump"/>
              </a:rPr>
              <a:t>Kas ir garīga rakstura traucējumi</a:t>
            </a:r>
            <a:r>
              <a:rPr lang="lv-lv" cap="none" dirty="0"/>
              <a:t> ..…………………………..….</a:t>
            </a:r>
          </a:p>
          <a:p>
            <a:pPr indent="12700">
              <a:lnSpc>
                <a:spcPts val="3600"/>
              </a:lnSpc>
              <a:defRPr sz="2800" cap="none">
                <a:solidFill>
                  <a:srgbClr val="302A73"/>
                </a:solidFill>
                <a:latin typeface="Arial" pitchFamily="1" charset="0"/>
                <a:ea typeface="Arial" pitchFamily="1" charset="0"/>
                <a:cs typeface="Arial" pitchFamily="1" charset="0"/>
              </a:defRPr>
            </a:pPr>
            <a:r>
              <a:rPr lang="lv-lv" cap="none" dirty="0"/>
              <a:t>   </a:t>
            </a:r>
            <a:r>
              <a:rPr lang="lv-lv" cap="none" dirty="0">
                <a:hlinkClick r:id="rId6" action="ppaction://hlinksldjump"/>
              </a:rPr>
              <a:t>Intelektuālās attīstības traucējumi</a:t>
            </a:r>
            <a:r>
              <a:rPr lang="lv-lv" cap="none" dirty="0"/>
              <a:t> …………………………....</a:t>
            </a:r>
          </a:p>
          <a:p>
            <a:pPr indent="12700">
              <a:lnSpc>
                <a:spcPts val="3600"/>
              </a:lnSpc>
              <a:defRPr sz="2800" cap="none">
                <a:solidFill>
                  <a:srgbClr val="302A73"/>
                </a:solidFill>
                <a:latin typeface="Arial" pitchFamily="1" charset="0"/>
                <a:ea typeface="Arial" pitchFamily="1" charset="0"/>
                <a:cs typeface="Arial" pitchFamily="1" charset="0"/>
              </a:defRPr>
            </a:pPr>
            <a:r>
              <a:rPr lang="lv-lv" cap="none" dirty="0"/>
              <a:t>   </a:t>
            </a:r>
            <a:r>
              <a:rPr lang="lv-lv" cap="none" dirty="0">
                <a:hlinkClick r:id="rId7" action="ppaction://hlinksldjump"/>
              </a:rPr>
              <a:t>Psihiskās slimības</a:t>
            </a:r>
            <a:r>
              <a:rPr lang="lv-lv" cap="none" dirty="0"/>
              <a:t> …………………………………………......</a:t>
            </a:r>
          </a:p>
          <a:p>
            <a:pPr indent="12700">
              <a:lnSpc>
                <a:spcPts val="3600"/>
              </a:lnSpc>
              <a:defRPr sz="2800" cap="none">
                <a:solidFill>
                  <a:srgbClr val="302A73"/>
                </a:solidFill>
                <a:latin typeface="Arial" pitchFamily="1" charset="0"/>
                <a:ea typeface="Arial" pitchFamily="1" charset="0"/>
                <a:cs typeface="Arial" pitchFamily="1" charset="0"/>
              </a:defRPr>
            </a:pPr>
            <a:r>
              <a:rPr lang="lv-lv" cap="none" dirty="0" err="1">
                <a:hlinkClick r:id="rId8" action="ppaction://hlinksldjump"/>
              </a:rPr>
              <a:t>Autiskā</a:t>
            </a:r>
            <a:r>
              <a:rPr lang="lv-lv" cap="none" dirty="0">
                <a:hlinkClick r:id="rId8" action="ppaction://hlinksldjump"/>
              </a:rPr>
              <a:t> spektra traucējumi</a:t>
            </a:r>
            <a:r>
              <a:rPr lang="lv-lv" cap="none" dirty="0"/>
              <a:t> .……..……………………………….</a:t>
            </a:r>
          </a:p>
          <a:p>
            <a:pPr indent="12700">
              <a:lnSpc>
                <a:spcPts val="3600"/>
              </a:lnSpc>
              <a:defRPr sz="2800" cap="none">
                <a:solidFill>
                  <a:srgbClr val="302A73"/>
                </a:solidFill>
                <a:latin typeface="Arial" pitchFamily="1" charset="0"/>
                <a:ea typeface="Arial" pitchFamily="1" charset="0"/>
                <a:cs typeface="Arial" pitchFamily="1" charset="0"/>
              </a:defRPr>
            </a:pPr>
            <a:r>
              <a:rPr lang="lv-lv" cap="none" dirty="0">
                <a:hlinkClick r:id="rId9" action="ppaction://hlinksldjump"/>
              </a:rPr>
              <a:t>Dauna sindroms</a:t>
            </a:r>
            <a:r>
              <a:rPr lang="lv-lv" cap="none" dirty="0"/>
              <a:t> …………………………………………………..</a:t>
            </a:r>
          </a:p>
          <a:p>
            <a:pPr indent="12700">
              <a:lnSpc>
                <a:spcPts val="3600"/>
              </a:lnSpc>
              <a:defRPr sz="2800" cap="none">
                <a:solidFill>
                  <a:srgbClr val="302A73"/>
                </a:solidFill>
                <a:latin typeface="Arial" pitchFamily="1" charset="0"/>
                <a:ea typeface="Arial" pitchFamily="1" charset="0"/>
                <a:cs typeface="Arial" pitchFamily="1" charset="0"/>
              </a:defRPr>
            </a:pPr>
            <a:r>
              <a:rPr lang="lv-lv" cap="none" dirty="0">
                <a:hlinkClick r:id="rId10" action="ppaction://hlinksldjump"/>
              </a:rPr>
              <a:t>Depresija</a:t>
            </a:r>
            <a:r>
              <a:rPr lang="lv-lv" cap="none" dirty="0"/>
              <a:t> ………………………………………………………….</a:t>
            </a:r>
          </a:p>
          <a:p>
            <a:pPr indent="12700">
              <a:lnSpc>
                <a:spcPts val="3600"/>
              </a:lnSpc>
              <a:defRPr sz="2800" cap="none">
                <a:solidFill>
                  <a:srgbClr val="302A73"/>
                </a:solidFill>
                <a:latin typeface="Arial" pitchFamily="1" charset="0"/>
                <a:ea typeface="Arial" pitchFamily="1" charset="0"/>
                <a:cs typeface="Arial" pitchFamily="1" charset="0"/>
              </a:defRPr>
            </a:pPr>
            <a:r>
              <a:rPr lang="lv-lv" cap="none" dirty="0">
                <a:hlinkClick r:id="rId11" action="ppaction://hlinksldjump"/>
              </a:rPr>
              <a:t>Veģetatīvā </a:t>
            </a:r>
            <a:r>
              <a:rPr lang="lv-lv" cap="none" dirty="0" err="1">
                <a:hlinkClick r:id="rId11" action="ppaction://hlinksldjump"/>
              </a:rPr>
              <a:t>distonija</a:t>
            </a:r>
            <a:r>
              <a:rPr lang="lv-lv" cap="none" dirty="0"/>
              <a:t> ………………………………………………</a:t>
            </a:r>
          </a:p>
          <a:p>
            <a:pPr indent="12700">
              <a:lnSpc>
                <a:spcPts val="3600"/>
              </a:lnSpc>
              <a:defRPr sz="2800" cap="none">
                <a:solidFill>
                  <a:srgbClr val="302A73"/>
                </a:solidFill>
                <a:latin typeface="Arial" pitchFamily="1" charset="0"/>
                <a:ea typeface="Arial" pitchFamily="1" charset="0"/>
                <a:cs typeface="Arial" pitchFamily="1" charset="0"/>
              </a:defRPr>
            </a:pPr>
            <a:r>
              <a:rPr lang="lv-lv" cap="none" dirty="0">
                <a:hlinkClick r:id="rId12" action="ppaction://hlinksldjump"/>
              </a:rPr>
              <a:t>Šizofrēnija</a:t>
            </a:r>
            <a:r>
              <a:rPr lang="lv-lv" cap="none" dirty="0"/>
              <a:t> ………………………………...…………………….…</a:t>
            </a:r>
          </a:p>
          <a:p>
            <a:pPr indent="12700">
              <a:lnSpc>
                <a:spcPts val="3600"/>
              </a:lnSpc>
              <a:defRPr sz="2800" cap="none">
                <a:solidFill>
                  <a:srgbClr val="302A73"/>
                </a:solidFill>
                <a:latin typeface="Arial" pitchFamily="1" charset="0"/>
                <a:ea typeface="Arial" pitchFamily="1" charset="0"/>
                <a:cs typeface="Arial" pitchFamily="1" charset="0"/>
                <a:hlinkClick r:id="rId13" action="ppaction://hlinksldjump"/>
              </a:defRPr>
            </a:pPr>
            <a:r>
              <a:rPr lang="lv-lv" cap="none" dirty="0">
                <a:hlinkClick r:id="rId13" action="ppaction://hlinksldjump"/>
              </a:rPr>
              <a:t>Padomi saskarsmē ar cilvēkiem</a:t>
            </a:r>
          </a:p>
          <a:p>
            <a:pPr indent="12700">
              <a:lnSpc>
                <a:spcPts val="3600"/>
              </a:lnSpc>
              <a:defRPr sz="2800" cap="none">
                <a:solidFill>
                  <a:srgbClr val="302A73"/>
                </a:solidFill>
                <a:latin typeface="Arial" pitchFamily="1" charset="0"/>
                <a:ea typeface="Arial" pitchFamily="1" charset="0"/>
                <a:cs typeface="Arial" pitchFamily="1" charset="0"/>
              </a:defRPr>
            </a:pPr>
            <a:r>
              <a:rPr lang="lv-lv" cap="none" dirty="0">
                <a:hlinkClick r:id="rId13" action="ppaction://hlinksldjump"/>
              </a:rPr>
              <a:t>ar garīga rakstura traucējumiem</a:t>
            </a:r>
            <a:r>
              <a:rPr lang="lv-lv" cap="none" dirty="0"/>
              <a:t> ..………………………………</a:t>
            </a:r>
          </a:p>
          <a:p>
            <a:pPr indent="12700">
              <a:lnSpc>
                <a:spcPts val="3600"/>
              </a:lnSpc>
              <a:defRPr sz="2800" cap="none">
                <a:solidFill>
                  <a:srgbClr val="302A73"/>
                </a:solidFill>
                <a:latin typeface="Arial" pitchFamily="1" charset="0"/>
                <a:ea typeface="Arial" pitchFamily="1" charset="0"/>
                <a:cs typeface="Arial" pitchFamily="1" charset="0"/>
              </a:defRPr>
            </a:pPr>
            <a:r>
              <a:rPr lang="lv-lv" cap="none" dirty="0">
                <a:hlinkClick r:id="rId14" action="ppaction://hlinksldjump"/>
              </a:rPr>
              <a:t>Kā izturēties krīzes situācijās </a:t>
            </a:r>
            <a:r>
              <a:rPr lang="lv-lv" cap="none" dirty="0"/>
              <a:t>……………………………………</a:t>
            </a:r>
          </a:p>
          <a:p>
            <a:pPr indent="12700">
              <a:lnSpc>
                <a:spcPts val="3600"/>
              </a:lnSpc>
              <a:defRPr sz="2800" cap="none">
                <a:solidFill>
                  <a:srgbClr val="302A73"/>
                </a:solidFill>
                <a:latin typeface="Arial" pitchFamily="1" charset="0"/>
                <a:ea typeface="Arial" pitchFamily="1" charset="0"/>
                <a:cs typeface="Arial" pitchFamily="1" charset="0"/>
              </a:defRPr>
            </a:pPr>
            <a:r>
              <a:rPr lang="lv-lv" cap="none" dirty="0">
                <a:hlinkClick r:id="rId15" action="ppaction://hlinksldjump"/>
              </a:rPr>
              <a:t>Vienkāršas lietas, kas mūs visus vieno </a:t>
            </a:r>
            <a:r>
              <a:rPr lang="lv-lv" cap="none" dirty="0"/>
              <a:t>………………………..</a:t>
            </a:r>
          </a:p>
          <a:p>
            <a:pPr indent="12700">
              <a:lnSpc>
                <a:spcPts val="3600"/>
              </a:lnSpc>
              <a:defRPr sz="2800" cap="none">
                <a:solidFill>
                  <a:srgbClr val="302A73"/>
                </a:solidFill>
                <a:latin typeface="Arial" pitchFamily="1" charset="0"/>
                <a:ea typeface="Arial" pitchFamily="1" charset="0"/>
                <a:cs typeface="Arial" pitchFamily="1" charset="0"/>
              </a:defRPr>
            </a:pPr>
            <a:r>
              <a:rPr lang="lv-lv" cap="none" dirty="0">
                <a:hlinkClick r:id="rId16" action="ppaction://hlinksldjump"/>
              </a:rPr>
              <a:t>Video: ar jauniešu acīm </a:t>
            </a:r>
            <a:r>
              <a:rPr lang="lv-lv" cap="none" dirty="0"/>
              <a:t>…………...……………………………..</a:t>
            </a:r>
          </a:p>
        </p:txBody>
      </p:sp>
      <p:sp>
        <p:nvSpPr>
          <p:cNvPr id="4" name="Virsraksts"/>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A0AAAAAAAAAAAAAAAAAAAAAA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DQ/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T4G9Bf///wEAAAAAAAAAAAAAAAAAAAAAAAAAAAAAAAAAAAAAAAAAAAAAAAB/f38AU1NTA8zMzADAwP8Af39/AAAAAAAAAAAAAAAAAAAAAAAAAAAAIQAAABgAAAAUAAAANikAAJkHAAB2UgAA8QsAABAAAAAmAAAACAAAAAGgAAAAAAAA"/>
              </a:ext>
            </a:extLst>
          </p:cNvSpPr>
          <p:nvPr>
            <p:ph type="title"/>
          </p:nvPr>
        </p:nvSpPr>
        <p:spPr>
          <a:xfrm>
            <a:off x="6699250" y="1235075"/>
            <a:ext cx="6705600" cy="706120"/>
          </a:xfrm>
        </p:spPr>
        <p:txBody>
          <a:bodyPr vert="horz" wrap="square" lIns="0" tIns="0" rIns="0" bIns="0" numCol="1" spcCol="215900" anchor="t">
            <a:prstTxWarp prst="textNoShape">
              <a:avLst/>
            </a:prstTxWarp>
          </a:bodyPr>
          <a:lstStyle>
            <a:lvl1pPr indent="11430" defTabSz="841375">
              <a:lnSpc>
                <a:spcPts val="3500"/>
              </a:lnSpc>
              <a:tabLst/>
              <a:defRPr sz="3310" cap="none">
                <a:latin typeface="Arial" pitchFamily="1" charset="0"/>
                <a:ea typeface="Karla" charset="0"/>
                <a:cs typeface="Karla" charset="0"/>
              </a:defRPr>
            </a:lvl1pPr>
          </a:lstStyle>
          <a:p>
            <a:pPr algn="ctr">
              <a:lnSpc>
                <a:spcPct val="100000"/>
              </a:lnSpc>
            </a:pPr>
            <a:r>
              <a:rPr sz="4400" cap="none"/>
              <a:t>SATURA RĀDĪTĀJS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Krāsaina josla #IekāpOtraKurpēs">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3qz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ABXMA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AAAAAUAAAABAAAAAAAAAAAAAAAAAAAAAAAAAAAAAAAAAAAAAAAAAAAAAAACf39/AAAAAAPMzMwAwMD/AH9/fwAAAAAAAAAAAAAAAAD///8AAAAAACEAAAAYAAAAFAAAAAAAAAD4NgAAt3sAAIhFAAAQAAAAJgAAAAgAAAD//////////w=="/>
              </a:ext>
            </a:extLst>
          </p:cNvPicPr>
          <p:nvPr/>
        </p:nvPicPr>
        <p:blipFill>
          <a:blip r:embed="rId2"/>
          <a:stretch>
            <a:fillRect/>
          </a:stretch>
        </p:blipFill>
        <p:spPr>
          <a:xfrm>
            <a:off x="0" y="8935720"/>
            <a:ext cx="20111085" cy="2367280"/>
          </a:xfrm>
          <a:prstGeom prst="rect">
            <a:avLst/>
          </a:prstGeom>
          <a:noFill/>
          <a:ln>
            <a:noFill/>
          </a:ln>
          <a:effectLst/>
        </p:spPr>
      </p:pic>
      <p:pic>
        <p:nvPicPr>
          <p:cNvPr id="3" name="Cilvēciņš" descr="Zīmēts cilvēciņš tumši zilā krāsā ar pārlieku garām rokām un kājām. Katrā kājā atšķirīga kurpe."/>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3qz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AAAAA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AAAAAUAAAABAAAAAAAAAAAAAAAAAAAAAAAAAAAAAAAAAAAAAAAAAAAAAAACf39/AAAAAAPMzMwAwMD/AH9/fwAAAAAAAAAAAAAAAAD///8AAAAAACEAAAAYAAAAFAAAAMYsAABqBAAALEcAAEpCAAAQAAAAJgAAAAgAAAD//////////w=="/>
              </a:ext>
            </a:extLst>
          </p:cNvPicPr>
          <p:nvPr/>
        </p:nvPicPr>
        <p:blipFill>
          <a:blip r:embed="rId3"/>
          <a:stretch>
            <a:fillRect/>
          </a:stretch>
        </p:blipFill>
        <p:spPr>
          <a:xfrm>
            <a:off x="7278370" y="717550"/>
            <a:ext cx="4291330" cy="10058400"/>
          </a:xfrm>
          <a:prstGeom prst="rect">
            <a:avLst/>
          </a:prstGeom>
          <a:noFill/>
          <a:ln>
            <a:noFill/>
          </a:ln>
          <a:effectLst/>
        </p:spPr>
      </p:pic>
      <p:sp>
        <p:nvSpPr>
          <p:cNvPr id="4" name="taisnstūris">
            <a:extLst>
              <a:ext uri="{C183D7F6-B498-43B3-948B-1728B52AA6E4}">
                <adec:decorative xmlns:adec="http://schemas.microsoft.com/office/drawing/2017/decorative" val="1"/>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sAAAAE0AAAAASAAAAEgAAABIAAAASAAAAAAAAAAAAAAAAAAAAAEAAABQAAAALrHGUqX/wT8AAAAAAAAAAAAAAAAAAOA/AAAAAAAA4D8AAAAAAADgPwAAAAAAAOA/AAAAAAAA4D8AAAAAAADgPwAAAAAAAOA/AAAAAAAA4D8CAAAAjAAAAAEAAAAAAAAA////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J/f38AAAAAA8zMzADAwP8Af39/AAAAAAAAAAAAAAAAAAAAAAAAAAAAIQAAABgAAAAUAAAA1DIAAFwbAABySAAAeiQAABAgAAAmAAAACAAAAP//////////"/>
              </a:ext>
            </a:extLst>
          </p:cNvSpPr>
          <p:nvPr/>
        </p:nvSpPr>
        <p:spPr>
          <a:xfrm>
            <a:off x="8262620" y="4447540"/>
            <a:ext cx="3514090" cy="1482090"/>
          </a:xfrm>
          <a:prstGeom prst="round2DiagRect">
            <a:avLst>
              <a:gd name="adj1" fmla="val 16670"/>
              <a:gd name="adj2" fmla="val 0"/>
            </a:avLst>
          </a:prstGeom>
          <a:solidFill>
            <a:srgbClr val="FFFFFF"/>
          </a:solidFill>
          <a:ln>
            <a:noFill/>
          </a:ln>
          <a:effectLst/>
        </p:spPr>
        <p:txBody>
          <a:bodyPr vert="horz" wrap="square" lIns="45720" tIns="45720" rIns="45720" bIns="45720" numCol="1" spcCol="215900" anchor="t"/>
          <a:lstStyle/>
          <a:p>
            <a:pPr marL="0" marR="0" indent="0" algn="l" defTabSz="914400">
              <a:lnSpc>
                <a:spcPct val="100000"/>
              </a:lnSpc>
              <a:spcBef>
                <a:spcPts val="0"/>
              </a:spcBef>
              <a:spcAft>
                <a:spcPts val="0"/>
              </a:spcAft>
              <a:buNone/>
              <a:tabLst/>
            </a:pPr>
            <a:endParaRPr lang="en-us" cap="none"/>
          </a:p>
        </p:txBody>
      </p:sp>
      <p:sp>
        <p:nvSpPr>
          <p:cNvPr id="5" name="Textbox" descr="Depresija"/>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AAAAA8zMzADAwP8Af39/AAAAAAAAAAAAAAAAAAAAAAAAAAAAIQAAABgAAAAUAAAAWwAAAJEbAAB3ewAAeiQAABAgAAAmAAAACAAAAP//////////"/>
              </a:ext>
            </a:extLst>
          </p:cNvSpPr>
          <p:nvPr/>
        </p:nvSpPr>
        <p:spPr>
          <a:xfrm>
            <a:off x="57785" y="4481195"/>
            <a:ext cx="20012660" cy="1448435"/>
          </a:xfrm>
          <a:prstGeom prst="rect">
            <a:avLst/>
          </a:prstGeom>
          <a:noFill/>
          <a:ln>
            <a:noFill/>
          </a:ln>
          <a:effectLst/>
        </p:spPr>
        <p:txBody>
          <a:bodyPr vert="horz" wrap="square" lIns="45720" tIns="45720" rIns="45720" bIns="45720" numCol="1" spcCol="215900" anchor="t"/>
          <a:lstStyle>
            <a:lvl1pPr algn="ctr">
              <a:lnSpc>
                <a:spcPct val="107000"/>
              </a:lnSpc>
              <a:defRPr sz="9600" b="1" cap="none">
                <a:solidFill>
                  <a:srgbClr val="302A73"/>
                </a:solidFill>
                <a:latin typeface="Arial" pitchFamily="1" charset="0"/>
                <a:ea typeface="Calibri" pitchFamily="2" charset="0"/>
                <a:cs typeface="Calibri" pitchFamily="2" charset="0"/>
              </a:defRPr>
            </a:lvl1pPr>
          </a:lstStyle>
          <a:p>
            <a:r>
              <a:rPr dirty="0"/>
              <a:t>DEPRESIJA</a:t>
            </a:r>
          </a:p>
        </p:txBody>
      </p:sp>
      <p:sp>
        <p:nvSpPr>
          <p:cNvPr id="7" name="Virsraksts">
            <a:extLst>
              <a:ext uri="{FF2B5EF4-FFF2-40B4-BE49-F238E27FC236}">
                <a16:creationId xmlns:a16="http://schemas.microsoft.com/office/drawing/2014/main" id="{84DFFE4D-9822-44F5-A262-84FFBAF487D3}"/>
              </a:ext>
            </a:extLst>
          </p:cNvPr>
          <p:cNvSpPr>
            <a:spLocks noGrp="1"/>
          </p:cNvSpPr>
          <p:nvPr>
            <p:ph type="title"/>
          </p:nvPr>
        </p:nvSpPr>
        <p:spPr>
          <a:xfrm>
            <a:off x="781050" y="511175"/>
            <a:ext cx="13267055" cy="1193165"/>
          </a:xfrm>
        </p:spPr>
        <p:txBody>
          <a:bodyPr/>
          <a:lstStyle/>
          <a:p>
            <a:r>
              <a:rPr lang="pt-BR" sz="3600" dirty="0">
                <a:latin typeface="+mn-lt"/>
              </a:rPr>
              <a:t>KAS IR GARĪGA</a:t>
            </a:r>
            <a:br>
              <a:rPr lang="pt-BR" sz="3600" dirty="0">
                <a:latin typeface="+mn-lt"/>
              </a:rPr>
            </a:br>
            <a:r>
              <a:rPr lang="pt-BR" sz="3600" dirty="0">
                <a:latin typeface="+mn-lt"/>
              </a:rPr>
              <a:t>RAKSTURA TRAUCĒJUMI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Krāsaina josla #IekāpOtraKurpēs">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3qz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FAAAA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AAAAAUAAAABAAAAAAAAAAAAAAAAAAAAAAAAAAAAAAAAAAAAAAAAAAAAAAACf39/AAAAAAPMzMwAwMD/AH9/fwAAAAAAAAAAAAAAAAD///8AAAAAACEAAAAYAAAAFAAAAAAAAAD4NgAAt3sAAIhFAAAQAAAAJgAAAAgAAAD//////////w=="/>
              </a:ext>
            </a:extLst>
          </p:cNvPicPr>
          <p:nvPr/>
        </p:nvPicPr>
        <p:blipFill>
          <a:blip r:embed="rId2"/>
          <a:stretch>
            <a:fillRect/>
          </a:stretch>
        </p:blipFill>
        <p:spPr>
          <a:xfrm>
            <a:off x="0" y="8935720"/>
            <a:ext cx="20111085" cy="2367280"/>
          </a:xfrm>
          <a:prstGeom prst="rect">
            <a:avLst/>
          </a:prstGeom>
          <a:noFill/>
          <a:ln>
            <a:noFill/>
          </a:ln>
          <a:effectLst/>
        </p:spPr>
      </p:pic>
      <p:sp>
        <p:nvSpPr>
          <p:cNvPr id="2" name="Textbox" descr="Depresija ir psihiski traucējumi, kas var saasināties un izpausties viļņveidīgi. &#10;&#10;Tā ietekmē cilvēka emocijas, domas, uzvedību un fiziskās ķermeņa reakcijas. &#10;"/>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C+G7E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AAAAA8zMzADAwP8Af39/AAAAAAAAAAAAAAAAAAAAAAAAAAAAIQAAABgAAAAUAAAAtR0AAHsYAAD3XQAABCsAABAgAAAmAAAACAAAAP//////////"/>
              </a:ext>
            </a:extLst>
          </p:cNvSpPr>
          <p:nvPr/>
        </p:nvSpPr>
        <p:spPr>
          <a:xfrm>
            <a:off x="4829175" y="3979545"/>
            <a:ext cx="10445750" cy="3013075"/>
          </a:xfrm>
          <a:prstGeom prst="rect">
            <a:avLst/>
          </a:prstGeom>
          <a:noFill/>
          <a:ln>
            <a:noFill/>
          </a:ln>
          <a:effectLst/>
        </p:spPr>
        <p:txBody>
          <a:bodyPr vert="horz" wrap="square" lIns="45720" tIns="45720" rIns="45720" bIns="45720" numCol="1" spcCol="215900" anchor="t"/>
          <a:lstStyle/>
          <a:p>
            <a:pPr algn="ctr">
              <a:lnSpc>
                <a:spcPct val="107000"/>
              </a:lnSpc>
              <a:defRPr sz="2800" b="1" cap="none">
                <a:solidFill>
                  <a:srgbClr val="302A73"/>
                </a:solidFill>
                <a:uFill>
                  <a:solidFill>
                    <a:srgbClr val="000000"/>
                  </a:solidFill>
                </a:uFill>
                <a:latin typeface="Arial" pitchFamily="1" charset="0"/>
                <a:ea typeface="Arial" pitchFamily="1" charset="0"/>
                <a:cs typeface="Arial" pitchFamily="1" charset="0"/>
              </a:defRPr>
            </a:pPr>
            <a:r>
              <a:rPr lang="lv-lv" sz="3600" cap="none" dirty="0"/>
              <a:t>Depresija ir psihiski traucējumi</a:t>
            </a:r>
            <a:r>
              <a:rPr lang="lv-lv" sz="3600" b="0" cap="none" dirty="0"/>
              <a:t>, kas var saasināties un izpausties viļņveidīgi. </a:t>
            </a:r>
          </a:p>
          <a:p>
            <a:pPr algn="ctr">
              <a:lnSpc>
                <a:spcPct val="107000"/>
              </a:lnSpc>
              <a:defRPr sz="1200" cap="none">
                <a:solidFill>
                  <a:srgbClr val="302A73"/>
                </a:solidFill>
                <a:uFill>
                  <a:solidFill>
                    <a:srgbClr val="000000"/>
                  </a:solidFill>
                </a:uFill>
                <a:latin typeface="Arial" pitchFamily="1" charset="0"/>
                <a:ea typeface="Arial" pitchFamily="1" charset="0"/>
                <a:cs typeface="Arial" pitchFamily="1" charset="0"/>
              </a:defRPr>
            </a:pPr>
            <a:endParaRPr lang="lv-lv" sz="3600" cap="none" dirty="0"/>
          </a:p>
          <a:p>
            <a:pPr algn="ctr">
              <a:lnSpc>
                <a:spcPct val="107000"/>
              </a:lnSpc>
              <a:defRPr sz="2800" cap="none">
                <a:solidFill>
                  <a:srgbClr val="302A73"/>
                </a:solidFill>
                <a:uFill>
                  <a:solidFill>
                    <a:srgbClr val="000000"/>
                  </a:solidFill>
                </a:uFill>
                <a:latin typeface="Arial" pitchFamily="1" charset="0"/>
                <a:ea typeface="Arial" pitchFamily="1" charset="0"/>
                <a:cs typeface="Arial" pitchFamily="1" charset="0"/>
              </a:defRPr>
            </a:pPr>
            <a:r>
              <a:rPr lang="lv-lv" sz="3600" cap="none" dirty="0"/>
              <a:t>Tā</a:t>
            </a:r>
            <a:r>
              <a:rPr lang="lv-lv" sz="3600" b="1" cap="none" dirty="0"/>
              <a:t> ietekmē cilvēka emocijas, domas, uzvedību un fiziskās ķermeņa reakcijas</a:t>
            </a:r>
            <a:r>
              <a:rPr lang="lv-lv" sz="3600" cap="none" dirty="0"/>
              <a:t>. </a:t>
            </a:r>
          </a:p>
        </p:txBody>
      </p:sp>
      <p:sp>
        <p:nvSpPr>
          <p:cNvPr id="5" name="Virsraksts">
            <a:extLst>
              <a:ext uri="{FF2B5EF4-FFF2-40B4-BE49-F238E27FC236}">
                <a16:creationId xmlns:a16="http://schemas.microsoft.com/office/drawing/2014/main" id="{151DC072-191D-46AD-A7E0-A77F5136548A}"/>
              </a:ext>
            </a:extLst>
          </p:cNvPr>
          <p:cNvSpPr>
            <a:spLocks noGrp="1"/>
          </p:cNvSpPr>
          <p:nvPr>
            <p:ph type="title"/>
          </p:nvPr>
        </p:nvSpPr>
        <p:spPr>
          <a:xfrm>
            <a:off x="781050" y="511175"/>
            <a:ext cx="13267055" cy="1193165"/>
          </a:xfrm>
        </p:spPr>
        <p:txBody>
          <a:bodyPr/>
          <a:lstStyle/>
          <a:p>
            <a:r>
              <a:rPr lang="lv-LV" sz="3600" dirty="0">
                <a:latin typeface="+mn-lt"/>
              </a:rPr>
              <a:t>DEPRESIJA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Krāsaina josla #IekāpOtraKurpēs">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3qz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BAAAA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AAAAAUAAAABAAAAAAAAAAAAAAAAAAAAAAAAAAAAAAAAAAAAAAAAAAAAAAACf39/AAAAAAPMzMwAwMD/AH9/fwAAAAAAAAAAAAAAAAD///8AAAAAACEAAAAYAAAAFAAAAAAAAAD4NgAAt3sAAIhFAAAQAAAAJgAAAAgAAAD//////////w=="/>
              </a:ext>
            </a:extLst>
          </p:cNvPicPr>
          <p:nvPr/>
        </p:nvPicPr>
        <p:blipFill>
          <a:blip r:embed="rId2"/>
          <a:stretch>
            <a:fillRect/>
          </a:stretch>
        </p:blipFill>
        <p:spPr>
          <a:xfrm>
            <a:off x="0" y="8935720"/>
            <a:ext cx="20111085" cy="2367280"/>
          </a:xfrm>
          <a:prstGeom prst="rect">
            <a:avLst/>
          </a:prstGeom>
          <a:noFill/>
          <a:ln>
            <a:noFill/>
          </a:ln>
          <a:effectLst/>
        </p:spPr>
      </p:pic>
      <p:sp>
        <p:nvSpPr>
          <p:cNvPr id="2" name="Textbox" descr="Biežākie simptomi ir nomākts garastāvoklis, interešu trūkums, vienaldzība, nespēks, enerģijas izsīkums.&#10;"/>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AAAAA8zMzADAwP8Af39/AAAAAAAAAAAAAAAAAAAAAAAAAAAAIQAAABgAAAAUAAAARyMAAPIcAABaWAAAMCgAABAgAAAmAAAACAAAAP//////////"/>
              </a:ext>
            </a:extLst>
          </p:cNvSpPr>
          <p:nvPr/>
        </p:nvSpPr>
        <p:spPr>
          <a:xfrm>
            <a:off x="5734685" y="4705350"/>
            <a:ext cx="8627745" cy="1827530"/>
          </a:xfrm>
          <a:prstGeom prst="rect">
            <a:avLst/>
          </a:prstGeom>
          <a:noFill/>
          <a:ln>
            <a:noFill/>
          </a:ln>
          <a:effectLst/>
        </p:spPr>
        <p:txBody>
          <a:bodyPr vert="horz" wrap="square" lIns="45720" tIns="45720" rIns="45720" bIns="45720" numCol="1" spcCol="215900" anchor="t"/>
          <a:lstStyle/>
          <a:p>
            <a:pPr algn="ctr">
              <a:lnSpc>
                <a:spcPct val="107000"/>
              </a:lnSpc>
              <a:defRPr sz="2800" b="1" cap="none">
                <a:solidFill>
                  <a:srgbClr val="302A73"/>
                </a:solidFill>
                <a:uFill>
                  <a:solidFill>
                    <a:srgbClr val="000000"/>
                  </a:solidFill>
                </a:uFill>
                <a:latin typeface="Arial" pitchFamily="1" charset="0"/>
                <a:ea typeface="Arial" pitchFamily="1" charset="0"/>
                <a:cs typeface="Arial" pitchFamily="1" charset="0"/>
              </a:defRPr>
            </a:pPr>
            <a:r>
              <a:rPr lang="lv-lv" sz="3600" cap="none" dirty="0"/>
              <a:t>Biežākie simptomi</a:t>
            </a:r>
            <a:r>
              <a:rPr lang="lv-lv" sz="3600" b="0" cap="none" dirty="0"/>
              <a:t> ir nomākts garastāvoklis, interešu trūkums, vienaldzība, nespēks, enerģijas izsīkums.</a:t>
            </a:r>
          </a:p>
        </p:txBody>
      </p:sp>
      <p:sp>
        <p:nvSpPr>
          <p:cNvPr id="6" name="Virsraksts">
            <a:extLst>
              <a:ext uri="{FF2B5EF4-FFF2-40B4-BE49-F238E27FC236}">
                <a16:creationId xmlns:a16="http://schemas.microsoft.com/office/drawing/2014/main" id="{174465CC-389A-4515-A9B4-F7EF9752FA36}"/>
              </a:ext>
            </a:extLst>
          </p:cNvPr>
          <p:cNvSpPr>
            <a:spLocks noGrp="1"/>
          </p:cNvSpPr>
          <p:nvPr>
            <p:ph type="title"/>
          </p:nvPr>
        </p:nvSpPr>
        <p:spPr>
          <a:xfrm>
            <a:off x="781050" y="511175"/>
            <a:ext cx="13267055" cy="1193165"/>
          </a:xfrm>
        </p:spPr>
        <p:txBody>
          <a:bodyPr/>
          <a:lstStyle/>
          <a:p>
            <a:r>
              <a:rPr lang="lv-LV" sz="3600" dirty="0">
                <a:latin typeface="+mn-lt"/>
              </a:rPr>
              <a:t>DEPRESIJA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Krāsaina josla #IekāpOtraKurpēs">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3qz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Cqqqqq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AAAAAUAAAABAAAAAAAAAAAAAAAAAAAAAAAAAAAAAAAAAAAAAAAAAAAAAAACf39/AAAAAAPMzMwAwMD/AH9/fwAAAAAAAAAAAAAAAAD///8AAAAAACEAAAAYAAAAFAAAAAAAAAD4NgAAt3sAAIhFAAAQAAAAJgAAAAgAAAD//////////w=="/>
              </a:ext>
            </a:extLst>
          </p:cNvPicPr>
          <p:nvPr/>
        </p:nvPicPr>
        <p:blipFill>
          <a:blip r:embed="rId2"/>
          <a:stretch>
            <a:fillRect/>
          </a:stretch>
        </p:blipFill>
        <p:spPr>
          <a:xfrm>
            <a:off x="0" y="8935720"/>
            <a:ext cx="20111085" cy="2367280"/>
          </a:xfrm>
          <a:prstGeom prst="rect">
            <a:avLst/>
          </a:prstGeom>
          <a:noFill/>
          <a:ln>
            <a:noFill/>
          </a:ln>
          <a:effectLst/>
        </p:spPr>
      </p:pic>
      <p:sp>
        <p:nvSpPr>
          <p:cNvPr id="2" name="Textbox" descr="Cilvēks nespēj priecāties, parādās nepamatota vainas sajūta, nākotnes redzējums kļūst drūms. Ir grūtības koncentrēties un pieņemt lēmumus.&#10;&#10;Nereti ir traucēts miegs, izmainīta apetīte, cilvēks kļūst lēnīgs, izjūt sasprindzinājumu, un var parādīties domas par pašnāvību.&#10;"/>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D0Bag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AAAAA8zMzADAwP8Af39/AAAAAAAAAAAAAAAAAAAAAAAAAAAAIQAAABgAAAAUAAAAORwAAM0UAABnXwAAoS4AABAgAAAmAAAACAAAAP//////////"/>
              </a:ext>
            </a:extLst>
          </p:cNvSpPr>
          <p:nvPr/>
        </p:nvSpPr>
        <p:spPr>
          <a:xfrm>
            <a:off x="4587875" y="3381375"/>
            <a:ext cx="10920730" cy="4198620"/>
          </a:xfrm>
          <a:prstGeom prst="rect">
            <a:avLst/>
          </a:prstGeom>
          <a:noFill/>
          <a:ln>
            <a:noFill/>
          </a:ln>
          <a:effectLst/>
        </p:spPr>
        <p:txBody>
          <a:bodyPr vert="horz" wrap="square" lIns="45720" tIns="45720" rIns="45720" bIns="45720" numCol="1" spcCol="215900" anchor="t"/>
          <a:lstStyle/>
          <a:p>
            <a:pPr algn="ctr">
              <a:lnSpc>
                <a:spcPct val="107000"/>
              </a:lnSpc>
              <a:defRPr sz="2800" b="1" cap="none">
                <a:solidFill>
                  <a:srgbClr val="302A73"/>
                </a:solidFill>
                <a:uFill>
                  <a:solidFill>
                    <a:srgbClr val="000000"/>
                  </a:solidFill>
                </a:uFill>
                <a:latin typeface="Arial" pitchFamily="1" charset="0"/>
                <a:ea typeface="Arial" pitchFamily="1" charset="0"/>
                <a:cs typeface="Arial" pitchFamily="1" charset="0"/>
              </a:defRPr>
            </a:pPr>
            <a:r>
              <a:rPr lang="lv-lv" sz="3600" cap="none" dirty="0"/>
              <a:t>Cilvēks nespēj</a:t>
            </a:r>
            <a:r>
              <a:rPr lang="lv-lv" sz="3600" b="0" cap="none" dirty="0"/>
              <a:t> priecāties, parādās nepamatota vainas sajūta, nākotnes redzējums kļūst drūms. Ir grūtības koncentrēties un pieņemt lēmumus.</a:t>
            </a:r>
          </a:p>
          <a:p>
            <a:pPr algn="ctr">
              <a:lnSpc>
                <a:spcPct val="107000"/>
              </a:lnSpc>
              <a:defRPr sz="1200" cap="none">
                <a:solidFill>
                  <a:srgbClr val="302A73"/>
                </a:solidFill>
                <a:uFill>
                  <a:solidFill>
                    <a:srgbClr val="000000"/>
                  </a:solidFill>
                </a:uFill>
                <a:latin typeface="Arial" pitchFamily="1" charset="0"/>
                <a:ea typeface="Arial" pitchFamily="1" charset="0"/>
                <a:cs typeface="Arial" pitchFamily="1" charset="0"/>
              </a:defRPr>
            </a:pPr>
            <a:endParaRPr lang="lv-lv" sz="3600" cap="none" dirty="0"/>
          </a:p>
          <a:p>
            <a:pPr algn="ctr">
              <a:lnSpc>
                <a:spcPct val="107000"/>
              </a:lnSpc>
              <a:defRPr sz="2800" cap="none">
                <a:solidFill>
                  <a:srgbClr val="302A73"/>
                </a:solidFill>
                <a:uFill>
                  <a:solidFill>
                    <a:srgbClr val="000000"/>
                  </a:solidFill>
                </a:uFill>
                <a:latin typeface="Arial" pitchFamily="1" charset="0"/>
                <a:ea typeface="Arial" pitchFamily="1" charset="0"/>
                <a:cs typeface="Arial" pitchFamily="1" charset="0"/>
              </a:defRPr>
            </a:pPr>
            <a:r>
              <a:rPr lang="lv-lv" sz="3600" cap="none" dirty="0"/>
              <a:t>Nereti</a:t>
            </a:r>
            <a:r>
              <a:rPr lang="lv-lv" sz="3600" b="1" cap="none" dirty="0"/>
              <a:t> ir traucēts</a:t>
            </a:r>
            <a:r>
              <a:rPr lang="lv-lv" sz="3600" cap="none" dirty="0"/>
              <a:t> miegs, izmainīta apetīte, cilvēks kļūst lēnīgs, izjūt sasprindzinājumu, un var parādīties domas par pašnāvību.</a:t>
            </a:r>
          </a:p>
        </p:txBody>
      </p:sp>
      <p:sp>
        <p:nvSpPr>
          <p:cNvPr id="5" name="Virsraksts">
            <a:extLst>
              <a:ext uri="{FF2B5EF4-FFF2-40B4-BE49-F238E27FC236}">
                <a16:creationId xmlns:a16="http://schemas.microsoft.com/office/drawing/2014/main" id="{BE029735-2FDA-4017-9108-E8D73B8420B2}"/>
              </a:ext>
            </a:extLst>
          </p:cNvPr>
          <p:cNvSpPr>
            <a:spLocks noGrp="1"/>
          </p:cNvSpPr>
          <p:nvPr>
            <p:ph type="title"/>
          </p:nvPr>
        </p:nvSpPr>
        <p:spPr>
          <a:xfrm>
            <a:off x="781050" y="511175"/>
            <a:ext cx="13267055" cy="1193165"/>
          </a:xfrm>
        </p:spPr>
        <p:txBody>
          <a:bodyPr/>
          <a:lstStyle/>
          <a:p>
            <a:r>
              <a:rPr lang="lv-LV" sz="3600" dirty="0">
                <a:latin typeface="+mn-lt"/>
              </a:rPr>
              <a:t>DEPRESIJA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Krāsaina josla #IekāpOtraKurpēs">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3qz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AAAAA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AAAAAUAAAABAAAAAAAAAAAAAAAAAAAAAAAAAAAAAAAAAAAAAAAAAAAAAAACf39/AAAAAAPMzMwAwMD/AH9/fwAAAAAAAAAAAAAAAAD///8AAAAAACEAAAAYAAAAFAAAAAAAAAD4NgAAt3sAAIhFAAAQAAAAJgAAAAgAAAD//////////w=="/>
              </a:ext>
            </a:extLst>
          </p:cNvPicPr>
          <p:nvPr/>
        </p:nvPicPr>
        <p:blipFill>
          <a:blip r:embed="rId2"/>
          <a:stretch>
            <a:fillRect/>
          </a:stretch>
        </p:blipFill>
        <p:spPr>
          <a:xfrm>
            <a:off x="0" y="8935720"/>
            <a:ext cx="20111085" cy="2367280"/>
          </a:xfrm>
          <a:prstGeom prst="rect">
            <a:avLst/>
          </a:prstGeom>
          <a:noFill/>
          <a:ln>
            <a:noFill/>
          </a:ln>
          <a:effectLst/>
        </p:spPr>
      </p:pic>
      <p:sp>
        <p:nvSpPr>
          <p:cNvPr id="2" name="Textbox" descr="Depresija nepāriet pati no sevis — to ārstē ar medikamentiem un (vai) psihoterapiju, smagākos gadījumos nepieciešama ārstēšanās dienas stacionārā vai slimnīcā.&#10;"/>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LcE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AAAAA8zMzADAwP8Af39/AAAAAAAAAAAAAAAAAAAAAAAAAAAAIQAAABgAAAAUAAAAHh0AAKIXAACCXgAAhiYAABAgAAAmAAAACAAAAP//////////"/>
              </a:ext>
            </a:extLst>
          </p:cNvSpPr>
          <p:nvPr/>
        </p:nvSpPr>
        <p:spPr>
          <a:xfrm>
            <a:off x="4733290" y="3841750"/>
            <a:ext cx="10629900" cy="2420620"/>
          </a:xfrm>
          <a:prstGeom prst="rect">
            <a:avLst/>
          </a:prstGeom>
          <a:noFill/>
          <a:ln>
            <a:noFill/>
          </a:ln>
          <a:effectLst/>
        </p:spPr>
        <p:txBody>
          <a:bodyPr vert="horz" wrap="square" lIns="45720" tIns="45720" rIns="45720" bIns="45720" numCol="1" spcCol="215900" anchor="t"/>
          <a:lstStyle/>
          <a:p>
            <a:pPr algn="ctr">
              <a:lnSpc>
                <a:spcPct val="107000"/>
              </a:lnSpc>
              <a:defRPr sz="2800" b="1" cap="none">
                <a:solidFill>
                  <a:srgbClr val="302A73"/>
                </a:solidFill>
                <a:uFill>
                  <a:solidFill>
                    <a:srgbClr val="000000"/>
                  </a:solidFill>
                </a:uFill>
                <a:latin typeface="Arial" pitchFamily="1" charset="0"/>
                <a:ea typeface="Arial" pitchFamily="1" charset="0"/>
                <a:cs typeface="Arial" pitchFamily="1" charset="0"/>
              </a:defRPr>
            </a:pPr>
            <a:r>
              <a:rPr lang="lv-lv" sz="3600" cap="none" dirty="0"/>
              <a:t>Depresija nepāriet pati no sevis</a:t>
            </a:r>
            <a:r>
              <a:rPr lang="lv-lv" sz="3600" b="0" cap="none" dirty="0"/>
              <a:t> — to ārstē ar medikamentiem un (vai) psihoterapiju, smagākos gadījumos nepieciešama ārstēšanās dienas stacionārā vai slimnīcā.</a:t>
            </a:r>
          </a:p>
        </p:txBody>
      </p:sp>
      <p:sp>
        <p:nvSpPr>
          <p:cNvPr id="5" name="Virsraksts">
            <a:extLst>
              <a:ext uri="{FF2B5EF4-FFF2-40B4-BE49-F238E27FC236}">
                <a16:creationId xmlns:a16="http://schemas.microsoft.com/office/drawing/2014/main" id="{10B6A8A0-6B8D-49B4-8B71-FF0523ED45ED}"/>
              </a:ext>
            </a:extLst>
          </p:cNvPr>
          <p:cNvSpPr>
            <a:spLocks noGrp="1"/>
          </p:cNvSpPr>
          <p:nvPr>
            <p:ph type="title"/>
          </p:nvPr>
        </p:nvSpPr>
        <p:spPr>
          <a:xfrm>
            <a:off x="781050" y="511175"/>
            <a:ext cx="13267055" cy="1193165"/>
          </a:xfrm>
        </p:spPr>
        <p:txBody>
          <a:bodyPr/>
          <a:lstStyle/>
          <a:p>
            <a:r>
              <a:rPr lang="lv-LV" sz="3600" dirty="0">
                <a:latin typeface="+mn-lt"/>
              </a:rPr>
              <a:t>DEPRESIJA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Krāsaina josla #IekāpOtraKurpēs">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3qz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AAAAA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AAAAAUAAAABAAAAAAAAAAAAAAAAAAAAAAAAAAAAAAAAAAAAAAAAAAAAAAACf39/AAAAAAPMzMwAwMD/AH9/fwAAAAAAAAAAAAAAAAD///8AAAAAACEAAAAYAAAAFAAAAAAAAAD5NgAArHsAAIhFAAAQAAAAJgAAAAgAAAD//////////w=="/>
              </a:ext>
            </a:extLst>
          </p:cNvPicPr>
          <p:nvPr/>
        </p:nvPicPr>
        <p:blipFill>
          <a:blip r:embed="rId2"/>
          <a:stretch>
            <a:fillRect/>
          </a:stretch>
        </p:blipFill>
        <p:spPr>
          <a:xfrm>
            <a:off x="0" y="8936355"/>
            <a:ext cx="20104100" cy="2366645"/>
          </a:xfrm>
          <a:prstGeom prst="rect">
            <a:avLst/>
          </a:prstGeom>
          <a:noFill/>
          <a:ln>
            <a:noFill/>
          </a:ln>
          <a:effectLst/>
        </p:spPr>
      </p:pic>
      <p:sp>
        <p:nvSpPr>
          <p:cNvPr id="3" name="Textbox" descr="Veģetatīvā distonija"/>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AAAAA8zMzADAwP8Af39/AAAAAAAAAAAAAAAAAAAAAAAAAAAAIQAAABgAAAAUAAAAWwAAAHsWAAB3ewAAyikAABAgAAAmAAAACAAAAP//////////"/>
              </a:ext>
            </a:extLst>
          </p:cNvSpPr>
          <p:nvPr/>
        </p:nvSpPr>
        <p:spPr>
          <a:xfrm>
            <a:off x="57785" y="3654425"/>
            <a:ext cx="20012660" cy="3138805"/>
          </a:xfrm>
          <a:prstGeom prst="rect">
            <a:avLst/>
          </a:prstGeom>
          <a:noFill/>
          <a:ln>
            <a:noFill/>
          </a:ln>
          <a:effectLst/>
        </p:spPr>
        <p:txBody>
          <a:bodyPr vert="horz" wrap="square" lIns="45720" tIns="45720" rIns="45720" bIns="45720" numCol="1" spcCol="215900" anchor="t"/>
          <a:lstStyle>
            <a:lvl1pPr algn="ctr">
              <a:lnSpc>
                <a:spcPct val="107000"/>
              </a:lnSpc>
              <a:defRPr sz="9600" b="1" cap="none">
                <a:solidFill>
                  <a:srgbClr val="302A73"/>
                </a:solidFill>
                <a:latin typeface="Arial" pitchFamily="1" charset="0"/>
                <a:ea typeface="Calibri" pitchFamily="2" charset="0"/>
                <a:cs typeface="Calibri" pitchFamily="2" charset="0"/>
              </a:defRPr>
            </a:lvl1pPr>
          </a:lstStyle>
          <a:p>
            <a:r>
              <a:t>VEĢETATĪVĀ</a:t>
            </a:r>
            <a:endParaRPr lang="lv-lv" cap="none"/>
          </a:p>
          <a:p>
            <a:r>
              <a:t>DISTONIJA</a:t>
            </a:r>
          </a:p>
        </p:txBody>
      </p:sp>
      <p:pic>
        <p:nvPicPr>
          <p:cNvPr id="5" name="Cilvēciņš" descr="Zīmēts cilvēciņš oranžā krāsā ar pārlieku garām rokām un kājām. Vienā kājā zila kurpe."/>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3qz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AAAAA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E+BvQX///8BAAAAAAAAAAAAAAAAAAAAAAAAAAAAAAAAAAAAAAAAAAAAAAACf39/AFNTUwPMzMwAwMD/AH9/fwAAAAAAAAAAAAAAAAD///8AAAAAACEAAAAYAAAAFAAAAL4OAABzHgAAf0EAAIhFAAAQAAAAJgAAAAgAAAD//////////w=="/>
              </a:ext>
            </a:extLst>
          </p:cNvPicPr>
          <p:nvPr/>
        </p:nvPicPr>
        <p:blipFill>
          <a:blip r:embed="rId3"/>
          <a:stretch>
            <a:fillRect/>
          </a:stretch>
        </p:blipFill>
        <p:spPr>
          <a:xfrm flipH="1">
            <a:off x="2396490" y="4949825"/>
            <a:ext cx="8250555" cy="6353175"/>
          </a:xfrm>
          <a:prstGeom prst="rect">
            <a:avLst/>
          </a:prstGeom>
          <a:noFill/>
          <a:ln>
            <a:noFill/>
          </a:ln>
          <a:effectLst/>
        </p:spPr>
      </p:pic>
      <p:sp>
        <p:nvSpPr>
          <p:cNvPr id="6" name="Virsraksts">
            <a:extLst>
              <a:ext uri="{FF2B5EF4-FFF2-40B4-BE49-F238E27FC236}">
                <a16:creationId xmlns:a16="http://schemas.microsoft.com/office/drawing/2014/main" id="{975146B7-5646-4C2C-8E55-3D73A2A1F15B}"/>
              </a:ext>
            </a:extLst>
          </p:cNvPr>
          <p:cNvSpPr>
            <a:spLocks noGrp="1"/>
          </p:cNvSpPr>
          <p:nvPr>
            <p:ph type="title"/>
          </p:nvPr>
        </p:nvSpPr>
        <p:spPr>
          <a:xfrm>
            <a:off x="781050" y="511175"/>
            <a:ext cx="13267055" cy="1193165"/>
          </a:xfrm>
        </p:spPr>
        <p:txBody>
          <a:bodyPr/>
          <a:lstStyle/>
          <a:p>
            <a:r>
              <a:rPr lang="pt-BR" sz="3600" dirty="0">
                <a:latin typeface="+mn-lt"/>
              </a:rPr>
              <a:t>KAS IR GARĪGA</a:t>
            </a:r>
            <a:br>
              <a:rPr lang="pt-BR" sz="3600" dirty="0">
                <a:latin typeface="+mn-lt"/>
              </a:rPr>
            </a:br>
            <a:r>
              <a:rPr lang="pt-BR" sz="3600" dirty="0">
                <a:latin typeface="+mn-lt"/>
              </a:rPr>
              <a:t>RAKSTURA TRAUCĒJUMI</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Krāsaina josla #IekāpOtraKurpēs">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3qz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C3BAAA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AAAAAUAAAABAAAAAAAAAAAAAAAAAAAAAAAAAAAAAAAAAAAAAAAAAAAAAAACf39/AAAAAAPMzMwAwMD/AH9/fwAAAAAAAAAAAAAAAAD///8AAAAAACEAAAAYAAAAFAAAAAAAAAD5NgAArHsAAIhFAAAQAAAAJgAAAAgAAAD//////////w=="/>
              </a:ext>
            </a:extLst>
          </p:cNvPicPr>
          <p:nvPr/>
        </p:nvPicPr>
        <p:blipFill>
          <a:blip r:embed="rId2"/>
          <a:stretch>
            <a:fillRect/>
          </a:stretch>
        </p:blipFill>
        <p:spPr>
          <a:xfrm>
            <a:off x="0" y="8936355"/>
            <a:ext cx="20104100" cy="2366645"/>
          </a:xfrm>
          <a:prstGeom prst="rect">
            <a:avLst/>
          </a:prstGeom>
          <a:noFill/>
          <a:ln>
            <a:noFill/>
          </a:ln>
          <a:effectLst/>
        </p:spPr>
      </p:pic>
      <p:sp>
        <p:nvSpPr>
          <p:cNvPr id="2" name="Textbox1" descr="Veģetatīvā distonija ir psihiski traucējumi, kas izpaužas, ietekmējot cilvēka veģetatīvās sistēmas pamatfunkcijas, un kam nav iespējams rast objektīvu un medicīniski izskaidrojamu iemeslu.&#10;Piemēram, sāp galva, bet tam nav medicīniska pamata, bet emocionālā spriedze.&#10;"/>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Kqqqqo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AAAAA8zMzADAwP8Af39/AAAAAAAAAAAAAAAAAAAAAAAAAAAAIQAAABgAAAAUAAAABRkAAKEYAACnYgAAzy4AABAgAAAmAAAACAAAAP//////////"/>
              </a:ext>
            </a:extLst>
          </p:cNvSpPr>
          <p:nvPr/>
        </p:nvSpPr>
        <p:spPr>
          <a:xfrm>
            <a:off x="4067175" y="4003675"/>
            <a:ext cx="11969750" cy="3605530"/>
          </a:xfrm>
          <a:prstGeom prst="rect">
            <a:avLst/>
          </a:prstGeom>
          <a:noFill/>
          <a:ln>
            <a:noFill/>
          </a:ln>
          <a:effectLst/>
        </p:spPr>
        <p:txBody>
          <a:bodyPr vert="horz" wrap="square" lIns="45720" tIns="45720" rIns="45720" bIns="45720" numCol="1" spcCol="215900" anchor="t"/>
          <a:lstStyle/>
          <a:p>
            <a:pPr algn="ctr">
              <a:lnSpc>
                <a:spcPct val="107000"/>
              </a:lnSpc>
              <a:defRPr sz="2800" b="1" cap="none">
                <a:solidFill>
                  <a:srgbClr val="302A73"/>
                </a:solidFill>
                <a:uFill>
                  <a:solidFill>
                    <a:srgbClr val="000000"/>
                  </a:solidFill>
                </a:uFill>
                <a:latin typeface="Arial" pitchFamily="1" charset="0"/>
                <a:ea typeface="Arial" pitchFamily="1" charset="0"/>
                <a:cs typeface="Arial" pitchFamily="1" charset="0"/>
              </a:defRPr>
            </a:pPr>
            <a:r>
              <a:rPr lang="lv-lv" sz="3600" cap="none" dirty="0"/>
              <a:t>Veģetatīvā </a:t>
            </a:r>
            <a:r>
              <a:rPr lang="lv-lv" sz="3600" cap="none" dirty="0" err="1"/>
              <a:t>distonija</a:t>
            </a:r>
            <a:r>
              <a:rPr lang="lv-lv" sz="3600" cap="none" dirty="0"/>
              <a:t> ir psihiski traucējumi</a:t>
            </a:r>
            <a:r>
              <a:rPr lang="lv-lv" sz="3600" b="0" cap="none" dirty="0"/>
              <a:t>, kas izpaužas, ietekmējot cilvēka veģetatīvās sistēmas pamatfunkcijas, un kam nav iespējams rast objektīvu un medicīniski izskaidrojamu iemeslu.</a:t>
            </a:r>
          </a:p>
          <a:p>
            <a:pPr algn="ctr">
              <a:lnSpc>
                <a:spcPct val="107000"/>
              </a:lnSpc>
              <a:defRPr sz="2800" b="1" cap="none">
                <a:solidFill>
                  <a:srgbClr val="302A73"/>
                </a:solidFill>
                <a:uFill>
                  <a:solidFill>
                    <a:srgbClr val="000000"/>
                  </a:solidFill>
                </a:uFill>
                <a:latin typeface="Arial" pitchFamily="1" charset="0"/>
                <a:ea typeface="Arial" pitchFamily="1" charset="0"/>
                <a:cs typeface="Arial" pitchFamily="1" charset="0"/>
              </a:defRPr>
            </a:pPr>
            <a:r>
              <a:rPr lang="lv-lv" sz="3600" cap="none" dirty="0"/>
              <a:t>Piemēram, sāp galva, bet tam nav medicīniska pamata, bet emocionālā spriedze.</a:t>
            </a:r>
            <a:endParaRPr lang="lv-lv" sz="3600" b="0" cap="none" dirty="0"/>
          </a:p>
        </p:txBody>
      </p:sp>
      <p:sp>
        <p:nvSpPr>
          <p:cNvPr id="5" name="Virsraksts">
            <a:extLst>
              <a:ext uri="{FF2B5EF4-FFF2-40B4-BE49-F238E27FC236}">
                <a16:creationId xmlns:a16="http://schemas.microsoft.com/office/drawing/2014/main" id="{DD3CB8F4-4D7C-4BA8-91BE-AD76EE45365E}"/>
              </a:ext>
            </a:extLst>
          </p:cNvPr>
          <p:cNvSpPr>
            <a:spLocks noGrp="1"/>
          </p:cNvSpPr>
          <p:nvPr>
            <p:ph type="title"/>
          </p:nvPr>
        </p:nvSpPr>
        <p:spPr>
          <a:xfrm>
            <a:off x="781050" y="511175"/>
            <a:ext cx="13267055" cy="1193165"/>
          </a:xfrm>
        </p:spPr>
        <p:txBody>
          <a:bodyPr/>
          <a:lstStyle/>
          <a:p>
            <a:r>
              <a:rPr lang="lv-LV" sz="3600" dirty="0">
                <a:latin typeface="+mn-lt"/>
              </a:rPr>
              <a:t>VEĢETATĪVĀ DISTONIJA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Krāsaina josla #IekāpOtraKurpēs">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3qz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AAAAA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AAAAAUAAAABAAAAAAAAAAAAAAAAAAAAAAAAAAAAAAAAAAAAAAAAAAAAAAACf39/AAAAAAPMzMwAwMD/AH9/fwAAAAAAAAAAAAAAAAD///8AAAAAACEAAAAYAAAAFAAAAAAAAAD5NgAArHsAAIhFAAAQAAAAJgAAAAgAAAD//////////w=="/>
              </a:ext>
            </a:extLst>
          </p:cNvPicPr>
          <p:nvPr/>
        </p:nvPicPr>
        <p:blipFill>
          <a:blip r:embed="rId2"/>
          <a:stretch>
            <a:fillRect/>
          </a:stretch>
        </p:blipFill>
        <p:spPr>
          <a:xfrm>
            <a:off x="0" y="8936355"/>
            <a:ext cx="20104100" cy="2366645"/>
          </a:xfrm>
          <a:prstGeom prst="rect">
            <a:avLst/>
          </a:prstGeom>
          <a:noFill/>
          <a:ln>
            <a:noFill/>
          </a:ln>
          <a:effectLst/>
        </p:spPr>
      </p:pic>
      <p:sp>
        <p:nvSpPr>
          <p:cNvPr id="2" name="Textbox" descr="Cilvēki ar veģetatīvo distoniju pamatā izjūt trauksmi, ko papildina ķermeņa funkciju vai sajūtu traucējumi, kurus nevar ietekmēt, piemēram, pastiprināta svīšana, karstuma viļņi, elpas trūkums, sirdsklauves, sarkšana, sausums mutē, trīcēšana, klepus, bieža urinācija, paātrināta zarnu darbība, kas satraukuma brīžos liek steidzami apmeklēt tualeti, u. tml.&#10;"/>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AAAAA8zMzADAwP8Af39/AAAAAAAAAAAAAAAAAAAAAAAAAAAAIQAAABgAAAAUAAAAaBYAAK0XAABEZQAA2y0AABAgAAAmAAAACAAAAP//////////"/>
              </a:ext>
            </a:extLst>
          </p:cNvSpPr>
          <p:nvPr/>
        </p:nvSpPr>
        <p:spPr>
          <a:xfrm>
            <a:off x="3642360" y="3848735"/>
            <a:ext cx="12819380" cy="3605530"/>
          </a:xfrm>
          <a:prstGeom prst="rect">
            <a:avLst/>
          </a:prstGeom>
          <a:noFill/>
          <a:ln>
            <a:noFill/>
          </a:ln>
          <a:effectLst/>
        </p:spPr>
        <p:txBody>
          <a:bodyPr vert="horz" wrap="square" lIns="45720" tIns="45720" rIns="45720" bIns="45720" numCol="1" spcCol="215900" anchor="t"/>
          <a:lstStyle/>
          <a:p>
            <a:pPr algn="ctr">
              <a:lnSpc>
                <a:spcPct val="107000"/>
              </a:lnSpc>
              <a:defRPr sz="2800" cap="none">
                <a:solidFill>
                  <a:srgbClr val="302A73"/>
                </a:solidFill>
                <a:uFill>
                  <a:solidFill>
                    <a:srgbClr val="000000"/>
                  </a:solidFill>
                </a:uFill>
                <a:latin typeface="Arial" pitchFamily="1" charset="0"/>
                <a:ea typeface="Arial" pitchFamily="1" charset="0"/>
                <a:cs typeface="Arial" pitchFamily="1" charset="0"/>
              </a:defRPr>
            </a:pPr>
            <a:r>
              <a:rPr lang="lv-lv" sz="3600" cap="none" dirty="0"/>
              <a:t>Cilvēki ar veģetatīvo </a:t>
            </a:r>
            <a:r>
              <a:rPr lang="lv-lv" sz="3600" cap="none" dirty="0" err="1"/>
              <a:t>distoniju</a:t>
            </a:r>
            <a:r>
              <a:rPr lang="lv-lv" sz="3600" cap="none" dirty="0"/>
              <a:t> pamatā</a:t>
            </a:r>
            <a:r>
              <a:rPr lang="lv-lv" sz="3600" b="1" cap="none" dirty="0"/>
              <a:t> izjūt trauksmi</a:t>
            </a:r>
            <a:r>
              <a:rPr lang="lv-lv" sz="3600" cap="none" dirty="0"/>
              <a:t>, ko papildina ķermeņa funkciju vai sajūtu traucējumi, kurus nevar ietekmēt, piemēram, pastiprināta svīšana, karstuma viļņi, elpas trūkums, sirdsklauves, sarkšana, sausums mutē, trīcēšana, klepus, bieža urinācija, paātrināta zarnu darbība, kas satraukuma brīžos liek steidzami apmeklēt tualeti, u. tml.</a:t>
            </a:r>
          </a:p>
        </p:txBody>
      </p:sp>
      <p:sp>
        <p:nvSpPr>
          <p:cNvPr id="6" name="Virsraksts">
            <a:extLst>
              <a:ext uri="{FF2B5EF4-FFF2-40B4-BE49-F238E27FC236}">
                <a16:creationId xmlns:a16="http://schemas.microsoft.com/office/drawing/2014/main" id="{DCDDB9F8-AE51-466E-9E80-10A9A287B58F}"/>
              </a:ext>
            </a:extLst>
          </p:cNvPr>
          <p:cNvSpPr>
            <a:spLocks noGrp="1"/>
          </p:cNvSpPr>
          <p:nvPr>
            <p:ph type="title"/>
          </p:nvPr>
        </p:nvSpPr>
        <p:spPr>
          <a:xfrm>
            <a:off x="781050" y="511175"/>
            <a:ext cx="13267055" cy="1193165"/>
          </a:xfrm>
        </p:spPr>
        <p:txBody>
          <a:bodyPr/>
          <a:lstStyle/>
          <a:p>
            <a:r>
              <a:rPr lang="lv-LV" sz="3600" dirty="0">
                <a:latin typeface="+mn-lt"/>
              </a:rPr>
              <a:t>VEĢETATĪVĀ DISTONIJA</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Krāsaina josla #IekāpOtraKurpēs">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3qz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AAAAA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AAAAAUAAAABAAAAAAAAAAAAAAAAAAAAAAAAAAAAAAAAAAAAAAAAAAAAAAACf39/AAAAAAPMzMwAwMD/AH9/fwAAAAAAAAAAAAAAAAD///8AAAAAACEAAAAYAAAAFAAAAAAAAAD5NgAArHsAAIhFAAAQAAAAJgAAAAgAAAD//////////w=="/>
              </a:ext>
            </a:extLst>
          </p:cNvPicPr>
          <p:nvPr/>
        </p:nvPicPr>
        <p:blipFill>
          <a:blip r:embed="rId2"/>
          <a:stretch>
            <a:fillRect/>
          </a:stretch>
        </p:blipFill>
        <p:spPr>
          <a:xfrm>
            <a:off x="0" y="8936355"/>
            <a:ext cx="20104100" cy="2366645"/>
          </a:xfrm>
          <a:prstGeom prst="rect">
            <a:avLst/>
          </a:prstGeom>
          <a:noFill/>
          <a:ln>
            <a:noFill/>
          </a:ln>
          <a:effectLst/>
        </p:spPr>
      </p:pic>
      <p:sp>
        <p:nvSpPr>
          <p:cNvPr id="2" name="Textbox1" descr="Cilvēkam ar fiziskām slimībām nereti ir līdzīgi simptomi, taču, izmeklējot klīniski, cilvēkiem ar veģetatīvo distoniju saslimšanas cēloni nav iespējams noteikt. &#10;&#10;Parasti veģetatīvo distoniju saista ar&#10;dažādas intensitātes stresu. &#10;&#10;Slimība galvenokārt tiek ārstēta ar psihoterapiju, taču reizēm papildus jālieto arī medikamenti.&#10;"/>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AAAAA8zMzADAwP8Af39/AAAAAAAAAAAAAAAAAAAAAAAAAAAAIQAAABgAAAAUAAAAXxcAAHsUAABNZAAAmjUAABAgAAAmAAAACAAAAP//////////"/>
              </a:ext>
            </a:extLst>
          </p:cNvSpPr>
          <p:nvPr/>
        </p:nvSpPr>
        <p:spPr>
          <a:xfrm>
            <a:off x="3799205" y="3329305"/>
            <a:ext cx="12505690" cy="5384165"/>
          </a:xfrm>
          <a:prstGeom prst="rect">
            <a:avLst/>
          </a:prstGeom>
          <a:noFill/>
          <a:ln>
            <a:noFill/>
          </a:ln>
          <a:effectLst/>
        </p:spPr>
        <p:txBody>
          <a:bodyPr vert="horz" wrap="square" lIns="45720" tIns="45720" rIns="45720" bIns="45720" numCol="1" spcCol="215900" anchor="t"/>
          <a:lstStyle/>
          <a:p>
            <a:pPr algn="ctr">
              <a:lnSpc>
                <a:spcPct val="107000"/>
              </a:lnSpc>
              <a:defRPr sz="2800" b="1" cap="none">
                <a:solidFill>
                  <a:srgbClr val="302A73"/>
                </a:solidFill>
                <a:uFill>
                  <a:solidFill>
                    <a:srgbClr val="000000"/>
                  </a:solidFill>
                </a:uFill>
                <a:latin typeface="Arial" pitchFamily="1" charset="0"/>
                <a:ea typeface="Arial" pitchFamily="1" charset="0"/>
                <a:cs typeface="Arial" pitchFamily="1" charset="0"/>
              </a:defRPr>
            </a:pPr>
            <a:r>
              <a:rPr lang="lv-lv" sz="3600" cap="none" dirty="0"/>
              <a:t>Cilvēkam ar fiziskām slimībām nereti ir līdzīgi simptomi</a:t>
            </a:r>
            <a:r>
              <a:rPr lang="lv-lv" sz="3600" b="0" cap="none" dirty="0"/>
              <a:t>, taču, izmeklējot klīniski, cilvēkiem ar veģetatīvo </a:t>
            </a:r>
            <a:r>
              <a:rPr lang="lv-lv" sz="3600" b="0" cap="none" dirty="0" err="1"/>
              <a:t>distoniju</a:t>
            </a:r>
            <a:r>
              <a:rPr lang="lv-lv" sz="3600" b="0" cap="none" dirty="0"/>
              <a:t> saslimšanas cēloni nav iespējams noteikt. </a:t>
            </a:r>
          </a:p>
          <a:p>
            <a:pPr algn="ctr">
              <a:lnSpc>
                <a:spcPct val="107000"/>
              </a:lnSpc>
              <a:defRPr sz="1200" cap="none">
                <a:solidFill>
                  <a:srgbClr val="302A73"/>
                </a:solidFill>
                <a:uFill>
                  <a:solidFill>
                    <a:srgbClr val="000000"/>
                  </a:solidFill>
                </a:uFill>
                <a:latin typeface="Arial" pitchFamily="1" charset="0"/>
                <a:ea typeface="Arial" pitchFamily="1" charset="0"/>
                <a:cs typeface="Arial" pitchFamily="1" charset="0"/>
              </a:defRPr>
            </a:pPr>
            <a:endParaRPr lang="lv-lv" sz="3600" cap="none" dirty="0"/>
          </a:p>
          <a:p>
            <a:pPr algn="ctr">
              <a:lnSpc>
                <a:spcPct val="107000"/>
              </a:lnSpc>
              <a:defRPr sz="2800" cap="none">
                <a:solidFill>
                  <a:srgbClr val="302A73"/>
                </a:solidFill>
                <a:uFill>
                  <a:solidFill>
                    <a:srgbClr val="000000"/>
                  </a:solidFill>
                </a:uFill>
                <a:latin typeface="Arial" pitchFamily="1" charset="0"/>
                <a:ea typeface="Arial" pitchFamily="1" charset="0"/>
                <a:cs typeface="Arial" pitchFamily="1" charset="0"/>
              </a:defRPr>
            </a:pPr>
            <a:r>
              <a:rPr lang="lv-lv" sz="3600" cap="none" dirty="0"/>
              <a:t>Parasti </a:t>
            </a:r>
            <a:r>
              <a:rPr lang="lv-lv" sz="3600" b="1" cap="none" dirty="0"/>
              <a:t>veģetatīvo </a:t>
            </a:r>
            <a:r>
              <a:rPr lang="lv-lv" sz="3600" b="1" cap="none" dirty="0" err="1"/>
              <a:t>distoniju</a:t>
            </a:r>
            <a:r>
              <a:rPr lang="lv-lv" sz="3600" b="1" cap="none" dirty="0"/>
              <a:t> saista ar</a:t>
            </a:r>
            <a:br>
              <a:rPr dirty="0"/>
            </a:br>
            <a:r>
              <a:rPr lang="lv-lv" sz="3600" cap="none" dirty="0"/>
              <a:t>dažādas intensitātes</a:t>
            </a:r>
            <a:r>
              <a:rPr lang="lv-lv" sz="3600" b="1" cap="none" dirty="0"/>
              <a:t> stresu</a:t>
            </a:r>
            <a:r>
              <a:rPr lang="lv-lv" sz="3600" cap="none" dirty="0"/>
              <a:t>. </a:t>
            </a:r>
          </a:p>
          <a:p>
            <a:pPr algn="ctr">
              <a:lnSpc>
                <a:spcPct val="107000"/>
              </a:lnSpc>
              <a:defRPr sz="1200" cap="none">
                <a:solidFill>
                  <a:srgbClr val="302A73"/>
                </a:solidFill>
                <a:uFill>
                  <a:solidFill>
                    <a:srgbClr val="000000"/>
                  </a:solidFill>
                </a:uFill>
                <a:latin typeface="Arial" pitchFamily="1" charset="0"/>
                <a:ea typeface="Arial" pitchFamily="1" charset="0"/>
                <a:cs typeface="Arial" pitchFamily="1" charset="0"/>
              </a:defRPr>
            </a:pPr>
            <a:endParaRPr lang="lv-lv" sz="3600" cap="none" dirty="0"/>
          </a:p>
          <a:p>
            <a:pPr algn="ctr">
              <a:lnSpc>
                <a:spcPct val="107000"/>
              </a:lnSpc>
              <a:defRPr sz="2800" cap="none">
                <a:solidFill>
                  <a:srgbClr val="302A73"/>
                </a:solidFill>
                <a:uFill>
                  <a:solidFill>
                    <a:srgbClr val="000000"/>
                  </a:solidFill>
                </a:uFill>
                <a:latin typeface="Arial" pitchFamily="1" charset="0"/>
                <a:ea typeface="Arial" pitchFamily="1" charset="0"/>
                <a:cs typeface="Arial" pitchFamily="1" charset="0"/>
              </a:defRPr>
            </a:pPr>
            <a:r>
              <a:rPr lang="lv-lv" sz="3600" cap="none" dirty="0"/>
              <a:t>Slimība galvenokārt </a:t>
            </a:r>
            <a:r>
              <a:rPr lang="lv-lv" sz="3600" b="1" cap="none" dirty="0"/>
              <a:t>tiek ārstēta ar psihoterapiju</a:t>
            </a:r>
            <a:r>
              <a:rPr lang="lv-lv" sz="3600" cap="none" dirty="0"/>
              <a:t>, taču reizēm papildus jālieto arī medikamenti.</a:t>
            </a:r>
          </a:p>
        </p:txBody>
      </p:sp>
      <p:sp>
        <p:nvSpPr>
          <p:cNvPr id="5" name="Virsraksts">
            <a:extLst>
              <a:ext uri="{FF2B5EF4-FFF2-40B4-BE49-F238E27FC236}">
                <a16:creationId xmlns:a16="http://schemas.microsoft.com/office/drawing/2014/main" id="{D943A89E-0CB5-4A1D-A5D5-73C529340639}"/>
              </a:ext>
            </a:extLst>
          </p:cNvPr>
          <p:cNvSpPr>
            <a:spLocks noGrp="1"/>
          </p:cNvSpPr>
          <p:nvPr>
            <p:ph type="title"/>
          </p:nvPr>
        </p:nvSpPr>
        <p:spPr>
          <a:xfrm>
            <a:off x="781050" y="511175"/>
            <a:ext cx="13267055" cy="1193165"/>
          </a:xfrm>
        </p:spPr>
        <p:txBody>
          <a:bodyPr/>
          <a:lstStyle/>
          <a:p>
            <a:r>
              <a:rPr lang="lv-LV" sz="3600" dirty="0">
                <a:latin typeface="+mn-lt"/>
              </a:rPr>
              <a:t>VEĢETATĪVĀ DISTONIJA</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Krāsaina josla #IekāpOtraKurpēs">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3qz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AAAAA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AAAAAUAAAABAAAAAAAAAAAAAAAAAAAAAAAAAAAAAAAAAAAAAAAAAAAAAAACf39/AAAAAAPMzMwAwMD/AH9/fwAAAAAAAAAAAAAAAAD///8AAAAAACEAAAAYAAAAFAAAAAAAAAD5NgAArHsAAIhFAAAQAAAAJgAAAAgAAAD//////////w=="/>
              </a:ext>
            </a:extLst>
          </p:cNvPicPr>
          <p:nvPr/>
        </p:nvPicPr>
        <p:blipFill>
          <a:blip r:embed="rId2"/>
          <a:stretch>
            <a:fillRect/>
          </a:stretch>
        </p:blipFill>
        <p:spPr>
          <a:xfrm>
            <a:off x="0" y="8936355"/>
            <a:ext cx="20104100" cy="2366645"/>
          </a:xfrm>
          <a:prstGeom prst="rect">
            <a:avLst/>
          </a:prstGeom>
          <a:noFill/>
          <a:ln>
            <a:noFill/>
          </a:ln>
          <a:effectLst/>
        </p:spPr>
      </p:pic>
      <p:pic>
        <p:nvPicPr>
          <p:cNvPr id="3" name="Cilvēciņš" descr="Zīmēts cilvēciņš zilā krāsā ar pārlieku garām rokām un kājām. Vienā kājā zaļa kurpe."/>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3qz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AAAAA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AAAAAUAAAABAAAAAAAAAAAAAAAAAAAAAAAAAAAAAAAAAAAAAAAAAAAAAAACf39/AAAAAAPMzMwAwMD/AH9/fwAAAAAAAAAAAAAAAAD///8AAAAAACEAAAAYAAAAFAAAAMVUAABTCQAApHwAAKxCAAAQAAAAJgAAAAgAAAD//////////w=="/>
              </a:ext>
            </a:extLst>
          </p:cNvPicPr>
          <p:nvPr/>
        </p:nvPicPr>
        <p:blipFill>
          <a:blip r:embed="rId3"/>
          <a:stretch>
            <a:fillRect/>
          </a:stretch>
        </p:blipFill>
        <p:spPr>
          <a:xfrm>
            <a:off x="13780135" y="1515745"/>
            <a:ext cx="6481445" cy="9322435"/>
          </a:xfrm>
          <a:prstGeom prst="rect">
            <a:avLst/>
          </a:prstGeom>
          <a:noFill/>
          <a:ln>
            <a:noFill/>
          </a:ln>
          <a:effectLst/>
        </p:spPr>
      </p:pic>
      <p:sp>
        <p:nvSpPr>
          <p:cNvPr id="4" name="Textbox" descr="Šizofrēnija"/>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POYAP8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AAAAA8zMzADAwP8Af39/AAAAAAAAAAAAAAAAAAAAAAAAAAAAIQAAABgAAAAUAAAAWwAAAJEbAAB3ewAAeiQAABAgAAAmAAAACAAAAP//////////"/>
              </a:ext>
            </a:extLst>
          </p:cNvSpPr>
          <p:nvPr/>
        </p:nvSpPr>
        <p:spPr>
          <a:xfrm>
            <a:off x="57785" y="4481195"/>
            <a:ext cx="20012660" cy="1448435"/>
          </a:xfrm>
          <a:prstGeom prst="rect">
            <a:avLst/>
          </a:prstGeom>
          <a:noFill/>
          <a:ln>
            <a:noFill/>
          </a:ln>
          <a:effectLst/>
        </p:spPr>
        <p:txBody>
          <a:bodyPr vert="horz" wrap="square" lIns="45720" tIns="45720" rIns="45720" bIns="45720" numCol="1" spcCol="215900" anchor="t"/>
          <a:lstStyle>
            <a:lvl1pPr algn="ctr">
              <a:lnSpc>
                <a:spcPct val="107000"/>
              </a:lnSpc>
              <a:defRPr sz="9600" b="1" cap="none">
                <a:solidFill>
                  <a:srgbClr val="302A73"/>
                </a:solidFill>
                <a:latin typeface="Arial" pitchFamily="1" charset="0"/>
                <a:ea typeface="Calibri" pitchFamily="2" charset="0"/>
                <a:cs typeface="Calibri" pitchFamily="2" charset="0"/>
              </a:defRPr>
            </a:lvl1pPr>
          </a:lstStyle>
          <a:p>
            <a:r>
              <a:rPr dirty="0"/>
              <a:t>ŠIZOFRĒNIJA</a:t>
            </a:r>
          </a:p>
        </p:txBody>
      </p:sp>
      <p:sp>
        <p:nvSpPr>
          <p:cNvPr id="6" name="Virsraksts">
            <a:extLst>
              <a:ext uri="{FF2B5EF4-FFF2-40B4-BE49-F238E27FC236}">
                <a16:creationId xmlns:a16="http://schemas.microsoft.com/office/drawing/2014/main" id="{6E35E1CA-B8B6-4B56-82DD-937FEFADD1D0}"/>
              </a:ext>
            </a:extLst>
          </p:cNvPr>
          <p:cNvSpPr>
            <a:spLocks noGrp="1"/>
          </p:cNvSpPr>
          <p:nvPr>
            <p:ph type="title"/>
          </p:nvPr>
        </p:nvSpPr>
        <p:spPr>
          <a:xfrm>
            <a:off x="781050" y="511175"/>
            <a:ext cx="13267055" cy="1193165"/>
          </a:xfrm>
        </p:spPr>
        <p:txBody>
          <a:bodyPr/>
          <a:lstStyle/>
          <a:p>
            <a:r>
              <a:rPr lang="pt-BR" sz="3600" dirty="0">
                <a:latin typeface="+mn-lt"/>
              </a:rPr>
              <a:t>KAS IR GARĪGA</a:t>
            </a:r>
            <a:br>
              <a:rPr lang="pt-BR" sz="3600" dirty="0">
                <a:latin typeface="+mn-lt"/>
              </a:rPr>
            </a:br>
            <a:r>
              <a:rPr lang="pt-BR" sz="3600" dirty="0">
                <a:latin typeface="+mn-lt"/>
              </a:rPr>
              <a:t>RAKSTURA TRAUCĒJUMI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Krāsaina josla #IekāpOtraKurpēs">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3qz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D//vbQ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E+BvQX///8BAAAAAAAAAAAAAAAAAAAAAAAAAAAAAAAAAAAAAAAAAAAAAAACf39/AFNTUwPMzMwAwMD/AH9/fwAAAAAAAAAAAAAAAAD///8AAAAAACEAAAAYAAAAFAAAAOT////1NgAAtXsAAIhFAAAQAAAAJgAAAAgAAAD//////////w=="/>
              </a:ext>
            </a:extLst>
          </p:cNvPicPr>
          <p:nvPr/>
        </p:nvPicPr>
        <p:blipFill>
          <a:blip r:embed="rId2"/>
          <a:stretch>
            <a:fillRect/>
          </a:stretch>
        </p:blipFill>
        <p:spPr>
          <a:xfrm>
            <a:off x="-17780" y="8952103"/>
            <a:ext cx="20127595" cy="2369185"/>
          </a:xfrm>
          <a:prstGeom prst="rect">
            <a:avLst/>
          </a:prstGeom>
          <a:noFill/>
          <a:ln>
            <a:noFill/>
          </a:ln>
          <a:effectLst/>
        </p:spPr>
      </p:pic>
      <p:sp>
        <p:nvSpPr>
          <p:cNvPr id="4" name="Virsraksts">
            <a:extLst>
              <a:ext uri="{FF2B5EF4-FFF2-40B4-BE49-F238E27FC236}">
                <a16:creationId xmlns:a16="http://schemas.microsoft.com/office/drawing/2014/main" id="{E40DCC94-E38B-483A-B0B4-D0A22FF1584E}"/>
              </a:ext>
            </a:extLst>
          </p:cNvPr>
          <p:cNvSpPr>
            <a:spLocks noGrp="1"/>
          </p:cNvSpPr>
          <p:nvPr>
            <p:ph type="title"/>
          </p:nvPr>
        </p:nvSpPr>
        <p:spPr>
          <a:xfrm>
            <a:off x="5643562" y="3909695"/>
            <a:ext cx="8804910" cy="2597785"/>
          </a:xfrm>
        </p:spPr>
        <p:txBody>
          <a:bodyPr/>
          <a:lstStyle/>
          <a:p>
            <a:pPr indent="14605">
              <a:lnSpc>
                <a:spcPts val="10100"/>
              </a:lnSpc>
              <a:spcBef>
                <a:spcPts val="100"/>
              </a:spcBef>
              <a:defRPr sz="9400" b="1" cap="none">
                <a:solidFill>
                  <a:srgbClr val="302A73"/>
                </a:solidFill>
                <a:latin typeface="Arial" pitchFamily="1" charset="0"/>
                <a:ea typeface="Arial" pitchFamily="1" charset="0"/>
                <a:cs typeface="Arial" pitchFamily="1" charset="0"/>
              </a:defRPr>
            </a:pPr>
            <a:r>
              <a:rPr lang="lv-LV" dirty="0"/>
              <a:t>STEREOTIPI </a:t>
            </a:r>
            <a:r>
              <a:rPr lang="lv-LV" b="0" dirty="0"/>
              <a:t>un</a:t>
            </a:r>
            <a:br>
              <a:rPr lang="lv-LV" dirty="0">
                <a:latin typeface="Karla Medium" charset="0"/>
                <a:ea typeface="Karla Medium" charset="0"/>
                <a:cs typeface="Karla Medium" charset="0"/>
              </a:rPr>
            </a:br>
            <a:r>
              <a:rPr lang="lv-LV" dirty="0"/>
              <a:t>AIZSPRIEDUMI</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Krāsaina josla #IekāpOtraKurpēs">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3qz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Q8JiS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AAAAAUAAAABAAAAAAAAAAAAAAAAAAAAAAAAAAAAAAAAAAAAAAAAAAAAAAACf39/AAAAAAPMzMwAwMD/AH9/fwAAAAAAAAAAAAAAAAD///8AAAAAACEAAAAYAAAAFAAAAOT////1NgAAtXsAAIhFAAAQAAAAJgAAAAgAAAD//////////w=="/>
              </a:ext>
            </a:extLst>
          </p:cNvPicPr>
          <p:nvPr/>
        </p:nvPicPr>
        <p:blipFill>
          <a:blip r:embed="rId2"/>
          <a:stretch>
            <a:fillRect/>
          </a:stretch>
        </p:blipFill>
        <p:spPr>
          <a:xfrm>
            <a:off x="-17780" y="8933815"/>
            <a:ext cx="20127595" cy="2369185"/>
          </a:xfrm>
          <a:prstGeom prst="rect">
            <a:avLst/>
          </a:prstGeom>
          <a:noFill/>
          <a:ln>
            <a:noFill/>
          </a:ln>
          <a:effectLst/>
        </p:spPr>
      </p:pic>
      <p:sp>
        <p:nvSpPr>
          <p:cNvPr id="3" name="Textbox" descr="Šizofrēnija ir hroniski psihiski traucējumi, kas skar apmēram 1 % iedzīvotāju un izpaužas ar domāšanas, uztveres, emocionālās reakcijas un uzvedības izmaiņām. &#10;&#10;Tā var sākties pēkšņi vai attīstīties pakāpeniski."/>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Kqqqqo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AAAAA8zMzADAwP8Af39/AAAAAAAAAAAAAAAAAAAAAAAAAAAAIQAAABgAAAAUAAAAPxwAAPQWAABtXwAAIy0AABAgAAAmAAAACAAAAP//////////"/>
              </a:ext>
            </a:extLst>
          </p:cNvSpPr>
          <p:nvPr/>
        </p:nvSpPr>
        <p:spPr>
          <a:xfrm>
            <a:off x="4591685" y="3731260"/>
            <a:ext cx="10920730" cy="3606165"/>
          </a:xfrm>
          <a:prstGeom prst="rect">
            <a:avLst/>
          </a:prstGeom>
          <a:noFill/>
          <a:ln>
            <a:noFill/>
          </a:ln>
          <a:effectLst/>
        </p:spPr>
        <p:txBody>
          <a:bodyPr vert="horz" wrap="square" lIns="45720" tIns="45720" rIns="45720" bIns="45720" numCol="1" spcCol="215900" anchor="t"/>
          <a:lstStyle/>
          <a:p>
            <a:pPr algn="ctr">
              <a:lnSpc>
                <a:spcPct val="107000"/>
              </a:lnSpc>
              <a:defRPr sz="2800" b="1" cap="none">
                <a:solidFill>
                  <a:srgbClr val="302A73"/>
                </a:solidFill>
                <a:uFill>
                  <a:solidFill>
                    <a:srgbClr val="000000"/>
                  </a:solidFill>
                </a:uFill>
                <a:latin typeface="Arial" pitchFamily="1" charset="0"/>
                <a:ea typeface="Arial" pitchFamily="1" charset="0"/>
                <a:cs typeface="Arial" pitchFamily="1" charset="0"/>
              </a:defRPr>
            </a:pPr>
            <a:r>
              <a:rPr lang="lv-lv" sz="3600" cap="none" dirty="0"/>
              <a:t>Šizofrēnija ir hroniski psihiski traucējumi</a:t>
            </a:r>
            <a:r>
              <a:rPr lang="lv-lv" sz="3600" b="0" cap="none" dirty="0"/>
              <a:t>, kas skar apmēram 1 % iedzīvotāju un izpaužas ar domāšanas, uztveres, emocionālās reakcijas un uzvedības izmaiņām. </a:t>
            </a:r>
          </a:p>
          <a:p>
            <a:pPr algn="ctr">
              <a:lnSpc>
                <a:spcPct val="107000"/>
              </a:lnSpc>
              <a:defRPr sz="1200" cap="none">
                <a:solidFill>
                  <a:srgbClr val="302A73"/>
                </a:solidFill>
                <a:uFill>
                  <a:solidFill>
                    <a:srgbClr val="000000"/>
                  </a:solidFill>
                </a:uFill>
                <a:latin typeface="Arial" pitchFamily="1" charset="0"/>
                <a:ea typeface="Arial" pitchFamily="1" charset="0"/>
                <a:cs typeface="Arial" pitchFamily="1" charset="0"/>
              </a:defRPr>
            </a:pPr>
            <a:endParaRPr lang="lv-lv" sz="3600" cap="none" dirty="0"/>
          </a:p>
          <a:p>
            <a:pPr algn="ctr">
              <a:lnSpc>
                <a:spcPct val="107000"/>
              </a:lnSpc>
              <a:defRPr sz="2800" cap="none">
                <a:solidFill>
                  <a:srgbClr val="302A73"/>
                </a:solidFill>
                <a:uFill>
                  <a:solidFill>
                    <a:srgbClr val="000000"/>
                  </a:solidFill>
                </a:uFill>
                <a:latin typeface="Arial" pitchFamily="1" charset="0"/>
                <a:ea typeface="Arial" pitchFamily="1" charset="0"/>
                <a:cs typeface="Arial" pitchFamily="1" charset="0"/>
              </a:defRPr>
            </a:pPr>
            <a:r>
              <a:rPr lang="lv-lv" sz="3600" cap="none" dirty="0"/>
              <a:t>Tā </a:t>
            </a:r>
            <a:r>
              <a:rPr lang="lv-lv" sz="3600" b="1" cap="none" dirty="0"/>
              <a:t>var sākties pēkšņi</a:t>
            </a:r>
            <a:r>
              <a:rPr lang="lv-lv" sz="3600" cap="none" dirty="0"/>
              <a:t> vai </a:t>
            </a:r>
            <a:r>
              <a:rPr lang="lv-lv" sz="3600" b="1" cap="none" dirty="0"/>
              <a:t>attīstīties pakāpeniski</a:t>
            </a:r>
            <a:r>
              <a:rPr lang="lv-lv" sz="3600" cap="none" dirty="0"/>
              <a:t>.</a:t>
            </a:r>
          </a:p>
        </p:txBody>
      </p:sp>
      <p:sp>
        <p:nvSpPr>
          <p:cNvPr id="9" name="Virsraksts">
            <a:extLst>
              <a:ext uri="{FF2B5EF4-FFF2-40B4-BE49-F238E27FC236}">
                <a16:creationId xmlns:a16="http://schemas.microsoft.com/office/drawing/2014/main" id="{A44C0149-6CD9-48E4-A508-CC16C84AB0CD}"/>
              </a:ext>
            </a:extLst>
          </p:cNvPr>
          <p:cNvSpPr>
            <a:spLocks noGrp="1"/>
          </p:cNvSpPr>
          <p:nvPr>
            <p:ph type="title"/>
          </p:nvPr>
        </p:nvSpPr>
        <p:spPr>
          <a:xfrm>
            <a:off x="781050" y="511175"/>
            <a:ext cx="13267055" cy="1193165"/>
          </a:xfrm>
        </p:spPr>
        <p:txBody>
          <a:bodyPr/>
          <a:lstStyle/>
          <a:p>
            <a:r>
              <a:rPr lang="lv-LV" sz="3600" dirty="0">
                <a:latin typeface="+mn-lt"/>
              </a:rPr>
              <a:t>ŠIZOFRĒNIJA</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Krāsaina josla #IekāpOtraKurpēs">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3qz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Cqqqqq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AAAAAUAAAABAAAAAAAAAAAAAAAAAAAAAAAAAAAAAAAAAAAAAAAAAAAAAAACf39/AAAAAAPMzMwAwMD/AH9/fwAAAAAAAAAAAAAAAAD///8AAAAAACEAAAAYAAAAFAAAAOT////1NgAAtXsAAIhFAAAQAAAAJgAAAAgAAAD//////////w=="/>
              </a:ext>
            </a:extLst>
          </p:cNvPicPr>
          <p:nvPr/>
        </p:nvPicPr>
        <p:blipFill>
          <a:blip r:embed="rId2"/>
          <a:stretch>
            <a:fillRect/>
          </a:stretch>
        </p:blipFill>
        <p:spPr>
          <a:xfrm>
            <a:off x="-17780" y="8933815"/>
            <a:ext cx="20127595" cy="2369185"/>
          </a:xfrm>
          <a:prstGeom prst="rect">
            <a:avLst/>
          </a:prstGeom>
          <a:noFill/>
          <a:ln>
            <a:noFill/>
          </a:ln>
          <a:effectLst/>
        </p:spPr>
      </p:pic>
      <p:sp>
        <p:nvSpPr>
          <p:cNvPr id="2" name="Textbox" descr="Šizofrēnija izpaužas ar īstenībai neatbilstīgām idejām, piemēram, idejām par vajāšanu — ka kāds cilvēku izseko vai indē, halucinācijām, no kurām raksturīgākās ir dzirdes halucinācijas, domāšana var kļūt juceklīga un neloģiska.&#10;"/>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Kqqqqo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AAAAA8zMzADAwP8Af39/AAAAAAAAAAAAAAAAAAAAAAAAAAAAIQAAABgAAAAUAAAAPR0AAOIWAABvXgAAaykAABAgAAAmAAAACAAAAP//////////"/>
              </a:ext>
            </a:extLst>
          </p:cNvSpPr>
          <p:nvPr/>
        </p:nvSpPr>
        <p:spPr>
          <a:xfrm>
            <a:off x="4752975" y="3719830"/>
            <a:ext cx="10598150" cy="3013075"/>
          </a:xfrm>
          <a:prstGeom prst="rect">
            <a:avLst/>
          </a:prstGeom>
          <a:noFill/>
          <a:ln>
            <a:noFill/>
          </a:ln>
          <a:effectLst/>
        </p:spPr>
        <p:txBody>
          <a:bodyPr vert="horz" wrap="square" lIns="45720" tIns="45720" rIns="45720" bIns="45720" numCol="1" spcCol="215900" anchor="t"/>
          <a:lstStyle/>
          <a:p>
            <a:pPr algn="ctr">
              <a:lnSpc>
                <a:spcPct val="107000"/>
              </a:lnSpc>
              <a:defRPr sz="2800" cap="none">
                <a:solidFill>
                  <a:srgbClr val="302A73"/>
                </a:solidFill>
                <a:uFill>
                  <a:solidFill>
                    <a:srgbClr val="000000"/>
                  </a:solidFill>
                </a:uFill>
                <a:latin typeface="Arial" pitchFamily="1" charset="0"/>
                <a:ea typeface="Arial" pitchFamily="1" charset="0"/>
                <a:cs typeface="Arial" pitchFamily="1" charset="0"/>
              </a:defRPr>
            </a:pPr>
            <a:r>
              <a:rPr lang="lv-lv" sz="3600" cap="none" dirty="0"/>
              <a:t>Šizofrēnija</a:t>
            </a:r>
            <a:r>
              <a:rPr lang="lv-lv" sz="3600" b="1" cap="none" dirty="0"/>
              <a:t> izpaužas ar īstenībai neatbilstīgām idejām</a:t>
            </a:r>
            <a:r>
              <a:rPr lang="lv-lv" sz="3600" cap="none" dirty="0"/>
              <a:t>, piemēram, idejām par vajāšanu — ka kāds cilvēku izseko vai indē, halucinācijām, no kurām raksturīgākās ir dzirdes halucinācijas, domāšana var kļūt juceklīga un neloģiska.</a:t>
            </a:r>
          </a:p>
        </p:txBody>
      </p:sp>
      <p:sp>
        <p:nvSpPr>
          <p:cNvPr id="5" name="Virsraksts">
            <a:extLst>
              <a:ext uri="{FF2B5EF4-FFF2-40B4-BE49-F238E27FC236}">
                <a16:creationId xmlns:a16="http://schemas.microsoft.com/office/drawing/2014/main" id="{6AAF02EF-254F-42C3-8BAD-4B863CC333F6}"/>
              </a:ext>
            </a:extLst>
          </p:cNvPr>
          <p:cNvSpPr>
            <a:spLocks noGrp="1"/>
          </p:cNvSpPr>
          <p:nvPr>
            <p:ph type="title"/>
          </p:nvPr>
        </p:nvSpPr>
        <p:spPr>
          <a:xfrm>
            <a:off x="781050" y="511175"/>
            <a:ext cx="13267055" cy="1193165"/>
          </a:xfrm>
        </p:spPr>
        <p:txBody>
          <a:bodyPr/>
          <a:lstStyle/>
          <a:p>
            <a:r>
              <a:rPr lang="lv-LV" sz="3600" dirty="0">
                <a:latin typeface="+mn-lt"/>
              </a:rPr>
              <a:t>ŠIZOFRĒNIJA</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Krāsaina josla #IekāpOtraKurpēs">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3qz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A9AWo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AAAAAUAAAABAAAAAAAAAAAAAAAAAAAAAAAAAAAAAAAAAAAAAAAAAAAAAAACf39/AAAAAAPMzMwAwMD/AH9/fwAAAAAAAAAAAAAAAAD///8AAAAAACEAAAAYAAAAFAAAAOT////1NgAAtXsAAIhFAAAQAAAAJgAAAAgAAAD//////////w=="/>
              </a:ext>
            </a:extLst>
          </p:cNvPicPr>
          <p:nvPr/>
        </p:nvPicPr>
        <p:blipFill>
          <a:blip r:embed="rId2"/>
          <a:stretch>
            <a:fillRect/>
          </a:stretch>
        </p:blipFill>
        <p:spPr>
          <a:xfrm>
            <a:off x="-17780" y="8933815"/>
            <a:ext cx="20127595" cy="2369185"/>
          </a:xfrm>
          <a:prstGeom prst="rect">
            <a:avLst/>
          </a:prstGeom>
          <a:noFill/>
          <a:ln>
            <a:noFill/>
          </a:ln>
          <a:effectLst/>
        </p:spPr>
      </p:pic>
      <p:sp>
        <p:nvSpPr>
          <p:cNvPr id="2" name="Textbox1" descr="Cilvēkam var attīstīties emociju, gribas, motivācijas un interešu trūkums. Tāpēc ārstēšanās gaitā ir svarīgi ne tikai ar medikamentu un psihoterapijas palīdzību samazināt un pārtraukt simptomus, bet arī palīdzēt cilvēkam iekļauties sabiedrībā, strādāt un sasniegt mērķus.&#10;"/>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AAAAA8zMzADAwP8Af39/AAAAAAAAAAAAAAAAAAAAAAAAAAAAIQAAABgAAAAUAAAAmxwAABoVAAARXwAASSsAABAgAAAmAAAACAAAAP//////////"/>
              </a:ext>
            </a:extLst>
          </p:cNvSpPr>
          <p:nvPr/>
        </p:nvSpPr>
        <p:spPr>
          <a:xfrm>
            <a:off x="4650105" y="3430270"/>
            <a:ext cx="10803890" cy="3606165"/>
          </a:xfrm>
          <a:prstGeom prst="rect">
            <a:avLst/>
          </a:prstGeom>
          <a:noFill/>
          <a:ln>
            <a:noFill/>
          </a:ln>
          <a:effectLst/>
        </p:spPr>
        <p:txBody>
          <a:bodyPr vert="horz" wrap="square" lIns="45720" tIns="45720" rIns="45720" bIns="45720" numCol="1" spcCol="215900" anchor="t"/>
          <a:lstStyle/>
          <a:p>
            <a:pPr algn="ctr">
              <a:lnSpc>
                <a:spcPct val="107000"/>
              </a:lnSpc>
              <a:defRPr sz="2800" b="1" cap="none">
                <a:solidFill>
                  <a:srgbClr val="302A73"/>
                </a:solidFill>
                <a:uFill>
                  <a:solidFill>
                    <a:srgbClr val="000000"/>
                  </a:solidFill>
                </a:uFill>
                <a:latin typeface="Arial" pitchFamily="1" charset="0"/>
                <a:ea typeface="Arial" pitchFamily="1" charset="0"/>
                <a:cs typeface="Arial" pitchFamily="1" charset="0"/>
              </a:defRPr>
            </a:pPr>
            <a:r>
              <a:rPr lang="lv-lv" sz="3600" cap="none" dirty="0"/>
              <a:t>Cilvēkam</a:t>
            </a:r>
            <a:r>
              <a:rPr lang="lv-lv" sz="3600" b="0" cap="none" dirty="0"/>
              <a:t> </a:t>
            </a:r>
            <a:r>
              <a:rPr lang="lv-lv" sz="3600" cap="none" dirty="0"/>
              <a:t>var attīstīties emociju, gribas, motivācijas un interešu trūkums.</a:t>
            </a:r>
            <a:r>
              <a:rPr lang="lv-lv" sz="3600" b="0" cap="none" dirty="0"/>
              <a:t> Tāpēc ārstēšanās gaitā ir svarīgi ne tikai ar medikamentu un psihoterapijas palīdzību samazināt un pārtraukt simptomus, bet arī palīdzēt cilvēkam iekļauties sabiedrībā, strādāt un sasniegt mērķus.</a:t>
            </a:r>
          </a:p>
        </p:txBody>
      </p:sp>
      <p:sp>
        <p:nvSpPr>
          <p:cNvPr id="5" name="Virsraksts">
            <a:extLst>
              <a:ext uri="{FF2B5EF4-FFF2-40B4-BE49-F238E27FC236}">
                <a16:creationId xmlns:a16="http://schemas.microsoft.com/office/drawing/2014/main" id="{721975B8-38F0-4E08-8332-BC1FCDC614A5}"/>
              </a:ext>
            </a:extLst>
          </p:cNvPr>
          <p:cNvSpPr>
            <a:spLocks noGrp="1"/>
          </p:cNvSpPr>
          <p:nvPr>
            <p:ph type="title"/>
          </p:nvPr>
        </p:nvSpPr>
        <p:spPr>
          <a:xfrm>
            <a:off x="781050" y="511175"/>
            <a:ext cx="13267055" cy="1193165"/>
          </a:xfrm>
        </p:spPr>
        <p:txBody>
          <a:bodyPr/>
          <a:lstStyle/>
          <a:p>
            <a:r>
              <a:rPr lang="lv-LV" sz="3600" dirty="0">
                <a:latin typeface="+mn-lt"/>
              </a:rPr>
              <a:t>ŠIZOFRĒNIJA</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Krāsaina josla #IekāpOtraKurpēs">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3qz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DAAEA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AAAAAUAAAABAAAAAAAAAAAAAAAAAAAAAAAAAAAAAAAAAAAAAAAAAAAAAAACf39/AAAAAAPMzMwAwMD/AH9/fwAAAAAAAAAAAAAAAAD///8AAAAAACEAAAAYAAAAFAAAAOT////2NgAArHsAAIhFAAAQAAAAJgAAAAgAAAD//////////w=="/>
              </a:ext>
            </a:extLst>
          </p:cNvPicPr>
          <p:nvPr/>
        </p:nvPicPr>
        <p:blipFill>
          <a:blip r:embed="rId2"/>
          <a:stretch>
            <a:fillRect/>
          </a:stretch>
        </p:blipFill>
        <p:spPr>
          <a:xfrm>
            <a:off x="-17780" y="8934450"/>
            <a:ext cx="20121880" cy="2368550"/>
          </a:xfrm>
          <a:prstGeom prst="rect">
            <a:avLst/>
          </a:prstGeom>
          <a:noFill/>
          <a:ln>
            <a:noFill/>
          </a:ln>
          <a:effectLst/>
        </p:spPr>
      </p:pic>
      <p:sp>
        <p:nvSpPr>
          <p:cNvPr id="3" name="Textbox" descr="PADOMI SASKARSMĒ AR CILVĒKIEM &#10;AR GARĪGA RAKSTURA (PSIHISKIEM) TRAUCĒJUMIEM"/>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A0AAAAAAAAAAAAAAAAAAAAAA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T4G9Bf///wEAAAAAAAAAAAAAAAAAAAAAAAAAAAAAAAAAAAAAAAAAAAAAAAB/f38AAAAAA8zMzADAwP8Af39/AAAAAAAAAAAAAAAAAAAAAAAAAAAAIQAAABgAAAAUAAAAAAAAAHINAACsewAACioAABAAAAAmAAAACAAAAAEgAAAAAAAA"/>
              </a:ext>
            </a:extLst>
          </p:cNvSpPr>
          <p:nvPr>
            <p:ph type="title"/>
          </p:nvPr>
        </p:nvSpPr>
        <p:spPr>
          <a:xfrm>
            <a:off x="0" y="2185670"/>
            <a:ext cx="20104100" cy="4648200"/>
          </a:xfrm>
        </p:spPr>
        <p:txBody>
          <a:bodyPr vert="horz" wrap="square" lIns="0" tIns="0" rIns="0" bIns="0" numCol="1" spcCol="215900" anchor="t">
            <a:prstTxWarp prst="textNoShape">
              <a:avLst/>
            </a:prstTxWarp>
          </a:bodyPr>
          <a:lstStyle/>
          <a:p>
            <a:pPr indent="703580" algn="ctr">
              <a:lnSpc>
                <a:spcPct val="107000"/>
              </a:lnSpc>
              <a:defRPr sz="6480" cap="none">
                <a:uFill>
                  <a:solidFill>
                    <a:srgbClr val="000000"/>
                  </a:solidFill>
                </a:uFill>
              </a:defRPr>
            </a:pPr>
            <a:r>
              <a:rPr sz="5400" cap="none" dirty="0">
                <a:latin typeface="+mn-lt"/>
              </a:rPr>
              <a:t>PADOMI SASKARSM</a:t>
            </a:r>
            <a:r>
              <a:rPr lang="lv-lv" sz="5400" cap="none" dirty="0">
                <a:latin typeface="+mn-lt"/>
              </a:rPr>
              <a:t>Ē </a:t>
            </a:r>
            <a:r>
              <a:rPr sz="5400" cap="none" dirty="0">
                <a:latin typeface="+mn-lt"/>
              </a:rPr>
              <a:t>AR CILVĒKIEM </a:t>
            </a:r>
          </a:p>
          <a:p>
            <a:pPr indent="703580" algn="ctr">
              <a:lnSpc>
                <a:spcPct val="107000"/>
              </a:lnSpc>
              <a:defRPr sz="6480" cap="none">
                <a:uFill>
                  <a:solidFill>
                    <a:srgbClr val="000000"/>
                  </a:solidFill>
                </a:uFill>
              </a:defRPr>
            </a:pPr>
            <a:r>
              <a:rPr sz="8640" cap="none" dirty="0">
                <a:latin typeface="+mn-lt"/>
              </a:rPr>
              <a:t>AR </a:t>
            </a:r>
            <a:r>
              <a:rPr lang="lv-lv" sz="8640" cap="none" dirty="0">
                <a:latin typeface="+mn-lt"/>
              </a:rPr>
              <a:t>GARĪGA RAKSTURA  </a:t>
            </a:r>
            <a:br>
              <a:rPr dirty="0">
                <a:latin typeface="+mn-lt"/>
              </a:rPr>
            </a:br>
            <a:r>
              <a:rPr lang="lv-lv" sz="8640" cap="none" dirty="0">
                <a:latin typeface="+mn-lt"/>
              </a:rPr>
              <a:t>   (PSIHISKIEM)</a:t>
            </a:r>
            <a:br>
              <a:rPr dirty="0">
                <a:latin typeface="+mn-lt"/>
              </a:rPr>
            </a:br>
            <a:r>
              <a:rPr lang="lv-lv" sz="8640" cap="none" dirty="0">
                <a:latin typeface="+mn-lt"/>
              </a:rPr>
              <a:t>    </a:t>
            </a:r>
            <a:r>
              <a:rPr sz="8640" cap="none" dirty="0">
                <a:latin typeface="+mn-lt"/>
              </a:rPr>
              <a:t>TRAUCĒJUMIEM</a:t>
            </a:r>
          </a:p>
        </p:txBody>
      </p:sp>
      <p:pic>
        <p:nvPicPr>
          <p:cNvPr id="4" name="Cilvēciņš" descr="Zīmēts cilvēciņš zilā krāsā ar pārlieku garām rokām un kājām. Vienā kājā zaļa kurpe."/>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3qz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AAAAA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E+BvQX///8BAAAAAAAAAAAAAAAAAAAAAAAAAAAAAAAAAAAAAAAAAAAAAAACf39/AFNTUwPMzMwAwMD/AH9/fwAAAAAAAAAAAAAAAAD///8AAAAAACEAAAAYAAAAFAAAAJMPAADEIgAAITwAABNFAAAQAAAAJgAAAAgAAAD//////////w=="/>
              </a:ext>
            </a:extLst>
          </p:cNvPicPr>
          <p:nvPr/>
        </p:nvPicPr>
        <p:blipFill>
          <a:blip r:embed="rId3"/>
          <a:stretch>
            <a:fillRect/>
          </a:stretch>
        </p:blipFill>
        <p:spPr>
          <a:xfrm flipH="1">
            <a:off x="2531745" y="5651500"/>
            <a:ext cx="7242810" cy="5577205"/>
          </a:xfrm>
          <a:prstGeom prst="rect">
            <a:avLst/>
          </a:prstGeom>
          <a:noFill/>
          <a:ln>
            <a:noFill/>
          </a:ln>
          <a:effectLst/>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Krāsaina josla #IekāpOtraKurpēs">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3qz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ABXQA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AAAAAUAAAABAAAAAAAAAAAAAAAAAAAAAAAAAAAAAAAAAAAAAAAAAAAAAAACf39/AAAAAAPMzMwAwMD/AH9/fwAAAAAAAAAAAAAAAAD///8AAAAAACEAAAAYAAAAFAAAAOT///8wNwAArHsAAMJFAAAQAAAAJgAAAAgAAAD//////////w=="/>
              </a:ext>
            </a:extLst>
          </p:cNvPicPr>
          <p:nvPr/>
        </p:nvPicPr>
        <p:blipFill>
          <a:blip r:embed="rId2"/>
          <a:stretch>
            <a:fillRect/>
          </a:stretch>
        </p:blipFill>
        <p:spPr>
          <a:xfrm>
            <a:off x="-17780" y="8971280"/>
            <a:ext cx="20121880" cy="2368550"/>
          </a:xfrm>
          <a:prstGeom prst="rect">
            <a:avLst/>
          </a:prstGeom>
          <a:noFill/>
          <a:ln>
            <a:noFill/>
          </a:ln>
          <a:effectLst/>
        </p:spPr>
      </p:pic>
      <p:sp>
        <p:nvSpPr>
          <p:cNvPr id="2" name="Taisnstūris">
            <a:extLst>
              <a:ext uri="{C183D7F6-B498-43B3-948B-1728B52AA6E4}">
                <adec:decorative xmlns:adec="http://schemas.microsoft.com/office/drawing/2017/decorative" val="1"/>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sAAAAE0AAAAASAAAAEgAAABIAAAASAAAAAAAAAAAAAAAAAAAAAEAAABQAAAANB0xPnYiuT8AAAAAAAAAAAAAAAAAAOA/AAAAAAAA4D8AAAAAAADgPwAAAAAAAOA/AAAAAAAA4D8AAAAAAADgPwAAAAAAAOA/AAAAAAAA4D8CAAAAjAAAAAEAAAAAAAAA6qGf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M9H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6qGfAP///wEAAAAAAAAAAAAAAAAAAAAAAAAAAAAAAAAAAAAAAAAAAAAAAAJ/f38AAAAAA8zMzADAwP8Af39/AAAAAAAAAAAAAAAAAAAAAAAAAAAAIQAAABgAAAAUAAAA4ggAAF4TAADKcgAAjzIAABAgAAAmAAAACAAAAP//////////"/>
              </a:ext>
            </a:extLst>
          </p:cNvSpPr>
          <p:nvPr/>
        </p:nvSpPr>
        <p:spPr>
          <a:xfrm>
            <a:off x="1443990" y="3148330"/>
            <a:ext cx="17216120" cy="5070475"/>
          </a:xfrm>
          <a:prstGeom prst="round2DiagRect">
            <a:avLst>
              <a:gd name="adj1" fmla="val 16668"/>
              <a:gd name="adj2" fmla="val 0"/>
            </a:avLst>
          </a:prstGeom>
          <a:solidFill>
            <a:srgbClr val="EAA19F"/>
          </a:solidFill>
          <a:ln>
            <a:noFill/>
          </a:ln>
          <a:effectLst/>
        </p:spPr>
        <p:txBody>
          <a:bodyPr vert="horz" wrap="square" lIns="45720" tIns="45720" rIns="45720" bIns="45720" numCol="1" spcCol="215900" anchor="t"/>
          <a:lstStyle/>
          <a:p>
            <a:pPr marL="0" marR="0" indent="0" algn="l" defTabSz="914400">
              <a:lnSpc>
                <a:spcPct val="100000"/>
              </a:lnSpc>
              <a:spcBef>
                <a:spcPts val="0"/>
              </a:spcBef>
              <a:spcAft>
                <a:spcPts val="0"/>
              </a:spcAft>
              <a:buNone/>
              <a:tabLst/>
            </a:pPr>
            <a:endParaRPr lang="en-us" cap="none"/>
          </a:p>
        </p:txBody>
      </p:sp>
      <p:sp>
        <p:nvSpPr>
          <p:cNvPr id="3" name="Textbox" descr="Visbiežāk cilvēki ar garīga rakstura traucējumiem NAV vardarbīgi vai agresīvi.&#10;Viņi vienkārši šķiet atšķirīgi.&#10;Mūs visus baida tas, ko nezinām. &#10;Veids, kā pārstāt baidīties - iepazīt.&#10;"/>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FAZ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AAAAA8zMzADAwP8Af39/AAAAAAAAAAAAAAAAAAAAAAAAAAAAIQAAABgAAAAUAAAA8AwAAD0XAACwcAAAwy8AABAgAAAmAAAACAAAAP//////////"/>
              </a:ext>
            </a:extLst>
          </p:cNvSpPr>
          <p:nvPr/>
        </p:nvSpPr>
        <p:spPr>
          <a:xfrm>
            <a:off x="2103120" y="3777615"/>
            <a:ext cx="16215360" cy="3986530"/>
          </a:xfrm>
          <a:prstGeom prst="rect">
            <a:avLst/>
          </a:prstGeom>
          <a:noFill/>
          <a:ln>
            <a:noFill/>
          </a:ln>
          <a:effectLst/>
        </p:spPr>
        <p:txBody>
          <a:bodyPr vert="horz" wrap="square" lIns="45720" tIns="45720" rIns="45720" bIns="45720" numCol="1" spcCol="215900" anchor="t"/>
          <a:lstStyle/>
          <a:p>
            <a:pPr algn="ctr">
              <a:lnSpc>
                <a:spcPct val="107000"/>
              </a:lnSpc>
              <a:defRPr sz="7200" b="1" cap="none">
                <a:solidFill>
                  <a:srgbClr val="FFFFFF"/>
                </a:solidFill>
                <a:uFill>
                  <a:solidFill>
                    <a:srgbClr val="000000"/>
                  </a:solidFill>
                </a:uFill>
                <a:latin typeface="Arial" pitchFamily="1" charset="0"/>
                <a:ea typeface="Arial" pitchFamily="1" charset="0"/>
                <a:cs typeface="Arial" pitchFamily="1" charset="0"/>
              </a:defRPr>
            </a:pPr>
            <a:r>
              <a:rPr lang="lv-lv" sz="4800" cap="none" dirty="0">
                <a:solidFill>
                  <a:srgbClr val="002060"/>
                </a:solidFill>
              </a:rPr>
              <a:t>Visbiežāk </a:t>
            </a:r>
            <a:r>
              <a:rPr lang="lv-lv" sz="4800" b="0" cap="none" dirty="0">
                <a:solidFill>
                  <a:srgbClr val="002060"/>
                </a:solidFill>
              </a:rPr>
              <a:t>cilvēki ar garīga rakstura traucējumiem NAV </a:t>
            </a:r>
            <a:r>
              <a:rPr lang="lv-lv" sz="4800" cap="none" dirty="0">
                <a:solidFill>
                  <a:srgbClr val="002060"/>
                </a:solidFill>
              </a:rPr>
              <a:t>vardarbīgi </a:t>
            </a:r>
            <a:r>
              <a:rPr lang="lv-lv" sz="4800" b="0" cap="none" dirty="0">
                <a:solidFill>
                  <a:srgbClr val="002060"/>
                </a:solidFill>
              </a:rPr>
              <a:t>vai </a:t>
            </a:r>
            <a:r>
              <a:rPr lang="lv-lv" sz="4800" cap="none" dirty="0">
                <a:solidFill>
                  <a:srgbClr val="002060"/>
                </a:solidFill>
              </a:rPr>
              <a:t>agresīvi</a:t>
            </a:r>
            <a:r>
              <a:rPr lang="lv-lv" sz="4800" b="0" cap="none" dirty="0">
                <a:solidFill>
                  <a:srgbClr val="002060"/>
                </a:solidFill>
              </a:rPr>
              <a:t>.</a:t>
            </a:r>
          </a:p>
          <a:p>
            <a:pPr algn="ctr">
              <a:lnSpc>
                <a:spcPct val="107000"/>
              </a:lnSpc>
              <a:defRPr sz="7200" cap="none">
                <a:solidFill>
                  <a:srgbClr val="FFFFFF"/>
                </a:solidFill>
                <a:uFill>
                  <a:solidFill>
                    <a:srgbClr val="000000"/>
                  </a:solidFill>
                </a:uFill>
                <a:latin typeface="Arial" pitchFamily="1" charset="0"/>
                <a:ea typeface="Arial" pitchFamily="1" charset="0"/>
                <a:cs typeface="Arial" pitchFamily="1" charset="0"/>
              </a:defRPr>
            </a:pPr>
            <a:r>
              <a:rPr lang="lv-lv" sz="4800" cap="none" dirty="0">
                <a:solidFill>
                  <a:srgbClr val="002060"/>
                </a:solidFill>
              </a:rPr>
              <a:t>Viņi vienkārši šķiet </a:t>
            </a:r>
            <a:r>
              <a:rPr lang="lv-lv" sz="4800" b="1" cap="none" dirty="0">
                <a:solidFill>
                  <a:srgbClr val="002060"/>
                </a:solidFill>
              </a:rPr>
              <a:t>atšķirīgi</a:t>
            </a:r>
            <a:r>
              <a:rPr lang="lv-lv" sz="4800" cap="none" dirty="0">
                <a:solidFill>
                  <a:srgbClr val="002060"/>
                </a:solidFill>
              </a:rPr>
              <a:t>.</a:t>
            </a:r>
          </a:p>
          <a:p>
            <a:pPr algn="ctr">
              <a:lnSpc>
                <a:spcPct val="107000"/>
              </a:lnSpc>
              <a:defRPr sz="7200" cap="none">
                <a:solidFill>
                  <a:srgbClr val="FFFFFF"/>
                </a:solidFill>
                <a:uFill>
                  <a:solidFill>
                    <a:srgbClr val="000000"/>
                  </a:solidFill>
                </a:uFill>
                <a:latin typeface="Arial" pitchFamily="1" charset="0"/>
                <a:ea typeface="Arial" pitchFamily="1" charset="0"/>
                <a:cs typeface="Arial" pitchFamily="1" charset="0"/>
              </a:defRPr>
            </a:pPr>
            <a:r>
              <a:rPr lang="lv-lv" sz="4800" cap="none" dirty="0">
                <a:solidFill>
                  <a:srgbClr val="002060"/>
                </a:solidFill>
              </a:rPr>
              <a:t>Mūs visus baida tas, ko nezinām. </a:t>
            </a:r>
          </a:p>
          <a:p>
            <a:pPr algn="ctr">
              <a:lnSpc>
                <a:spcPct val="107000"/>
              </a:lnSpc>
              <a:defRPr sz="7200" cap="none">
                <a:solidFill>
                  <a:srgbClr val="FFFFFF"/>
                </a:solidFill>
                <a:uFill>
                  <a:solidFill>
                    <a:srgbClr val="000000"/>
                  </a:solidFill>
                </a:uFill>
                <a:latin typeface="Arial" pitchFamily="1" charset="0"/>
                <a:ea typeface="Arial" pitchFamily="1" charset="0"/>
                <a:cs typeface="Arial" pitchFamily="1" charset="0"/>
              </a:defRPr>
            </a:pPr>
            <a:r>
              <a:rPr lang="lv-lv" sz="4800" b="1" cap="none" dirty="0">
                <a:solidFill>
                  <a:srgbClr val="002060"/>
                </a:solidFill>
              </a:rPr>
              <a:t>Veids, kā pārstāt baidīties</a:t>
            </a:r>
            <a:r>
              <a:rPr lang="lv-lv" sz="4800" cap="none" dirty="0">
                <a:solidFill>
                  <a:srgbClr val="002060"/>
                </a:solidFill>
              </a:rPr>
              <a:t> - iepazīt.</a:t>
            </a:r>
          </a:p>
        </p:txBody>
      </p:sp>
      <p:sp>
        <p:nvSpPr>
          <p:cNvPr id="6" name="Virsraksts">
            <a:extLst>
              <a:ext uri="{FF2B5EF4-FFF2-40B4-BE49-F238E27FC236}">
                <a16:creationId xmlns:a16="http://schemas.microsoft.com/office/drawing/2014/main" id="{77DD7D5C-DA9B-4734-A731-A6743B1FD339}"/>
              </a:ext>
            </a:extLst>
          </p:cNvPr>
          <p:cNvSpPr>
            <a:spLocks noGrp="1"/>
          </p:cNvSpPr>
          <p:nvPr>
            <p:ph type="title"/>
          </p:nvPr>
        </p:nvSpPr>
        <p:spPr>
          <a:xfrm>
            <a:off x="781050" y="511175"/>
            <a:ext cx="13267055" cy="1193165"/>
          </a:xfrm>
        </p:spPr>
        <p:txBody>
          <a:bodyPr/>
          <a:lstStyle/>
          <a:p>
            <a:pPr indent="12700">
              <a:lnSpc>
                <a:spcPts val="3900"/>
              </a:lnSpc>
              <a:defRPr sz="3600" cap="none">
                <a:latin typeface="Arial" pitchFamily="1" charset="0"/>
                <a:ea typeface="Arial" pitchFamily="1" charset="0"/>
                <a:cs typeface="Arial" pitchFamily="1" charset="0"/>
              </a:defRPr>
            </a:pPr>
            <a:r>
              <a:rPr lang="en-GB" dirty="0"/>
              <a:t>PADOMI SASKARSMĒ AR CILVĒKIEM</a:t>
            </a:r>
            <a:br>
              <a:rPr lang="en-GB" dirty="0"/>
            </a:br>
            <a:r>
              <a:rPr lang="en-GB" dirty="0"/>
              <a:t>AR GARĪGA RAKSTURA TRAUCĒJUMIEM</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Krāsaina josla #IekāpOtraKurpēs">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3qz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AAAAA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AAAAAUAAAABAAAAAAAAAAAAAAAAAAAAAAAAAAAAAAAAAAAAAAAAAAAAAAACf39/AAAAAAPMzMwAwMD/AH9/fwAAAAAAAAAAAAAAAAD///8AAAAAACEAAAAYAAAAFAAAAOT////2NgAArHsAAIhFAAAQAAAAJgAAAAgAAAD//////////w=="/>
              </a:ext>
            </a:extLst>
          </p:cNvPicPr>
          <p:nvPr/>
        </p:nvPicPr>
        <p:blipFill>
          <a:blip r:embed="rId2"/>
          <a:stretch>
            <a:fillRect/>
          </a:stretch>
        </p:blipFill>
        <p:spPr>
          <a:xfrm>
            <a:off x="-17780" y="8934450"/>
            <a:ext cx="20121880" cy="2368550"/>
          </a:xfrm>
          <a:prstGeom prst="rect">
            <a:avLst/>
          </a:prstGeom>
          <a:noFill/>
          <a:ln>
            <a:noFill/>
          </a:ln>
          <a:effectLst/>
        </p:spPr>
      </p:pic>
      <p:sp>
        <p:nvSpPr>
          <p:cNvPr id="2" name="Taisnstūris">
            <a:extLst>
              <a:ext uri="{C183D7F6-B498-43B3-948B-1728B52AA6E4}">
                <adec:decorative xmlns:adec="http://schemas.microsoft.com/office/drawing/2017/decorative" val="1"/>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sAAAAE0AAAAASAAAAEgAAABIAAAASAAAAAAAAAAAAAAAAAAAAAEAAABQAAAAV60e6qjjoj8AAAAAAAAAAAAAAAAAAOA/AAAAAAAA4D8AAAAAAADgPwAAAAAAAOA/AAAAAAAA4D8AAAAAAADgPwAAAAAAAOA/AAAAAAAA4D8CAAAAjAAAAAEAAAAAAAAA6qGf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EZf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6qGfAP///wEAAAAAAAAAAAAAAAAAAAAAAAAAAAAAAAAAAAAAAAAAAAAAAAJ/f38AAAAAA8zMzADAwP8Af39/AAAAAAAAAAAAAAAAAAAAAAAAAAAAIQAAABgAAAAUAAAAFh0AAHkUAACWXgAAuRsAABAgAAAmAAAACAAAAP//////////"/>
              </a:ext>
            </a:extLst>
          </p:cNvSpPr>
          <p:nvPr/>
        </p:nvSpPr>
        <p:spPr>
          <a:xfrm>
            <a:off x="4728210" y="3328035"/>
            <a:ext cx="10647680" cy="1178560"/>
          </a:xfrm>
          <a:prstGeom prst="round2DiagRect">
            <a:avLst>
              <a:gd name="adj1" fmla="val 16666"/>
              <a:gd name="adj2" fmla="val 0"/>
            </a:avLst>
          </a:prstGeom>
          <a:solidFill>
            <a:srgbClr val="EAA19F"/>
          </a:solidFill>
          <a:ln>
            <a:noFill/>
          </a:ln>
          <a:effectLst/>
        </p:spPr>
        <p:txBody>
          <a:bodyPr vert="horz" wrap="square" lIns="45720" tIns="45720" rIns="45720" bIns="45720" numCol="1" spcCol="215900" anchor="t"/>
          <a:lstStyle/>
          <a:p>
            <a:pPr marL="0" marR="0" indent="0" algn="l" defTabSz="914400">
              <a:lnSpc>
                <a:spcPct val="100000"/>
              </a:lnSpc>
              <a:spcBef>
                <a:spcPts val="0"/>
              </a:spcBef>
              <a:spcAft>
                <a:spcPts val="0"/>
              </a:spcAft>
              <a:buNone/>
              <a:tabLst/>
            </a:pPr>
            <a:endParaRPr lang="en-us" cap="none"/>
          </a:p>
        </p:txBody>
      </p:sp>
      <p:sp>
        <p:nvSpPr>
          <p:cNvPr id="3" name="Textbox2" descr="Cilvēkiem ir vieglāk sarunāties un atvērties, ja viņi jūtas līdzvērtīgi sarunu partnerim, nevis pamācāmi un kontrolējami.&#10;&#10;Cilvēkam jājūtas uzklausītam un jāapzinās,&#10;ka viņam ir tiesības izvēlēties. &#10;&#10;Piemēram, cieņu palīdz demonstrēt attieksme,&#10;ka mēs esam gatavi no otra cilvēka mācīties.&#10;"/>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Kqqqqo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AAAAA8zMzADAwP8Af39/AAAAAAAAAAAAAAAAAAAAAAAAAAAAIQAAABgAAAAUAAAArBUAAIEcAAD7ZQAA+zkAABAgAAAmAAAACAAAAP//////////"/>
              </a:ext>
            </a:extLst>
          </p:cNvSpPr>
          <p:nvPr/>
        </p:nvSpPr>
        <p:spPr>
          <a:xfrm>
            <a:off x="3522980" y="4633595"/>
            <a:ext cx="13054965" cy="4791710"/>
          </a:xfrm>
          <a:prstGeom prst="rect">
            <a:avLst/>
          </a:prstGeom>
          <a:noFill/>
          <a:ln>
            <a:noFill/>
          </a:ln>
          <a:effectLst/>
        </p:spPr>
        <p:txBody>
          <a:bodyPr vert="horz" wrap="square" lIns="45720" tIns="45720" rIns="45720" bIns="45720" numCol="1" spcCol="215900" anchor="t"/>
          <a:lstStyle/>
          <a:p>
            <a:pPr algn="ctr">
              <a:lnSpc>
                <a:spcPct val="107000"/>
              </a:lnSpc>
              <a:defRPr sz="3600" cap="none">
                <a:solidFill>
                  <a:srgbClr val="302A73"/>
                </a:solidFill>
                <a:uFill>
                  <a:solidFill>
                    <a:srgbClr val="000000"/>
                  </a:solidFill>
                </a:uFill>
                <a:latin typeface="Arial" pitchFamily="1" charset="0"/>
                <a:ea typeface="Arial" pitchFamily="1" charset="0"/>
                <a:cs typeface="Arial" pitchFamily="1" charset="0"/>
              </a:defRPr>
            </a:pPr>
            <a:r>
              <a:rPr lang="lv-lv" cap="none" dirty="0"/>
              <a:t>Cilvēkiem ir</a:t>
            </a:r>
            <a:r>
              <a:rPr lang="lv-lv" b="1" cap="none" dirty="0"/>
              <a:t> vieglāk sarunāties un atvērties</a:t>
            </a:r>
            <a:r>
              <a:rPr lang="lv-lv" cap="none" dirty="0"/>
              <a:t>, ja viņi </a:t>
            </a:r>
            <a:r>
              <a:rPr lang="lv-lv" b="1" cap="none" dirty="0"/>
              <a:t>jūtas līdzvērtīgi sarunu partnerim</a:t>
            </a:r>
            <a:r>
              <a:rPr lang="lv-lv" cap="none" dirty="0"/>
              <a:t>, nevis pamācāmi un kontrolējami.</a:t>
            </a:r>
          </a:p>
          <a:p>
            <a:pPr algn="ctr">
              <a:lnSpc>
                <a:spcPct val="107000"/>
              </a:lnSpc>
              <a:defRPr sz="3600" cap="none">
                <a:solidFill>
                  <a:srgbClr val="302A73"/>
                </a:solidFill>
                <a:uFill>
                  <a:solidFill>
                    <a:srgbClr val="000000"/>
                  </a:solidFill>
                </a:uFill>
                <a:latin typeface="Arial" pitchFamily="1" charset="0"/>
                <a:ea typeface="Arial" pitchFamily="1" charset="0"/>
                <a:cs typeface="Arial" pitchFamily="1" charset="0"/>
              </a:defRPr>
            </a:pPr>
            <a:endParaRPr lang="lv-lv" cap="none" dirty="0"/>
          </a:p>
          <a:p>
            <a:pPr algn="ctr">
              <a:lnSpc>
                <a:spcPct val="107000"/>
              </a:lnSpc>
              <a:defRPr sz="3600" cap="none">
                <a:solidFill>
                  <a:srgbClr val="302A73"/>
                </a:solidFill>
                <a:uFill>
                  <a:solidFill>
                    <a:srgbClr val="000000"/>
                  </a:solidFill>
                </a:uFill>
                <a:latin typeface="Arial" pitchFamily="1" charset="0"/>
                <a:ea typeface="Arial" pitchFamily="1" charset="0"/>
                <a:cs typeface="Arial" pitchFamily="1" charset="0"/>
              </a:defRPr>
            </a:pPr>
            <a:r>
              <a:rPr lang="lv-lv" cap="none" dirty="0"/>
              <a:t>Cilvēkam</a:t>
            </a:r>
            <a:r>
              <a:rPr lang="lv-lv" b="1" cap="none" dirty="0"/>
              <a:t> jājūtas uzklausītam</a:t>
            </a:r>
            <a:r>
              <a:rPr lang="lv-lv" cap="none" dirty="0"/>
              <a:t> un jāapzinās,</a:t>
            </a:r>
            <a:br>
              <a:rPr dirty="0"/>
            </a:br>
            <a:r>
              <a:rPr lang="lv-lv" cap="none" dirty="0"/>
              <a:t>ka viņam </a:t>
            </a:r>
            <a:r>
              <a:rPr lang="lv-lv" b="1" cap="none" dirty="0"/>
              <a:t>ir tiesības izvēlēties</a:t>
            </a:r>
            <a:r>
              <a:rPr lang="lv-lv" cap="none" dirty="0"/>
              <a:t>. </a:t>
            </a:r>
          </a:p>
          <a:p>
            <a:pPr algn="ctr">
              <a:lnSpc>
                <a:spcPct val="107000"/>
              </a:lnSpc>
              <a:defRPr sz="3600" cap="none">
                <a:solidFill>
                  <a:srgbClr val="302A73"/>
                </a:solidFill>
                <a:uFill>
                  <a:solidFill>
                    <a:srgbClr val="000000"/>
                  </a:solidFill>
                </a:uFill>
                <a:latin typeface="Arial" pitchFamily="1" charset="0"/>
                <a:ea typeface="Arial" pitchFamily="1" charset="0"/>
                <a:cs typeface="Arial" pitchFamily="1" charset="0"/>
              </a:defRPr>
            </a:pPr>
            <a:endParaRPr lang="lv-lv" cap="none" dirty="0"/>
          </a:p>
          <a:p>
            <a:pPr algn="ctr">
              <a:lnSpc>
                <a:spcPct val="107000"/>
              </a:lnSpc>
              <a:defRPr sz="3600" b="1" cap="none">
                <a:solidFill>
                  <a:srgbClr val="302A73"/>
                </a:solidFill>
                <a:uFill>
                  <a:solidFill>
                    <a:srgbClr val="000000"/>
                  </a:solidFill>
                </a:uFill>
                <a:latin typeface="Arial" pitchFamily="1" charset="0"/>
                <a:ea typeface="Arial" pitchFamily="1" charset="0"/>
                <a:cs typeface="Arial" pitchFamily="1" charset="0"/>
              </a:defRPr>
            </a:pPr>
            <a:r>
              <a:rPr lang="lv-lv" cap="none" dirty="0"/>
              <a:t>Piemēram</a:t>
            </a:r>
            <a:r>
              <a:rPr lang="lv-lv" b="0" cap="none" dirty="0"/>
              <a:t>, cieņu palīdz demonstrēt attieksme,</a:t>
            </a:r>
            <a:br>
              <a:rPr dirty="0"/>
            </a:br>
            <a:r>
              <a:rPr lang="lv-lv" b="0" cap="none" dirty="0"/>
              <a:t>ka mēs esam gatavi no otra cilvēka mācīties.</a:t>
            </a:r>
          </a:p>
        </p:txBody>
      </p:sp>
      <p:sp>
        <p:nvSpPr>
          <p:cNvPr id="4" name="Textbox1" descr="CIEŅA UN NOVĒRTĒJUMS"/>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E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T4G9Bf///wEAAAAAAAAAAAAAAAAAAAAAAAAAAAAAAAAAAAAAAAAAAAAAAAJ/f38AAAAAA8zMzADAwP8Af39/AAAAAAAAAAAAAAAAAAAAAAAAAAAAIQAAABgAAAAUAAAA6h4AAB0VAAC9XAAAURsAABAgAAAmAAAACAAAAP//////////"/>
              </a:ext>
            </a:extLst>
          </p:cNvSpPr>
          <p:nvPr/>
        </p:nvSpPr>
        <p:spPr>
          <a:xfrm>
            <a:off x="5025390" y="3432175"/>
            <a:ext cx="10050145" cy="1008380"/>
          </a:xfrm>
          <a:prstGeom prst="rect">
            <a:avLst/>
          </a:prstGeom>
          <a:noFill/>
          <a:ln>
            <a:noFill/>
          </a:ln>
          <a:effectLst/>
        </p:spPr>
        <p:txBody>
          <a:bodyPr vert="horz" wrap="square" lIns="91440" tIns="45720" rIns="91440" bIns="45720" numCol="1" spcCol="215900" anchor="t"/>
          <a:lstStyle/>
          <a:p>
            <a:pPr indent="12700" algn="ctr">
              <a:lnSpc>
                <a:spcPct val="107000"/>
              </a:lnSpc>
              <a:defRPr sz="3900" b="1" cap="none">
                <a:solidFill>
                  <a:srgbClr val="302A73"/>
                </a:solidFill>
                <a:uFill>
                  <a:solidFill>
                    <a:srgbClr val="000000"/>
                  </a:solidFill>
                </a:uFill>
                <a:latin typeface="Arial" pitchFamily="1" charset="0"/>
                <a:ea typeface="Arial" pitchFamily="1" charset="0"/>
                <a:cs typeface="Arial" pitchFamily="1" charset="0"/>
              </a:defRPr>
            </a:pPr>
            <a:r>
              <a:rPr lang="en-gb" sz="6000" cap="none" dirty="0"/>
              <a:t>CIEŅA UN NOVĒRTĒJUMS</a:t>
            </a:r>
          </a:p>
        </p:txBody>
      </p:sp>
      <p:sp>
        <p:nvSpPr>
          <p:cNvPr id="7" name="Virsraksts">
            <a:extLst>
              <a:ext uri="{FF2B5EF4-FFF2-40B4-BE49-F238E27FC236}">
                <a16:creationId xmlns:a16="http://schemas.microsoft.com/office/drawing/2014/main" id="{4326E423-E3C6-436F-9B37-A074576E934E}"/>
              </a:ext>
            </a:extLst>
          </p:cNvPr>
          <p:cNvSpPr>
            <a:spLocks noGrp="1"/>
          </p:cNvSpPr>
          <p:nvPr>
            <p:ph type="title"/>
          </p:nvPr>
        </p:nvSpPr>
        <p:spPr>
          <a:xfrm>
            <a:off x="781050" y="511175"/>
            <a:ext cx="13267055" cy="1193165"/>
          </a:xfrm>
        </p:spPr>
        <p:txBody>
          <a:bodyPr/>
          <a:lstStyle/>
          <a:p>
            <a:pPr indent="12700">
              <a:lnSpc>
                <a:spcPts val="3900"/>
              </a:lnSpc>
              <a:defRPr sz="3600" cap="none">
                <a:latin typeface="Arial" pitchFamily="1" charset="0"/>
                <a:ea typeface="Arial" pitchFamily="1" charset="0"/>
                <a:cs typeface="Arial" pitchFamily="1" charset="0"/>
              </a:defRPr>
            </a:pPr>
            <a:r>
              <a:rPr lang="en-GB" dirty="0"/>
              <a:t>PADOMI SASKARSMĒ AR CILVĒKIEM</a:t>
            </a:r>
            <a:br>
              <a:rPr lang="en-GB" dirty="0"/>
            </a:br>
            <a:r>
              <a:rPr lang="en-GB" dirty="0"/>
              <a:t>AR GARĪGA RAKSTURA TRAUCĒJUMIEM</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Krāsaina josla #IekāpOtraKurpēs">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3qz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DACwAA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AAAAAUAAAABAAAAAAAAAAAAAAAAAAAAAAAAAAAAAAAAAAAAAAAAAAAAAAACf39/AAAAAAPMzMwAwMD/AH9/fwAAAAAAAAAAAAAAAAD///8AAAAAACEAAAAYAAAAFAAAAOT////2NgAArHsAAIhFAAAQAAAAJgAAAAgAAAD//////////w=="/>
              </a:ext>
            </a:extLst>
          </p:cNvPicPr>
          <p:nvPr/>
        </p:nvPicPr>
        <p:blipFill>
          <a:blip r:embed="rId2"/>
          <a:stretch>
            <a:fillRect/>
          </a:stretch>
        </p:blipFill>
        <p:spPr>
          <a:xfrm>
            <a:off x="-17780" y="8934450"/>
            <a:ext cx="20121880" cy="2368550"/>
          </a:xfrm>
          <a:prstGeom prst="rect">
            <a:avLst/>
          </a:prstGeom>
          <a:noFill/>
          <a:ln>
            <a:noFill/>
          </a:ln>
          <a:effectLst/>
        </p:spPr>
      </p:pic>
      <p:sp>
        <p:nvSpPr>
          <p:cNvPr id="8" name="Līnija3">
            <a:extLst>
              <a:ext uri="{C183D7F6-B498-43B3-948B-1728B52AA6E4}">
                <adec:decorative xmlns:adec="http://schemas.microsoft.com/office/drawing/2017/decorative" val="1"/>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CgAAAA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BAAAAAAAAAB2x4AAZ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OBAKw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B2x4AB/f38AAAAAA8zMzADAwP8Af39/AAAAAAAAAAAAAAAAAAAAAAAAAAAAIQAAABgAAAAUAAAA9RkAAFYyAAD1GQAA5zkAABAAAAAmAAAACAAAAP//////////"/>
              </a:ext>
            </a:extLst>
          </p:cNvSpPr>
          <p:nvPr/>
        </p:nvSpPr>
        <p:spPr>
          <a:xfrm flipH="1">
            <a:off x="4219575" y="8182610"/>
            <a:ext cx="0" cy="1229995"/>
          </a:xfrm>
          <a:prstGeom prst="line">
            <a:avLst/>
          </a:prstGeom>
          <a:noFill/>
          <a:ln w="15875" cap="flat" cmpd="sng" algn="ctr">
            <a:solidFill>
              <a:srgbClr val="1DB1E0"/>
            </a:solidFill>
            <a:prstDash val="solid"/>
            <a:headEnd type="none"/>
            <a:tailEnd type="none"/>
          </a:ln>
          <a:effectLst/>
        </p:spPr>
        <p:txBody>
          <a:bodyPr vert="horz" wrap="square" lIns="45720" tIns="45720" rIns="45720" bIns="45720" numCol="1" spcCol="215900" anchor="t"/>
          <a:lstStyle/>
          <a:p>
            <a:endParaRPr/>
          </a:p>
        </p:txBody>
      </p:sp>
      <p:pic>
        <p:nvPicPr>
          <p:cNvPr id="9" name="Lāsīte3">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3qz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CFhgAA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E+BvQX///8BAAAAAAAAAAAAAAAAAAAAAAAAAAAAAAAAAAAAAAAAAAAAAAACf39/AFNTUwPMzMwAwMD/AH9/fwAAAAAAAAAAAAAAAAD///8AAAAAACEAAAAYAAAAFAAAADMUAADrMQAAJBgAAJ43AAAQAAAAJgAAAAgAAAD//////////w=="/>
              </a:ext>
            </a:extLst>
          </p:cNvPicPr>
          <p:nvPr/>
        </p:nvPicPr>
        <p:blipFill>
          <a:blip r:embed="rId3"/>
          <a:stretch>
            <a:fillRect/>
          </a:stretch>
        </p:blipFill>
        <p:spPr>
          <a:xfrm rot="4081387">
            <a:off x="3140710" y="8257540"/>
            <a:ext cx="926465" cy="640715"/>
          </a:xfrm>
          <a:prstGeom prst="rect">
            <a:avLst/>
          </a:prstGeom>
          <a:noFill/>
          <a:ln>
            <a:noFill/>
          </a:ln>
          <a:effectLst/>
        </p:spPr>
      </p:pic>
      <p:sp>
        <p:nvSpPr>
          <p:cNvPr id="4" name="Līnija2">
            <a:extLst>
              <a:ext uri="{C183D7F6-B498-43B3-948B-1728B52AA6E4}">
                <adec:decorative xmlns:adec="http://schemas.microsoft.com/office/drawing/2017/decorative" val="1"/>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CgAAAA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BAAAAAAAAAO55bAAZ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O55bAB/f38AAAAAA8zMzADAwP8Af39/AAAAAAAAAAAAAAAAAAAAAAAAAAAAIQAAABgAAAAUAAAA9RkAABYnAAD1GQAApy4AABAAAAAmAAAACAAAAP//////////"/>
              </a:ext>
            </a:extLst>
          </p:cNvSpPr>
          <p:nvPr/>
        </p:nvSpPr>
        <p:spPr>
          <a:xfrm flipH="1">
            <a:off x="4219575" y="6353810"/>
            <a:ext cx="0" cy="1229995"/>
          </a:xfrm>
          <a:prstGeom prst="line">
            <a:avLst/>
          </a:prstGeom>
          <a:noFill/>
          <a:ln w="15875" cap="flat" cmpd="sng" algn="ctr">
            <a:solidFill>
              <a:srgbClr val="EE796C"/>
            </a:solidFill>
            <a:prstDash val="solid"/>
            <a:headEnd type="none"/>
            <a:tailEnd type="none"/>
          </a:ln>
          <a:effectLst/>
        </p:spPr>
        <p:txBody>
          <a:bodyPr vert="horz" wrap="square" lIns="45720" tIns="45720" rIns="45720" bIns="45720" numCol="1" spcCol="215900" anchor="t"/>
          <a:lstStyle/>
          <a:p>
            <a:endParaRPr/>
          </a:p>
        </p:txBody>
      </p:sp>
      <p:pic>
        <p:nvPicPr>
          <p:cNvPr id="5" name="Lāsīte2">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3qz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8EDxZ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E+BvQX///8BAAAAAAAAAAAAAAAAAAAAAAAAAAAAAAAAAAAAAAAAAAAAAAACf39/AFNTUwPMzMwAwMD/AH9/fwAAAAAAAAAAAAAAAAD///8AAAAAACEAAAAYAAAAFAAAAKcTAADFJgAAxRgAAHkrAAAQAAAAJgAAAAgAAAD//////////w=="/>
              </a:ext>
            </a:extLst>
          </p:cNvPicPr>
          <p:nvPr/>
        </p:nvPicPr>
        <p:blipFill>
          <a:blip r:embed="rId4"/>
          <a:stretch>
            <a:fillRect/>
          </a:stretch>
        </p:blipFill>
        <p:spPr>
          <a:xfrm rot="5400000">
            <a:off x="3228340" y="6268720"/>
            <a:ext cx="764540" cy="831850"/>
          </a:xfrm>
          <a:prstGeom prst="rect">
            <a:avLst/>
          </a:prstGeom>
          <a:noFill/>
          <a:ln>
            <a:noFill/>
          </a:ln>
          <a:effectLst/>
        </p:spPr>
      </p:pic>
      <p:sp>
        <p:nvSpPr>
          <p:cNvPr id="6" name="Līnija1">
            <a:extLst>
              <a:ext uri="{C183D7F6-B498-43B3-948B-1728B52AA6E4}">
                <adec:decorative xmlns:adec="http://schemas.microsoft.com/office/drawing/2017/decorative" val="1"/>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CgAAAA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BAAAAAAAAAKnHEQAZ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CsrKys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KnHEQB/f38AAAAAA8zMzADAwP8Af39/AAAAAAAAAAAAAAAAAAAAAAAAAAAAIQAAABgAAAAUAAAA9RkAAAYZAAD1GQAAySMAABAAAAAmAAAACAAAAP//////////"/>
              </a:ext>
            </a:extLst>
          </p:cNvSpPr>
          <p:nvPr/>
        </p:nvSpPr>
        <p:spPr>
          <a:xfrm flipH="1">
            <a:off x="4219575" y="4067810"/>
            <a:ext cx="0" cy="1749425"/>
          </a:xfrm>
          <a:prstGeom prst="line">
            <a:avLst/>
          </a:prstGeom>
          <a:noFill/>
          <a:ln w="15875" cap="flat" cmpd="sng" algn="ctr">
            <a:solidFill>
              <a:srgbClr val="A9C711"/>
            </a:solidFill>
            <a:prstDash val="solid"/>
            <a:headEnd type="none"/>
            <a:tailEnd type="none"/>
          </a:ln>
          <a:effectLst/>
        </p:spPr>
        <p:txBody>
          <a:bodyPr vert="horz" wrap="square" lIns="45720" tIns="45720" rIns="45720" bIns="45720" numCol="1" spcCol="215900" anchor="t"/>
          <a:lstStyle/>
          <a:p>
            <a:endParaRPr/>
          </a:p>
        </p:txBody>
      </p:sp>
      <p:pic>
        <p:nvPicPr>
          <p:cNvPr id="7" name="Lāsīte1">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3qz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Xsosz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AAAAAUAAAABAAAAAAAAAAAAAAAAAAAAAAAAAAAAAAAAAAAAAAAAAAAAAAACf39/AAAAAAPMzMwAwMD/AH9/fwAAAAAAAAAAAAAAAAD///8AAAAAACEAAAAYAAAAFAAAABUTAABkHAAAxRgAABghAAAQAAAAJgAAAAgAAAD//////////w=="/>
              </a:ext>
            </a:extLst>
          </p:cNvPicPr>
          <p:nvPr/>
        </p:nvPicPr>
        <p:blipFill>
          <a:blip r:embed="rId5"/>
          <a:stretch>
            <a:fillRect/>
          </a:stretch>
        </p:blipFill>
        <p:spPr>
          <a:xfrm>
            <a:off x="3101975" y="4615180"/>
            <a:ext cx="924560" cy="764540"/>
          </a:xfrm>
          <a:prstGeom prst="rect">
            <a:avLst/>
          </a:prstGeom>
          <a:noFill/>
          <a:ln>
            <a:noFill/>
          </a:ln>
          <a:effectLst/>
        </p:spPr>
      </p:pic>
      <p:sp>
        <p:nvSpPr>
          <p:cNvPr id="2" name="Textbox2" descr="vispārīgām klišejiskām frāzēm — tādi izteikumi cilvēkam, kuram ir psihiski traucējumi, var radīt vēl&#10;lielāku trauksmi;&#10;&#10;padomu došanas — labāk būt iejūtīgam klausītājam,&#10;jo nelūgti padomi samazinās ticību paša spēkiem; &#10;&#10;nosodīšanas un kritizēšanas — jāatceras, ka cilvēks ar psihiskiem traucējumiem pats var neapzināties notiekošo.&#10;"/>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AAAAA8zMzADAwP8Af39/AAAAAAAAAAAAAAAAAAAAAAAAAAAAIQAAABgAAAAUAAAAJRsAAGAYAAD9YwAAfzkAABAgAAAmAAAACAAAAP//////////"/>
              </a:ext>
            </a:extLst>
          </p:cNvSpPr>
          <p:nvPr/>
        </p:nvSpPr>
        <p:spPr>
          <a:xfrm>
            <a:off x="4412615" y="3962400"/>
            <a:ext cx="11841480" cy="5384165"/>
          </a:xfrm>
          <a:prstGeom prst="rect">
            <a:avLst/>
          </a:prstGeom>
          <a:noFill/>
          <a:ln>
            <a:noFill/>
          </a:ln>
          <a:effectLst/>
        </p:spPr>
        <p:txBody>
          <a:bodyPr vert="horz" wrap="square" lIns="45720" tIns="45720" rIns="45720" bIns="45720" numCol="1" spcCol="215900" anchor="t"/>
          <a:lstStyle/>
          <a:p>
            <a:pPr>
              <a:lnSpc>
                <a:spcPct val="107000"/>
              </a:lnSpc>
              <a:defRPr sz="3600" b="1" cap="none">
                <a:solidFill>
                  <a:srgbClr val="302A73"/>
                </a:solidFill>
                <a:uFill>
                  <a:solidFill>
                    <a:srgbClr val="000000"/>
                  </a:solidFill>
                </a:uFill>
                <a:latin typeface="Arial" pitchFamily="1" charset="0"/>
                <a:ea typeface="Arial" pitchFamily="1" charset="0"/>
                <a:cs typeface="Arial" pitchFamily="1" charset="0"/>
              </a:defRPr>
            </a:pPr>
            <a:r>
              <a:rPr lang="lv-lv" cap="none" dirty="0"/>
              <a:t>vispārīgām </a:t>
            </a:r>
            <a:r>
              <a:rPr lang="lv-lv" cap="none" dirty="0" err="1"/>
              <a:t>klišejiskām</a:t>
            </a:r>
            <a:r>
              <a:rPr lang="lv-lv" cap="none" dirty="0"/>
              <a:t> frāzēm</a:t>
            </a:r>
            <a:r>
              <a:rPr lang="lv-lv" b="0" cap="none" dirty="0"/>
              <a:t> — tādi izteikumi cilvēkam, kuram ir psihiski traucējumi, var radīt vēl</a:t>
            </a:r>
            <a:br>
              <a:rPr dirty="0"/>
            </a:br>
            <a:r>
              <a:rPr lang="lv-lv" b="0" cap="none" dirty="0"/>
              <a:t>lielāku trauksmi;</a:t>
            </a:r>
          </a:p>
          <a:p>
            <a:pPr>
              <a:lnSpc>
                <a:spcPct val="107000"/>
              </a:lnSpc>
              <a:defRPr sz="3600" cap="none">
                <a:solidFill>
                  <a:srgbClr val="302A73"/>
                </a:solidFill>
                <a:uFill>
                  <a:solidFill>
                    <a:srgbClr val="000000"/>
                  </a:solidFill>
                </a:uFill>
                <a:latin typeface="Arial" pitchFamily="1" charset="0"/>
                <a:ea typeface="Arial" pitchFamily="1" charset="0"/>
                <a:cs typeface="Arial" pitchFamily="1" charset="0"/>
              </a:defRPr>
            </a:pPr>
            <a:endParaRPr lang="lv-lv" cap="none" dirty="0"/>
          </a:p>
          <a:p>
            <a:pPr>
              <a:lnSpc>
                <a:spcPct val="107000"/>
              </a:lnSpc>
              <a:defRPr sz="3600" b="1" cap="none">
                <a:solidFill>
                  <a:srgbClr val="302A73"/>
                </a:solidFill>
                <a:uFill>
                  <a:solidFill>
                    <a:srgbClr val="000000"/>
                  </a:solidFill>
                </a:uFill>
                <a:latin typeface="Arial" pitchFamily="1" charset="0"/>
                <a:ea typeface="Arial" pitchFamily="1" charset="0"/>
                <a:cs typeface="Arial" pitchFamily="1" charset="0"/>
              </a:defRPr>
            </a:pPr>
            <a:r>
              <a:rPr lang="lv-lv" cap="none" dirty="0"/>
              <a:t>padomu došanas</a:t>
            </a:r>
            <a:r>
              <a:rPr lang="lv-lv" b="0" cap="none" dirty="0"/>
              <a:t> — labāk būt iejūtīgam klausītājam,</a:t>
            </a:r>
            <a:br>
              <a:rPr dirty="0"/>
            </a:br>
            <a:r>
              <a:rPr lang="lv-lv" b="0" cap="none" dirty="0"/>
              <a:t>jo nelūgti padomi samazinās ticību paša spēkiem; </a:t>
            </a:r>
          </a:p>
          <a:p>
            <a:pPr>
              <a:lnSpc>
                <a:spcPct val="107000"/>
              </a:lnSpc>
              <a:defRPr sz="3600" cap="none">
                <a:solidFill>
                  <a:srgbClr val="302A73"/>
                </a:solidFill>
                <a:uFill>
                  <a:solidFill>
                    <a:srgbClr val="000000"/>
                  </a:solidFill>
                </a:uFill>
                <a:latin typeface="Arial" pitchFamily="1" charset="0"/>
                <a:ea typeface="Arial" pitchFamily="1" charset="0"/>
                <a:cs typeface="Arial" pitchFamily="1" charset="0"/>
              </a:defRPr>
            </a:pPr>
            <a:endParaRPr lang="lv-lv" cap="none" dirty="0"/>
          </a:p>
          <a:p>
            <a:pPr>
              <a:lnSpc>
                <a:spcPct val="107000"/>
              </a:lnSpc>
              <a:defRPr sz="3600" b="1" cap="none">
                <a:solidFill>
                  <a:srgbClr val="302A73"/>
                </a:solidFill>
                <a:uFill>
                  <a:solidFill>
                    <a:srgbClr val="000000"/>
                  </a:solidFill>
                </a:uFill>
                <a:latin typeface="Arial" pitchFamily="1" charset="0"/>
                <a:ea typeface="Arial" pitchFamily="1" charset="0"/>
                <a:cs typeface="Arial" pitchFamily="1" charset="0"/>
              </a:defRPr>
            </a:pPr>
            <a:r>
              <a:rPr lang="lv-lv" cap="none" dirty="0"/>
              <a:t>nosodīšanas un kritizēšanas </a:t>
            </a:r>
            <a:r>
              <a:rPr lang="lv-lv" b="0" cap="none" dirty="0"/>
              <a:t>— jāatceras, ka cilvēks ar psihiskiem traucējumiem pats var neapzināties notiekošo.</a:t>
            </a:r>
          </a:p>
        </p:txBody>
      </p:sp>
      <p:sp>
        <p:nvSpPr>
          <p:cNvPr id="3" name="Textbox1" descr="Izvairieties no:"/>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Pv+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AAAAA8zMzADAwP8Af39/AAAAAAAAAAAAAAAAAAAAAAAAAAAAIQAAABgAAAAUAAAALi4AAOAQAAB+TQAA9BUAABAgAAAmAAAACAAAAP//////////"/>
              </a:ext>
            </a:extLst>
          </p:cNvSpPr>
          <p:nvPr/>
        </p:nvSpPr>
        <p:spPr>
          <a:xfrm>
            <a:off x="7506970" y="2743200"/>
            <a:ext cx="5090160" cy="825500"/>
          </a:xfrm>
          <a:prstGeom prst="rect">
            <a:avLst/>
          </a:prstGeom>
          <a:noFill/>
          <a:ln>
            <a:noFill/>
          </a:ln>
          <a:effectLst/>
        </p:spPr>
        <p:txBody>
          <a:bodyPr vert="horz" wrap="square" lIns="45720" tIns="45720" rIns="45720" bIns="45720" numCol="1" spcCol="215900" anchor="t"/>
          <a:lstStyle>
            <a:lvl1pPr algn="just">
              <a:lnSpc>
                <a:spcPct val="107000"/>
              </a:lnSpc>
              <a:defRPr sz="4800" b="1" cap="none">
                <a:solidFill>
                  <a:srgbClr val="302A73"/>
                </a:solidFill>
                <a:latin typeface="Arial" pitchFamily="1" charset="0"/>
                <a:ea typeface="Calibri" pitchFamily="2" charset="0"/>
                <a:cs typeface="Calibri" pitchFamily="2" charset="0"/>
              </a:defRPr>
            </a:lvl1pPr>
          </a:lstStyle>
          <a:p>
            <a:pPr algn="ctr"/>
            <a:r>
              <a:rPr lang="lv-lv" cap="none" dirty="0"/>
              <a:t>Izvairieties no:</a:t>
            </a:r>
          </a:p>
        </p:txBody>
      </p:sp>
      <p:sp>
        <p:nvSpPr>
          <p:cNvPr id="12" name="Virsraksts">
            <a:extLst>
              <a:ext uri="{FF2B5EF4-FFF2-40B4-BE49-F238E27FC236}">
                <a16:creationId xmlns:a16="http://schemas.microsoft.com/office/drawing/2014/main" id="{2D2463B0-AE1D-41D1-B816-CB906ACA0669}"/>
              </a:ext>
            </a:extLst>
          </p:cNvPr>
          <p:cNvSpPr>
            <a:spLocks noGrp="1"/>
          </p:cNvSpPr>
          <p:nvPr>
            <p:ph type="title"/>
          </p:nvPr>
        </p:nvSpPr>
        <p:spPr>
          <a:xfrm>
            <a:off x="781050" y="511175"/>
            <a:ext cx="13267055" cy="1193165"/>
          </a:xfrm>
        </p:spPr>
        <p:txBody>
          <a:bodyPr/>
          <a:lstStyle/>
          <a:p>
            <a:pPr indent="12700">
              <a:lnSpc>
                <a:spcPts val="3900"/>
              </a:lnSpc>
              <a:defRPr sz="3600" cap="none">
                <a:latin typeface="Arial" pitchFamily="1" charset="0"/>
                <a:ea typeface="Arial" pitchFamily="1" charset="0"/>
                <a:cs typeface="Arial" pitchFamily="1" charset="0"/>
              </a:defRPr>
            </a:pPr>
            <a:r>
              <a:rPr lang="en-GB" dirty="0"/>
              <a:t>PADOMI SASKARSMĒ AR CILVĒKIEM</a:t>
            </a:r>
            <a:br>
              <a:rPr lang="en-GB" dirty="0"/>
            </a:br>
            <a:r>
              <a:rPr lang="en-GB" dirty="0"/>
              <a:t>AR GARĪGA RAKSTURA (PSIHISKIEM) TRAUCĒJUMIEM</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Krāsaina josla #IekāpOtraKurpēs">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3qz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BAAAA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AAAAAUAAAABAAAAAAAAAAAAAAAAAAAAAAAAAAAAAAAAAAAAAAAAAAAAAAACf39/AAAAAAPMzMwAwMD/AH9/fwAAAAAAAAAAAAAAAAD///8AAAAAACEAAAAYAAAAFAAAAOT////2NgAArHsAAIhFAAAQAAAAJgAAAAgAAAD//////////w=="/>
              </a:ext>
            </a:extLst>
          </p:cNvPicPr>
          <p:nvPr/>
        </p:nvPicPr>
        <p:blipFill>
          <a:blip r:embed="rId2"/>
          <a:stretch>
            <a:fillRect/>
          </a:stretch>
        </p:blipFill>
        <p:spPr>
          <a:xfrm>
            <a:off x="-17780" y="8934450"/>
            <a:ext cx="20121880" cy="2368550"/>
          </a:xfrm>
          <a:prstGeom prst="rect">
            <a:avLst/>
          </a:prstGeom>
          <a:noFill/>
          <a:ln>
            <a:noFill/>
          </a:ln>
          <a:effectLst/>
        </p:spPr>
      </p:pic>
      <p:sp>
        <p:nvSpPr>
          <p:cNvPr id="4" name="Taisnstūris6">
            <a:extLst>
              <a:ext uri="{C183D7F6-B498-43B3-948B-1728B52AA6E4}">
                <adec:decorative xmlns:adec="http://schemas.microsoft.com/office/drawing/2017/decorative" val="1"/>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sAAAAE0AAAAASAAAAEgAAABIAAAASAAAAAAAAAAAAAAAAAAAAAEAAABQAAAAlZg1cJ15vj8AAAAAAAAAAAAAAAAAAOA/AAAAAAAA4D8AAAAAAADgPwAAAAAAAOA/AAAAAAAA4D8AAAAAAADgPwAAAAAAAOA/AAAAAAAA4D8CAAAAjAAAAAEAAAAAAAAA6qGf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6qGfAP///wEAAAAAAAAAAAAAAAAAAAAAAAAAAAAAAAAAAAAAAAAAAAAAAAJ/f38AAAAAA8zMzADAwP8Af39/AAAAAAAAAAAAAAAAAAAAAAAAAAAAIQAAABgAAAAUAAAATVAAAG8rAAD0cQAAczcAABAgAAAmAAAACAAAAP//////////"/>
              </a:ext>
            </a:extLst>
          </p:cNvSpPr>
          <p:nvPr/>
        </p:nvSpPr>
        <p:spPr>
          <a:xfrm>
            <a:off x="13053695" y="7060565"/>
            <a:ext cx="5470525" cy="1953260"/>
          </a:xfrm>
          <a:prstGeom prst="round2DiagRect">
            <a:avLst>
              <a:gd name="adj1" fmla="val 16670"/>
              <a:gd name="adj2" fmla="val 0"/>
            </a:avLst>
          </a:prstGeom>
          <a:solidFill>
            <a:srgbClr val="EAA19F"/>
          </a:solidFill>
          <a:ln>
            <a:noFill/>
          </a:ln>
          <a:effectLst/>
        </p:spPr>
        <p:txBody>
          <a:bodyPr vert="horz" wrap="square" lIns="45720" tIns="45720" rIns="45720" bIns="45720" numCol="1" spcCol="215900" anchor="t"/>
          <a:lstStyle/>
          <a:p>
            <a:pPr marL="0" marR="0" indent="0" algn="l" defTabSz="914400">
              <a:lnSpc>
                <a:spcPct val="100000"/>
              </a:lnSpc>
              <a:spcBef>
                <a:spcPts val="0"/>
              </a:spcBef>
              <a:spcAft>
                <a:spcPts val="0"/>
              </a:spcAft>
              <a:buNone/>
              <a:tabLst/>
            </a:pPr>
            <a:endParaRPr lang="en-us" cap="none"/>
          </a:p>
        </p:txBody>
      </p:sp>
      <p:sp>
        <p:nvSpPr>
          <p:cNvPr id="10" name="Textbox7" descr="MUDINIET apmeklēt pašpalīdzības atbalsta grupu, ja tāda ir pieejama!&#10;"/>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AAAAA8zMzADAwP8Af39/AAAAAAAAAAAAAAAAAAAAAAAAAAAAIQAAABgAAAAUAAAAwlEAAAItAADjcAAA4DUAABAgAAAmAAAACAAAAP//////////"/>
              </a:ext>
            </a:extLst>
          </p:cNvSpPr>
          <p:nvPr/>
        </p:nvSpPr>
        <p:spPr>
          <a:xfrm>
            <a:off x="13290550" y="7316470"/>
            <a:ext cx="5060315" cy="1441450"/>
          </a:xfrm>
          <a:prstGeom prst="rect">
            <a:avLst/>
          </a:prstGeom>
          <a:noFill/>
          <a:ln>
            <a:noFill/>
          </a:ln>
          <a:effectLst/>
        </p:spPr>
        <p:txBody>
          <a:bodyPr vert="horz" wrap="square" lIns="45720" tIns="45720" rIns="45720" bIns="45720" numCol="1" spcCol="215900" anchor="t"/>
          <a:lstStyle/>
          <a:p>
            <a:pPr algn="ctr">
              <a:lnSpc>
                <a:spcPct val="107000"/>
              </a:lnSpc>
              <a:defRPr sz="3600" b="1" cap="none">
                <a:solidFill>
                  <a:srgbClr val="302A73"/>
                </a:solidFill>
                <a:uFill>
                  <a:solidFill>
                    <a:srgbClr val="000000"/>
                  </a:solidFill>
                </a:uFill>
                <a:latin typeface="Arial" pitchFamily="1" charset="0"/>
                <a:ea typeface="Arial" pitchFamily="1" charset="0"/>
                <a:cs typeface="Arial" pitchFamily="1" charset="0"/>
              </a:defRPr>
            </a:pPr>
            <a:r>
              <a:rPr lang="lv-lv" sz="2800" cap="none" dirty="0"/>
              <a:t>MUDINIET</a:t>
            </a:r>
            <a:r>
              <a:rPr lang="lv-lv" sz="2800" b="0" cap="none" dirty="0"/>
              <a:t> apmeklēt pašpalīdzības atbalsta grupu, ja tāda ir pieejama!</a:t>
            </a:r>
          </a:p>
        </p:txBody>
      </p:sp>
      <p:sp>
        <p:nvSpPr>
          <p:cNvPr id="5" name="Taisnstūris5">
            <a:extLst>
              <a:ext uri="{C183D7F6-B498-43B3-948B-1728B52AA6E4}">
                <adec:decorative xmlns:adec="http://schemas.microsoft.com/office/drawing/2017/decorative" val="1"/>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sAAAAE0AAAAASAAAAEgAAABIAAAASAAAAAAAAAAAAAAAAAAAAAEAAABQAAAAlZg1cJ15vj8AAAAAAAAAAAAAAAAAAOA/AAAAAAAA4D8AAAAAAADgPwAAAAAAAOA/AAAAAAAA4D8AAAAAAADgPwAAAAAAAOA/AAAAAAAA4D8CAAAAjAAAAAEAAAAAAAAA6qGf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BAFBQ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6qGfAP///wEAAAAAAAAAAAAAAAAAAAAAAAAAAAAAAAAAAAAAAAAAAAAAAAJ/f38AAAAAA8zMzADAwP8Af39/AAAAAAAAAAAAAAAAAAAAAAAAAAAAIQAAABgAAAAUAAAA5ywAAG8rAACOTgAAczcAABAgAAAmAAAACAAAAP//////////"/>
              </a:ext>
            </a:extLst>
          </p:cNvSpPr>
          <p:nvPr/>
        </p:nvSpPr>
        <p:spPr>
          <a:xfrm>
            <a:off x="7299325" y="7060565"/>
            <a:ext cx="5470525" cy="1953260"/>
          </a:xfrm>
          <a:prstGeom prst="round2DiagRect">
            <a:avLst>
              <a:gd name="adj1" fmla="val 16670"/>
              <a:gd name="adj2" fmla="val 0"/>
            </a:avLst>
          </a:prstGeom>
          <a:solidFill>
            <a:srgbClr val="EAA19F"/>
          </a:solidFill>
          <a:ln>
            <a:noFill/>
          </a:ln>
          <a:effectLst/>
        </p:spPr>
        <p:txBody>
          <a:bodyPr vert="horz" wrap="square" lIns="45720" tIns="45720" rIns="45720" bIns="45720" numCol="1" spcCol="215900" anchor="t"/>
          <a:lstStyle/>
          <a:p>
            <a:pPr marL="0" marR="0" indent="0" algn="l" defTabSz="914400">
              <a:lnSpc>
                <a:spcPct val="100000"/>
              </a:lnSpc>
              <a:spcBef>
                <a:spcPts val="0"/>
              </a:spcBef>
              <a:spcAft>
                <a:spcPts val="0"/>
              </a:spcAft>
              <a:buNone/>
              <a:tabLst/>
            </a:pPr>
            <a:endParaRPr lang="en-us" cap="none"/>
          </a:p>
        </p:txBody>
      </p:sp>
      <p:sp>
        <p:nvSpPr>
          <p:cNvPr id="14" name="Textbox6" descr="JAUTĀJIET, vai viņš vērsīsies pēc palīdzības un, ja atbilde ir negatīva, kāpēc to nedarīs!&#10;"/>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HwC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AAAAA8zMzADAwP8Af39/AAAAAAAAAAAAAAAAAAAAAAAAAAAAIQAAABgAAAAUAAAApC0AAAItAAAITgAA4DUAABAgAAAmAAAACAAAAP//////////"/>
              </a:ext>
            </a:extLst>
          </p:cNvSpPr>
          <p:nvPr/>
        </p:nvSpPr>
        <p:spPr>
          <a:xfrm>
            <a:off x="7419340" y="7316470"/>
            <a:ext cx="5265420" cy="1441450"/>
          </a:xfrm>
          <a:prstGeom prst="rect">
            <a:avLst/>
          </a:prstGeom>
          <a:noFill/>
          <a:ln>
            <a:noFill/>
          </a:ln>
          <a:effectLst/>
        </p:spPr>
        <p:txBody>
          <a:bodyPr vert="horz" wrap="square" lIns="45720" tIns="45720" rIns="45720" bIns="45720" numCol="1" spcCol="215900" anchor="t"/>
          <a:lstStyle/>
          <a:p>
            <a:pPr algn="ctr">
              <a:lnSpc>
                <a:spcPct val="107000"/>
              </a:lnSpc>
              <a:defRPr sz="3600" b="1" cap="none">
                <a:solidFill>
                  <a:srgbClr val="302A73"/>
                </a:solidFill>
                <a:uFill>
                  <a:solidFill>
                    <a:srgbClr val="000000"/>
                  </a:solidFill>
                </a:uFill>
                <a:latin typeface="Arial" pitchFamily="1" charset="0"/>
                <a:ea typeface="Arial" pitchFamily="1" charset="0"/>
                <a:cs typeface="Arial" pitchFamily="1" charset="0"/>
              </a:defRPr>
            </a:pPr>
            <a:r>
              <a:rPr lang="lv-lv" sz="2800" cap="none" dirty="0"/>
              <a:t>JAUTĀJIET</a:t>
            </a:r>
            <a:r>
              <a:rPr lang="lv-lv" sz="2800" b="0" cap="none" dirty="0"/>
              <a:t>, vai viņš vērsīsies pēc palīdzības un, ja atbilde ir negatīva, kāpēc to nedarīs!</a:t>
            </a:r>
          </a:p>
        </p:txBody>
      </p:sp>
      <p:sp>
        <p:nvSpPr>
          <p:cNvPr id="3" name="Taisnstūris4">
            <a:extLst>
              <a:ext uri="{C183D7F6-B498-43B3-948B-1728B52AA6E4}">
                <adec:decorative xmlns:adec="http://schemas.microsoft.com/office/drawing/2017/decorative" val="1"/>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sAAAAE0AAAAASAAAAEgAAABIAAAASAAAAAAAAAAAAAAAAAAAAAEAAABQAAAAlZg1cJ15vj8AAAAAAAAAAAAAAAAAAOA/AAAAAAAA4D8AAAAAAADgPwAAAAAAAOA/AAAAAAAA4D8AAAAAAADgPwAAAAAAAOA/AAAAAAAA4D8CAAAAjAAAAAEAAAAAAAAA6qGf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D0Bag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6qGfAP///wEAAAAAAAAAAAAAAAAAAAAAAAAAAAAAAAAAAAAAAAAAAAAAAAJ/f38AAAAAA8zMzADAwP8Af39/AAAAAAAAAAAAAAAAAAAAAAAAAAAAIQAAABgAAAAUAAAAaAkAALkrAAAPKwAAvjcAABAgAAAmAAAACAAAAP//////////"/>
              </a:ext>
            </a:extLst>
          </p:cNvSpPr>
          <p:nvPr/>
        </p:nvSpPr>
        <p:spPr>
          <a:xfrm>
            <a:off x="1529080" y="7107555"/>
            <a:ext cx="5470525" cy="1953895"/>
          </a:xfrm>
          <a:prstGeom prst="round2DiagRect">
            <a:avLst>
              <a:gd name="adj1" fmla="val 16665"/>
              <a:gd name="adj2" fmla="val 0"/>
            </a:avLst>
          </a:prstGeom>
          <a:solidFill>
            <a:srgbClr val="EAA19F"/>
          </a:solidFill>
          <a:ln>
            <a:noFill/>
          </a:ln>
          <a:effectLst/>
        </p:spPr>
        <p:txBody>
          <a:bodyPr vert="horz" wrap="square" lIns="45720" tIns="45720" rIns="45720" bIns="45720" numCol="1" spcCol="215900" anchor="t"/>
          <a:lstStyle/>
          <a:p>
            <a:pPr marL="0" marR="0" indent="0" algn="l" defTabSz="914400">
              <a:lnSpc>
                <a:spcPct val="100000"/>
              </a:lnSpc>
              <a:spcBef>
                <a:spcPts val="0"/>
              </a:spcBef>
              <a:spcAft>
                <a:spcPts val="0"/>
              </a:spcAft>
              <a:buNone/>
              <a:tabLst/>
            </a:pPr>
            <a:endParaRPr lang="en-us" cap="none"/>
          </a:p>
        </p:txBody>
      </p:sp>
      <p:sp>
        <p:nvSpPr>
          <p:cNvPr id="13" name="Textbox5" descr="IZRĀDIET sapratni"/>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J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AAAAA8zMzADAwP8Af39/AAAAAAAAAAAAAAAAAAAAAAAAAAAAIQAAABgAAAAUAAAAKxQAALcuAABNIAAAwDQAABAgAAAmAAAACAAAAP//////////"/>
              </a:ext>
            </a:extLst>
          </p:cNvSpPr>
          <p:nvPr/>
        </p:nvSpPr>
        <p:spPr>
          <a:xfrm>
            <a:off x="3278505" y="7593965"/>
            <a:ext cx="1972310" cy="981075"/>
          </a:xfrm>
          <a:prstGeom prst="rect">
            <a:avLst/>
          </a:prstGeom>
          <a:noFill/>
          <a:ln>
            <a:noFill/>
          </a:ln>
          <a:effectLst/>
        </p:spPr>
        <p:txBody>
          <a:bodyPr vert="horz" wrap="square" lIns="45720" tIns="45720" rIns="45720" bIns="45720" numCol="1" spcCol="215900" anchor="t"/>
          <a:lstStyle/>
          <a:p>
            <a:pPr algn="ctr">
              <a:lnSpc>
                <a:spcPct val="107000"/>
              </a:lnSpc>
              <a:defRPr sz="3600" b="1" cap="none">
                <a:solidFill>
                  <a:srgbClr val="302A73"/>
                </a:solidFill>
                <a:uFill>
                  <a:solidFill>
                    <a:srgbClr val="000000"/>
                  </a:solidFill>
                </a:uFill>
                <a:latin typeface="Arial" pitchFamily="1" charset="0"/>
                <a:ea typeface="Arial" pitchFamily="1" charset="0"/>
                <a:cs typeface="Arial" pitchFamily="1" charset="0"/>
              </a:defRPr>
            </a:pPr>
            <a:r>
              <a:rPr lang="lv-lv" sz="2800" cap="none" dirty="0"/>
              <a:t>IZRĀDIET</a:t>
            </a:r>
            <a:r>
              <a:rPr lang="lv-lv" sz="2800" b="0" cap="none" dirty="0"/>
              <a:t> sapratni!</a:t>
            </a:r>
          </a:p>
        </p:txBody>
      </p:sp>
      <p:sp>
        <p:nvSpPr>
          <p:cNvPr id="7" name="Taisnstūris3">
            <a:extLst>
              <a:ext uri="{C183D7F6-B498-43B3-948B-1728B52AA6E4}">
                <adec:decorative xmlns:adec="http://schemas.microsoft.com/office/drawing/2017/decorative" val="1"/>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sAAAAE0AAAAASAAAAEgAAABIAAAASAAAAAAAAAAAAAAAAAAAAAEAAABQAAAAlZg1cJ15vj8AAAAAAAAAAAAAAAAAAOA/AAAAAAAA4D8AAAAAAADgPwAAAAAAAOA/AAAAAAAA4D8AAAAAAADgPwAAAAAAAOA/AAAAAAAA4D8CAAAAjAAAAAEAAAAAAAAA6qGf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FgR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6qGfAP///wEAAAAAAAAAAAAAAAAAAAAAAAAAAAAAAAAAAAAAAAAAAAAAAAJ/f38AAAAAA8zMzADAwP8Af39/AAAAAAAAAAAAAAAAAAAAAAAAAAAAIQAAABgAAAAUAAAAf1AAAOIcAAAmcgAA5ygAABAgAAAmAAAACAAAAP//////////"/>
              </a:ext>
            </a:extLst>
          </p:cNvSpPr>
          <p:nvPr/>
        </p:nvSpPr>
        <p:spPr>
          <a:xfrm>
            <a:off x="13085445" y="4695190"/>
            <a:ext cx="5470525" cy="1953895"/>
          </a:xfrm>
          <a:prstGeom prst="round2DiagRect">
            <a:avLst>
              <a:gd name="adj1" fmla="val 16665"/>
              <a:gd name="adj2" fmla="val 0"/>
            </a:avLst>
          </a:prstGeom>
          <a:solidFill>
            <a:srgbClr val="EAA19F"/>
          </a:solidFill>
          <a:ln>
            <a:noFill/>
          </a:ln>
          <a:effectLst/>
        </p:spPr>
        <p:txBody>
          <a:bodyPr vert="horz" wrap="square" lIns="45720" tIns="45720" rIns="45720" bIns="45720" numCol="1" spcCol="215900" anchor="t"/>
          <a:lstStyle/>
          <a:p>
            <a:pPr marL="0" marR="0" indent="0" algn="l" defTabSz="914400">
              <a:lnSpc>
                <a:spcPct val="100000"/>
              </a:lnSpc>
              <a:spcBef>
                <a:spcPts val="0"/>
              </a:spcBef>
              <a:spcAft>
                <a:spcPts val="0"/>
              </a:spcAft>
              <a:buNone/>
              <a:tabLst/>
            </a:pPr>
            <a:endParaRPr lang="en-us" cap="none"/>
          </a:p>
        </p:txBody>
      </p:sp>
      <p:sp>
        <p:nvSpPr>
          <p:cNvPr id="12" name="Textbox4" descr="IEKLAUSIETIES, ko tuvinieks stāsta!&#10;"/>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AAAAA8zMzADAwP8Af39/AAAAAAAAAAAAAAAAAAAAAAAAAAAAIQAAABgAAAAUAAAAElYAAP8fAAAPbAAACCYAABAgAAAmAAAACAAAAP//////////"/>
              </a:ext>
            </a:extLst>
          </p:cNvSpPr>
          <p:nvPr/>
        </p:nvSpPr>
        <p:spPr>
          <a:xfrm>
            <a:off x="13991590" y="5201285"/>
            <a:ext cx="3574415" cy="981075"/>
          </a:xfrm>
          <a:prstGeom prst="rect">
            <a:avLst/>
          </a:prstGeom>
          <a:noFill/>
          <a:ln>
            <a:noFill/>
          </a:ln>
          <a:effectLst/>
        </p:spPr>
        <p:txBody>
          <a:bodyPr vert="horz" wrap="square" lIns="45720" tIns="45720" rIns="45720" bIns="45720" numCol="1" spcCol="215900" anchor="t"/>
          <a:lstStyle/>
          <a:p>
            <a:pPr algn="ctr">
              <a:lnSpc>
                <a:spcPct val="107000"/>
              </a:lnSpc>
              <a:defRPr sz="3600" b="1" cap="none">
                <a:solidFill>
                  <a:srgbClr val="302A73"/>
                </a:solidFill>
                <a:uFill>
                  <a:solidFill>
                    <a:srgbClr val="000000"/>
                  </a:solidFill>
                </a:uFill>
                <a:latin typeface="Arial" pitchFamily="1" charset="0"/>
                <a:ea typeface="Arial" pitchFamily="1" charset="0"/>
                <a:cs typeface="Arial" pitchFamily="1" charset="0"/>
              </a:defRPr>
            </a:pPr>
            <a:r>
              <a:rPr lang="lv-lv" sz="2800" cap="none" dirty="0"/>
              <a:t>IEKLAUSIETIES</a:t>
            </a:r>
            <a:r>
              <a:rPr lang="lv-lv" sz="2800" b="0" cap="none" dirty="0"/>
              <a:t>, ko tuvinieks stāsta!</a:t>
            </a:r>
          </a:p>
        </p:txBody>
      </p:sp>
      <p:sp>
        <p:nvSpPr>
          <p:cNvPr id="6" name="Taisnstūris2">
            <a:extLst>
              <a:ext uri="{C183D7F6-B498-43B3-948B-1728B52AA6E4}">
                <adec:decorative xmlns:adec="http://schemas.microsoft.com/office/drawing/2017/decorative" val="1"/>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sAAAAE0AAAAASAAAAEgAAABIAAAASAAAAAAAAAAAAAAAAAAAAAEAAABQAAAAlZg1cJ15vj8AAAAAAAAAAAAAAAAAAOA/AAAAAAAA4D8AAAAAAADgPwAAAAAAAOA/AAAAAAAA4D8AAAAAAADgPwAAAAAAAOA/AAAAAAAA4D8CAAAAjAAAAAEAAAAAAAAA6qGf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BAFBQ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6qGfAP///wEAAAAAAAAAAAAAAAAAAAAAAAAAAAAAAAAAAAAAAAAAAAAAAAJ/f38AAAAAA8zMzADAwP8Af39/AAAAAAAAAAAAAAAAAAAAAAAAAAAAIQAAABgAAAAUAAAA5ywAAOIcAACOTgAA5ygAABAgAAAmAAAACAAAAP//////////"/>
              </a:ext>
            </a:extLst>
          </p:cNvSpPr>
          <p:nvPr/>
        </p:nvSpPr>
        <p:spPr>
          <a:xfrm>
            <a:off x="7299325" y="4695190"/>
            <a:ext cx="5470525" cy="1953895"/>
          </a:xfrm>
          <a:prstGeom prst="round2DiagRect">
            <a:avLst>
              <a:gd name="adj1" fmla="val 16665"/>
              <a:gd name="adj2" fmla="val 0"/>
            </a:avLst>
          </a:prstGeom>
          <a:solidFill>
            <a:srgbClr val="EAA19F"/>
          </a:solidFill>
          <a:ln>
            <a:noFill/>
          </a:ln>
          <a:effectLst/>
        </p:spPr>
        <p:txBody>
          <a:bodyPr vert="horz" wrap="square" lIns="45720" tIns="45720" rIns="45720" bIns="45720" numCol="1" spcCol="215900" anchor="t"/>
          <a:lstStyle/>
          <a:p>
            <a:pPr marL="0" marR="0" indent="0" algn="l" defTabSz="914400">
              <a:lnSpc>
                <a:spcPct val="100000"/>
              </a:lnSpc>
              <a:spcBef>
                <a:spcPts val="0"/>
              </a:spcBef>
              <a:spcAft>
                <a:spcPts val="0"/>
              </a:spcAft>
              <a:buNone/>
              <a:tabLst/>
            </a:pPr>
            <a:endParaRPr lang="en-us" cap="none"/>
          </a:p>
        </p:txBody>
      </p:sp>
      <p:sp>
        <p:nvSpPr>
          <p:cNvPr id="11" name="Textbox3" descr="IEJŪTĪGI un ATBALSTOŠI norādiet uz ārējām uzvedības izpausmēm!&#10;"/>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IoD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AAAAA8zMzADAwP8Af39/AAAAAAAAAAAAAAAAAAAAAAAAAAAAIQAAABgAAAAUAAAAli8AANEeAAAWTAAAsCcAABAgAAAmAAAACAAAAP//////////"/>
              </a:ext>
            </a:extLst>
          </p:cNvSpPr>
          <p:nvPr/>
        </p:nvSpPr>
        <p:spPr>
          <a:xfrm>
            <a:off x="7735570" y="5009515"/>
            <a:ext cx="4632960" cy="1442085"/>
          </a:xfrm>
          <a:prstGeom prst="rect">
            <a:avLst/>
          </a:prstGeom>
          <a:noFill/>
          <a:ln>
            <a:noFill/>
          </a:ln>
          <a:effectLst/>
        </p:spPr>
        <p:txBody>
          <a:bodyPr vert="horz" wrap="square" lIns="45720" tIns="45720" rIns="45720" bIns="45720" numCol="1" spcCol="215900" anchor="t"/>
          <a:lstStyle/>
          <a:p>
            <a:pPr algn="ctr">
              <a:lnSpc>
                <a:spcPct val="107000"/>
              </a:lnSpc>
              <a:defRPr sz="3600" b="1" cap="none">
                <a:solidFill>
                  <a:srgbClr val="302A73"/>
                </a:solidFill>
                <a:uFill>
                  <a:solidFill>
                    <a:srgbClr val="000000"/>
                  </a:solidFill>
                </a:uFill>
                <a:latin typeface="Arial" pitchFamily="1" charset="0"/>
                <a:ea typeface="Arial" pitchFamily="1" charset="0"/>
                <a:cs typeface="Arial" pitchFamily="1" charset="0"/>
              </a:defRPr>
            </a:pPr>
            <a:r>
              <a:rPr lang="lv-lv" sz="2800" cap="none" dirty="0"/>
              <a:t>IEJŪTĪGI</a:t>
            </a:r>
            <a:r>
              <a:rPr lang="lv-lv" sz="2800" b="0" cap="none" dirty="0"/>
              <a:t> un </a:t>
            </a:r>
            <a:r>
              <a:rPr lang="lv-lv" sz="2800" cap="none" dirty="0"/>
              <a:t>ATBALSTOŠI</a:t>
            </a:r>
            <a:r>
              <a:rPr lang="lv-lv" sz="2800" b="0" cap="none" dirty="0"/>
              <a:t> norādiet uz ārējām uzvedības izpausmēm!</a:t>
            </a:r>
          </a:p>
        </p:txBody>
      </p:sp>
      <p:sp>
        <p:nvSpPr>
          <p:cNvPr id="2" name="Taisnstūris1">
            <a:extLst>
              <a:ext uri="{C183D7F6-B498-43B3-948B-1728B52AA6E4}">
                <adec:decorative xmlns:adec="http://schemas.microsoft.com/office/drawing/2017/decorative" val="1"/>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sAAAAE0AAAAASAAAAEgAAABIAAAASAAAAAAAAAAAAAAAAAAAAAEAAABQAAAAlZg1cJ15vj8AAAAAAAAAAAAAAAAAAOA/AAAAAAAA4D8AAAAAAADgPwAAAAAAAOA/AAAAAAAA4D8AAAAAAADgPwAAAAAAAOA/AAAAAAAA4D8CAAAAjAAAAAEAAAAAAAAA6qGf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6qGfAP///wEAAAAAAAAAAAAAAAAAAAAAAAAAAAAAAAAAAAAAAAAAAAAAAAJ/f38AAAAAA8zMzADAwP8Af39/AAAAAAAAAAAAAAAAAAAAAAAAAAAAIQAAABgAAAAUAAAAaAkAAOIcAAAPKwAA5ygAABAgAAAmAAAACAAAAP//////////"/>
              </a:ext>
            </a:extLst>
          </p:cNvSpPr>
          <p:nvPr/>
        </p:nvSpPr>
        <p:spPr>
          <a:xfrm>
            <a:off x="1529080" y="4695190"/>
            <a:ext cx="5470525" cy="1953895"/>
          </a:xfrm>
          <a:prstGeom prst="round2DiagRect">
            <a:avLst>
              <a:gd name="adj1" fmla="val 16665"/>
              <a:gd name="adj2" fmla="val 0"/>
            </a:avLst>
          </a:prstGeom>
          <a:solidFill>
            <a:srgbClr val="EAA19F"/>
          </a:solidFill>
          <a:ln>
            <a:noFill/>
          </a:ln>
          <a:effectLst/>
        </p:spPr>
        <p:txBody>
          <a:bodyPr vert="horz" wrap="square" lIns="45720" tIns="45720" rIns="45720" bIns="45720" numCol="1" spcCol="215900" anchor="t"/>
          <a:lstStyle/>
          <a:p>
            <a:pPr marL="0" marR="0" indent="0" algn="l" defTabSz="914400">
              <a:lnSpc>
                <a:spcPct val="100000"/>
              </a:lnSpc>
              <a:spcBef>
                <a:spcPts val="0"/>
              </a:spcBef>
              <a:spcAft>
                <a:spcPts val="0"/>
              </a:spcAft>
              <a:buNone/>
              <a:tabLst/>
            </a:pPr>
            <a:endParaRPr lang="en-us" cap="none"/>
          </a:p>
        </p:txBody>
      </p:sp>
      <p:sp>
        <p:nvSpPr>
          <p:cNvPr id="8" name="Textbox2" descr="RUNĀJIET par savām bažām attiecībā uz situāciju kopumā!&#10;"/>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Gwb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AAAAA8zMzADAwP8Af39/AAAAAAAAAAAAAAAAAAAAAAAAAAAAIQAAABgAAAAUAAAA4QwAANEeAABlJwAAsCcAABAgAAAmAAAACAAAAP//////////"/>
              </a:ext>
            </a:extLst>
          </p:cNvSpPr>
          <p:nvPr/>
        </p:nvSpPr>
        <p:spPr>
          <a:xfrm>
            <a:off x="2093595" y="5009515"/>
            <a:ext cx="4310380" cy="1442085"/>
          </a:xfrm>
          <a:prstGeom prst="rect">
            <a:avLst/>
          </a:prstGeom>
          <a:noFill/>
          <a:ln>
            <a:noFill/>
          </a:ln>
          <a:effectLst/>
        </p:spPr>
        <p:txBody>
          <a:bodyPr vert="horz" wrap="square" lIns="45720" tIns="45720" rIns="45720" bIns="45720" numCol="1" spcCol="215900" anchor="t"/>
          <a:lstStyle/>
          <a:p>
            <a:pPr algn="ctr">
              <a:lnSpc>
                <a:spcPct val="107000"/>
              </a:lnSpc>
              <a:defRPr sz="3600" b="1" cap="none">
                <a:solidFill>
                  <a:srgbClr val="302A73"/>
                </a:solidFill>
                <a:uFill>
                  <a:solidFill>
                    <a:srgbClr val="000000"/>
                  </a:solidFill>
                </a:uFill>
                <a:latin typeface="Arial" pitchFamily="1" charset="0"/>
                <a:ea typeface="Arial" pitchFamily="1" charset="0"/>
                <a:cs typeface="Arial" pitchFamily="1" charset="0"/>
              </a:defRPr>
            </a:pPr>
            <a:r>
              <a:rPr lang="lv-lv" sz="2800" cap="none" dirty="0"/>
              <a:t>RUNĀJIET</a:t>
            </a:r>
            <a:r>
              <a:rPr lang="lv-lv" sz="2800" b="0" cap="none" dirty="0"/>
              <a:t> par savām bažām attiecībā uz situāciju kopumā!</a:t>
            </a:r>
          </a:p>
        </p:txBody>
      </p:sp>
      <p:sp>
        <p:nvSpPr>
          <p:cNvPr id="9" name="Textbox1" descr="Ja parādās izmaiņas ikdienas ritmā, arī miega un apetītes traucējumi, izmaiņas domāšanā un emocijās, aiciniet cilvēku vērsties pie speciālista!&#10;"/>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AAAAA8zMzADAwP8Af39/AAAAAAAAAAAAAAAAAAAAAAAAAAAAIQAAABgAAAAUAAAABgsAADETAACmcAAAyhoAABAgAAAmAAAACAAAAP//////////"/>
              </a:ext>
            </a:extLst>
          </p:cNvSpPr>
          <p:nvPr/>
        </p:nvSpPr>
        <p:spPr>
          <a:xfrm>
            <a:off x="1791970" y="3119755"/>
            <a:ext cx="16520160" cy="1235075"/>
          </a:xfrm>
          <a:prstGeom prst="rect">
            <a:avLst/>
          </a:prstGeom>
          <a:noFill/>
          <a:ln>
            <a:noFill/>
          </a:ln>
          <a:effectLst/>
        </p:spPr>
        <p:txBody>
          <a:bodyPr vert="horz" wrap="square" lIns="45720" tIns="45720" rIns="45720" bIns="45720" numCol="1" spcCol="215900" anchor="t"/>
          <a:lstStyle>
            <a:lvl1pPr>
              <a:lnSpc>
                <a:spcPct val="107000"/>
              </a:lnSpc>
              <a:defRPr sz="3600" b="1" cap="none">
                <a:solidFill>
                  <a:srgbClr val="302A73"/>
                </a:solidFill>
                <a:latin typeface="Arial" pitchFamily="1" charset="0"/>
                <a:ea typeface="Calibri" pitchFamily="2" charset="0"/>
                <a:cs typeface="Calibri" pitchFamily="2" charset="0"/>
              </a:defRPr>
            </a:lvl1pPr>
          </a:lstStyle>
          <a:p>
            <a:pPr algn="ctr"/>
            <a:r>
              <a:rPr lang="lv-lv" cap="none" dirty="0"/>
              <a:t>Ja parādās izmaiņas ikdienas ritmā, arī miega un apetītes traucējumi, izmaiņas domāšanā un emocijās, aiciniet cilvēku vērsties pie speciālista!</a:t>
            </a:r>
          </a:p>
        </p:txBody>
      </p:sp>
      <p:sp>
        <p:nvSpPr>
          <p:cNvPr id="17" name="Virsraksts">
            <a:extLst>
              <a:ext uri="{FF2B5EF4-FFF2-40B4-BE49-F238E27FC236}">
                <a16:creationId xmlns:a16="http://schemas.microsoft.com/office/drawing/2014/main" id="{F73F3445-DBA3-4924-AE61-2DAE89474DBD}"/>
              </a:ext>
            </a:extLst>
          </p:cNvPr>
          <p:cNvSpPr>
            <a:spLocks noGrp="1"/>
          </p:cNvSpPr>
          <p:nvPr>
            <p:ph type="title"/>
          </p:nvPr>
        </p:nvSpPr>
        <p:spPr>
          <a:xfrm>
            <a:off x="781050" y="328295"/>
            <a:ext cx="13267055" cy="1193165"/>
          </a:xfrm>
        </p:spPr>
        <p:txBody>
          <a:bodyPr/>
          <a:lstStyle/>
          <a:p>
            <a:r>
              <a:rPr lang="en-GB" sz="3600" dirty="0">
                <a:latin typeface="+mn-lt"/>
              </a:rPr>
              <a:t>PADOMI SASKARSMĒ AR CILVĒKIEM</a:t>
            </a:r>
            <a:br>
              <a:rPr lang="en-GB" sz="3600" dirty="0">
                <a:latin typeface="+mn-lt"/>
              </a:rPr>
            </a:br>
            <a:r>
              <a:rPr lang="en-GB" sz="3600" dirty="0">
                <a:latin typeface="+mn-lt"/>
              </a:rPr>
              <a:t>AR GARĪGA RAKSTURA (PSIHISKIEM) TRAUCĒJUMIEM</a:t>
            </a:r>
            <a:br>
              <a:rPr lang="en-GB" sz="3600" dirty="0"/>
            </a:br>
            <a:endParaRPr lang="lv-LV" sz="3600" dirty="0">
              <a:latin typeface="+mn-lt"/>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Krāsaina josla #IekāpOtraKurpēs">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3qz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QBQUA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AAAAAUAAAABAAAAAAAAAAAAAAAAAAAAAAAAAAAAAAAAAAAAAAAAAAAAAAACf39/AAAAAAPMzMwAwMD/AH9/fwAAAAAAAAAAAAAAAAD///8AAAAAACEAAAAYAAAAFAAAAOT////2NgAArHsAAIhFAAAQAAAAJgAAAAgAAAD//////////w=="/>
              </a:ext>
            </a:extLst>
          </p:cNvPicPr>
          <p:nvPr/>
        </p:nvPicPr>
        <p:blipFill>
          <a:blip r:embed="rId2"/>
          <a:stretch>
            <a:fillRect/>
          </a:stretch>
        </p:blipFill>
        <p:spPr>
          <a:xfrm>
            <a:off x="-17780" y="8934450"/>
            <a:ext cx="20121880" cy="2368550"/>
          </a:xfrm>
          <a:prstGeom prst="rect">
            <a:avLst/>
          </a:prstGeom>
          <a:noFill/>
          <a:ln>
            <a:noFill/>
          </a:ln>
          <a:effectLst/>
        </p:spPr>
      </p:pic>
      <p:sp>
        <p:nvSpPr>
          <p:cNvPr id="2" name="Taisnstūris">
            <a:extLst>
              <a:ext uri="{C183D7F6-B498-43B3-948B-1728B52AA6E4}">
                <adec:decorative xmlns:adec="http://schemas.microsoft.com/office/drawing/2017/decorative" val="1"/>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sAAAAE0AAAAASAAAAEgAAABIAAAASAAAAAAAAAAAAAAAAAAAAAEAAABQAAAAVtVQ8u3EqD8AAAAAAAAAAAAAAAAAAOA/AAAAAAAA4D8AAAAAAADgPwAAAAAAAOA/AAAAAAAA4D8AAAAAAADgPwAAAAAAAOA/AAAAAAAA4D8CAAAAjAAAAAEAAAAAAAAA6qGf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DiJZvw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6qGfAP///wEAAAAAAAAAAAAAAAAAAAAAAAAAAAAAAAAAAAAAAAAAAAAAAAJ/f38AAAAAA8zMzADAwP8Af39/AAAAAAAAAAAAAAAAAAAAAAAAAAAAIQAAABgAAAAUAAAA3CQAAPERAADQVgAAMRkAABAgAAAmAAAACAAAAP//////////"/>
              </a:ext>
            </a:extLst>
          </p:cNvSpPr>
          <p:nvPr/>
        </p:nvSpPr>
        <p:spPr>
          <a:xfrm>
            <a:off x="5991860" y="2916555"/>
            <a:ext cx="8120380" cy="1178560"/>
          </a:xfrm>
          <a:prstGeom prst="round2DiagRect">
            <a:avLst>
              <a:gd name="adj1" fmla="val 16666"/>
              <a:gd name="adj2" fmla="val 0"/>
            </a:avLst>
          </a:prstGeom>
          <a:solidFill>
            <a:srgbClr val="EAA19F"/>
          </a:solidFill>
          <a:ln>
            <a:noFill/>
          </a:ln>
          <a:effectLst/>
        </p:spPr>
        <p:txBody>
          <a:bodyPr vert="horz" wrap="square" lIns="45720" tIns="45720" rIns="45720" bIns="45720" numCol="1" spcCol="215900" anchor="t"/>
          <a:lstStyle/>
          <a:p>
            <a:pPr marL="0" marR="0" indent="0" algn="l" defTabSz="914400">
              <a:lnSpc>
                <a:spcPct val="100000"/>
              </a:lnSpc>
              <a:spcBef>
                <a:spcPts val="0"/>
              </a:spcBef>
              <a:spcAft>
                <a:spcPts val="0"/>
              </a:spcAft>
              <a:buNone/>
              <a:tabLst/>
            </a:pPr>
            <a:endParaRPr lang="en-us" cap="none"/>
          </a:p>
        </p:txBody>
      </p:sp>
      <p:sp>
        <p:nvSpPr>
          <p:cNvPr id="3" name="Textbox2" descr="Cilvēkiem, kuriem ir kādi psihiski traucējumi,&#10;ļoti svarīga ir drošības sajūta. &#10;&#10;Nereti cilvēki baidās ne tikai par savu fizisko drošību, bet arī par to, ka tiks kritizēti, nosodīti, izsmieti, atstumti un nepieņemti. &#10;&#10;Saskarsmē ar cilvēku, kuram ir psihiski traucējumi,&#10;īpaši svarīgi ir radīt sajūtu, ka nenodarīsim viņam ne fizisku, ne emocionālu kaitējumu. &#10;"/>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AAAAA8zMzADAwP8Af39/AAAAAAAAAAAAAAAAAAAAAAAAAAAAIQAAABgAAAAUAAAAJhQAADEZAACGZwAAUDoAABAgAAAmAAAACAAAAP//////////"/>
              </a:ext>
            </a:extLst>
          </p:cNvSpPr>
          <p:nvPr/>
        </p:nvSpPr>
        <p:spPr>
          <a:xfrm>
            <a:off x="3275330" y="4095115"/>
            <a:ext cx="13553440" cy="5384165"/>
          </a:xfrm>
          <a:prstGeom prst="rect">
            <a:avLst/>
          </a:prstGeom>
          <a:noFill/>
          <a:ln>
            <a:noFill/>
          </a:ln>
          <a:effectLst/>
        </p:spPr>
        <p:txBody>
          <a:bodyPr vert="horz" wrap="square" lIns="45720" tIns="45720" rIns="45720" bIns="45720" numCol="1" spcCol="215900" anchor="t"/>
          <a:lstStyle/>
          <a:p>
            <a:pPr algn="ctr">
              <a:lnSpc>
                <a:spcPct val="107000"/>
              </a:lnSpc>
              <a:defRPr sz="3600" cap="none">
                <a:solidFill>
                  <a:srgbClr val="302A73"/>
                </a:solidFill>
                <a:uFill>
                  <a:solidFill>
                    <a:srgbClr val="000000"/>
                  </a:solidFill>
                </a:uFill>
                <a:latin typeface="Arial" pitchFamily="1" charset="0"/>
                <a:ea typeface="Arial" pitchFamily="1" charset="0"/>
                <a:cs typeface="Arial" pitchFamily="1" charset="0"/>
              </a:defRPr>
            </a:pPr>
            <a:r>
              <a:rPr lang="lv-lv" cap="none" dirty="0"/>
              <a:t>Cilvēkiem, kuriem ir kādi psihiski traucējumi,</a:t>
            </a:r>
            <a:br>
              <a:rPr dirty="0"/>
            </a:br>
            <a:r>
              <a:rPr lang="lv-lv" b="1" cap="none" dirty="0"/>
              <a:t>ļoti svarīga</a:t>
            </a:r>
            <a:r>
              <a:rPr lang="lv-lv" cap="none" dirty="0"/>
              <a:t> </a:t>
            </a:r>
            <a:r>
              <a:rPr lang="lv-lv" b="1" cap="none" dirty="0"/>
              <a:t>ir</a:t>
            </a:r>
            <a:r>
              <a:rPr lang="lv-lv" cap="none" dirty="0"/>
              <a:t> </a:t>
            </a:r>
            <a:r>
              <a:rPr lang="lv-lv" b="1" cap="none" dirty="0"/>
              <a:t>drošības sajūta</a:t>
            </a:r>
            <a:r>
              <a:rPr lang="lv-lv" cap="none" dirty="0"/>
              <a:t>. </a:t>
            </a:r>
          </a:p>
          <a:p>
            <a:pPr algn="ctr">
              <a:lnSpc>
                <a:spcPct val="107000"/>
              </a:lnSpc>
              <a:defRPr sz="3600" cap="none">
                <a:solidFill>
                  <a:srgbClr val="302A73"/>
                </a:solidFill>
                <a:uFill>
                  <a:solidFill>
                    <a:srgbClr val="000000"/>
                  </a:solidFill>
                </a:uFill>
                <a:latin typeface="Arial" pitchFamily="1" charset="0"/>
                <a:ea typeface="Arial" pitchFamily="1" charset="0"/>
                <a:cs typeface="Arial" pitchFamily="1" charset="0"/>
              </a:defRPr>
            </a:pPr>
            <a:endParaRPr lang="lv-lv" cap="none" dirty="0"/>
          </a:p>
          <a:p>
            <a:pPr algn="ctr">
              <a:lnSpc>
                <a:spcPct val="107000"/>
              </a:lnSpc>
              <a:defRPr sz="3600" cap="none">
                <a:solidFill>
                  <a:srgbClr val="302A73"/>
                </a:solidFill>
                <a:uFill>
                  <a:solidFill>
                    <a:srgbClr val="000000"/>
                  </a:solidFill>
                </a:uFill>
                <a:latin typeface="Arial" pitchFamily="1" charset="0"/>
                <a:ea typeface="Arial" pitchFamily="1" charset="0"/>
                <a:cs typeface="Arial" pitchFamily="1" charset="0"/>
              </a:defRPr>
            </a:pPr>
            <a:r>
              <a:rPr lang="lv-lv" cap="none" dirty="0"/>
              <a:t>Nereti cilvēki </a:t>
            </a:r>
            <a:r>
              <a:rPr lang="lv-lv" b="1" cap="none" dirty="0"/>
              <a:t>baidās</a:t>
            </a:r>
            <a:r>
              <a:rPr lang="lv-lv" cap="none" dirty="0"/>
              <a:t> ne tikai par savu fizisko drošību, bet arī par to, ka tiks kritizēti, nosodīti, izsmieti, atstumti un nepieņemti. </a:t>
            </a:r>
          </a:p>
          <a:p>
            <a:pPr algn="ctr">
              <a:lnSpc>
                <a:spcPct val="107000"/>
              </a:lnSpc>
              <a:defRPr sz="3600" cap="none">
                <a:solidFill>
                  <a:srgbClr val="302A73"/>
                </a:solidFill>
                <a:uFill>
                  <a:solidFill>
                    <a:srgbClr val="000000"/>
                  </a:solidFill>
                </a:uFill>
                <a:latin typeface="Arial" pitchFamily="1" charset="0"/>
                <a:ea typeface="Arial" pitchFamily="1" charset="0"/>
                <a:cs typeface="Arial" pitchFamily="1" charset="0"/>
              </a:defRPr>
            </a:pPr>
            <a:endParaRPr lang="lv-lv" cap="none" dirty="0"/>
          </a:p>
          <a:p>
            <a:pPr algn="ctr">
              <a:lnSpc>
                <a:spcPct val="107000"/>
              </a:lnSpc>
              <a:defRPr sz="3600" cap="none">
                <a:solidFill>
                  <a:srgbClr val="302A73"/>
                </a:solidFill>
                <a:uFill>
                  <a:solidFill>
                    <a:srgbClr val="000000"/>
                  </a:solidFill>
                </a:uFill>
                <a:latin typeface="Arial" pitchFamily="1" charset="0"/>
                <a:ea typeface="Arial" pitchFamily="1" charset="0"/>
                <a:cs typeface="Arial" pitchFamily="1" charset="0"/>
              </a:defRPr>
            </a:pPr>
            <a:r>
              <a:rPr lang="lv-lv" cap="none" dirty="0"/>
              <a:t>Saskarsmē ar cilvēku, kuram ir psihiski traucējumi,</a:t>
            </a:r>
            <a:br>
              <a:rPr dirty="0"/>
            </a:br>
            <a:r>
              <a:rPr lang="lv-lv" b="1" cap="none" dirty="0"/>
              <a:t>īpaši svarīgi ir radīt sajūtu, ka nenodarīsim viņam ne fizisku, ne emocionālu kaitējumu</a:t>
            </a:r>
            <a:r>
              <a:rPr lang="lv-lv" cap="none" dirty="0"/>
              <a:t>. </a:t>
            </a:r>
          </a:p>
        </p:txBody>
      </p:sp>
      <p:sp>
        <p:nvSpPr>
          <p:cNvPr id="4" name="Textbox1" descr="Drošības sajūta"/>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A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BAFBQ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AAAAA8zMzADAwP8Af39/AAAAAAAAAAAAAAAAAAAAAAAAAAAAIQAAABgAAAAUAAAAfyYAANYSAAAtVQAAZxoAABAAAAAmAAAACAAAAP//////////"/>
              </a:ext>
            </a:extLst>
          </p:cNvSpPr>
          <p:nvPr/>
        </p:nvSpPr>
        <p:spPr>
          <a:xfrm>
            <a:off x="6257925" y="3061970"/>
            <a:ext cx="7588250" cy="1229995"/>
          </a:xfrm>
          <a:prstGeom prst="rect">
            <a:avLst/>
          </a:prstGeom>
          <a:noFill/>
          <a:ln>
            <a:noFill/>
          </a:ln>
          <a:effectLst/>
        </p:spPr>
        <p:txBody>
          <a:bodyPr vert="horz" wrap="square" lIns="0" tIns="0" rIns="0" bIns="0" numCol="1" spcCol="215900" anchor="t"/>
          <a:lstStyle>
            <a:lvl1pPr marL="0" marR="0" indent="0" algn="l" defTabSz="914400">
              <a:lnSpc>
                <a:spcPct val="100000"/>
              </a:lnSpc>
              <a:spcBef>
                <a:spcPts val="0"/>
              </a:spcBef>
              <a:spcAft>
                <a:spcPts val="0"/>
              </a:spcAft>
              <a:buNone/>
              <a:tabLst/>
              <a:defRPr sz="9400" b="1" i="0" u="none" strike="noStrike" cap="none" spc="0" baseline="0">
                <a:solidFill>
                  <a:srgbClr val="302A73"/>
                </a:solidFill>
                <a:latin typeface="Karla" charset="0"/>
                <a:ea typeface="Calibri" pitchFamily="2" charset="0"/>
                <a:cs typeface="Calibri" pitchFamily="2" charset="0"/>
              </a:defRPr>
            </a:lvl1pPr>
            <a:lvl2pPr marL="0" marR="0" indent="0" algn="l" defTabSz="914400">
              <a:lnSpc>
                <a:spcPct val="100000"/>
              </a:lnSpc>
              <a:spcBef>
                <a:spcPts val="0"/>
              </a:spcBef>
              <a:spcAft>
                <a:spcPts val="0"/>
              </a:spcAft>
              <a:buNone/>
              <a:tabLst/>
              <a:defRPr sz="9400" b="1" i="0" u="none" strike="noStrike" cap="none" spc="0" baseline="0">
                <a:solidFill>
                  <a:srgbClr val="302A73"/>
                </a:solidFill>
                <a:latin typeface="Karla" charset="0"/>
                <a:ea typeface="Calibri" pitchFamily="2" charset="0"/>
                <a:cs typeface="Calibri" pitchFamily="2" charset="0"/>
              </a:defRPr>
            </a:lvl2pPr>
            <a:lvl3pPr marL="0" marR="0" indent="0" algn="l" defTabSz="914400">
              <a:lnSpc>
                <a:spcPct val="100000"/>
              </a:lnSpc>
              <a:spcBef>
                <a:spcPts val="0"/>
              </a:spcBef>
              <a:spcAft>
                <a:spcPts val="0"/>
              </a:spcAft>
              <a:buNone/>
              <a:tabLst/>
              <a:defRPr sz="9400" b="1" i="0" u="none" strike="noStrike" cap="none" spc="0" baseline="0">
                <a:solidFill>
                  <a:srgbClr val="302A73"/>
                </a:solidFill>
                <a:latin typeface="Karla" charset="0"/>
                <a:ea typeface="Calibri" pitchFamily="2" charset="0"/>
                <a:cs typeface="Calibri" pitchFamily="2" charset="0"/>
              </a:defRPr>
            </a:lvl3pPr>
            <a:lvl4pPr marL="0" marR="0" indent="0" algn="l" defTabSz="914400">
              <a:lnSpc>
                <a:spcPct val="100000"/>
              </a:lnSpc>
              <a:spcBef>
                <a:spcPts val="0"/>
              </a:spcBef>
              <a:spcAft>
                <a:spcPts val="0"/>
              </a:spcAft>
              <a:buNone/>
              <a:tabLst/>
              <a:defRPr sz="9400" b="1" i="0" u="none" strike="noStrike" cap="none" spc="0" baseline="0">
                <a:solidFill>
                  <a:srgbClr val="302A73"/>
                </a:solidFill>
                <a:latin typeface="Karla" charset="0"/>
                <a:ea typeface="Calibri" pitchFamily="2" charset="0"/>
                <a:cs typeface="Calibri" pitchFamily="2" charset="0"/>
              </a:defRPr>
            </a:lvl4pPr>
            <a:lvl5pPr marL="0" marR="0" indent="0" algn="l" defTabSz="914400">
              <a:lnSpc>
                <a:spcPct val="100000"/>
              </a:lnSpc>
              <a:spcBef>
                <a:spcPts val="0"/>
              </a:spcBef>
              <a:spcAft>
                <a:spcPts val="0"/>
              </a:spcAft>
              <a:buNone/>
              <a:tabLst/>
              <a:defRPr sz="9400" b="1" i="0" u="none" strike="noStrike" cap="none" spc="0" baseline="0">
                <a:solidFill>
                  <a:srgbClr val="302A73"/>
                </a:solidFill>
                <a:latin typeface="Karla" charset="0"/>
                <a:ea typeface="Calibri" pitchFamily="2" charset="0"/>
                <a:cs typeface="Calibri" pitchFamily="2" charset="0"/>
              </a:defRPr>
            </a:lvl5pPr>
            <a:lvl6pPr marL="0" marR="0" indent="0" algn="l" defTabSz="914400">
              <a:lnSpc>
                <a:spcPct val="100000"/>
              </a:lnSpc>
              <a:spcBef>
                <a:spcPts val="0"/>
              </a:spcBef>
              <a:spcAft>
                <a:spcPts val="0"/>
              </a:spcAft>
              <a:buNone/>
              <a:tabLst/>
              <a:defRPr sz="9400" b="1" i="0" u="none" strike="noStrike" cap="none" spc="0" baseline="0">
                <a:solidFill>
                  <a:srgbClr val="302A73"/>
                </a:solidFill>
                <a:latin typeface="Karla" charset="0"/>
                <a:ea typeface="Calibri" pitchFamily="2" charset="0"/>
                <a:cs typeface="Calibri" pitchFamily="2" charset="0"/>
              </a:defRPr>
            </a:lvl6pPr>
            <a:lvl7pPr marL="0" marR="0" indent="0" algn="l" defTabSz="914400">
              <a:lnSpc>
                <a:spcPct val="100000"/>
              </a:lnSpc>
              <a:spcBef>
                <a:spcPts val="0"/>
              </a:spcBef>
              <a:spcAft>
                <a:spcPts val="0"/>
              </a:spcAft>
              <a:buNone/>
              <a:tabLst/>
              <a:defRPr sz="9400" b="1" i="0" u="none" strike="noStrike" cap="none" spc="0" baseline="0">
                <a:solidFill>
                  <a:srgbClr val="302A73"/>
                </a:solidFill>
                <a:latin typeface="Karla" charset="0"/>
                <a:ea typeface="Calibri" pitchFamily="2" charset="0"/>
                <a:cs typeface="Calibri" pitchFamily="2" charset="0"/>
              </a:defRPr>
            </a:lvl7pPr>
            <a:lvl8pPr marL="0" marR="0" indent="0" algn="l" defTabSz="914400">
              <a:lnSpc>
                <a:spcPct val="100000"/>
              </a:lnSpc>
              <a:spcBef>
                <a:spcPts val="0"/>
              </a:spcBef>
              <a:spcAft>
                <a:spcPts val="0"/>
              </a:spcAft>
              <a:buNone/>
              <a:tabLst/>
              <a:defRPr sz="9400" b="1" i="0" u="none" strike="noStrike" cap="none" spc="0" baseline="0">
                <a:solidFill>
                  <a:srgbClr val="302A73"/>
                </a:solidFill>
                <a:latin typeface="Karla" charset="0"/>
                <a:ea typeface="Calibri" pitchFamily="2" charset="0"/>
                <a:cs typeface="Calibri" pitchFamily="2" charset="0"/>
              </a:defRPr>
            </a:lvl8pPr>
            <a:lvl9pPr marL="0" marR="0" indent="0" algn="l" defTabSz="914400">
              <a:lnSpc>
                <a:spcPct val="100000"/>
              </a:lnSpc>
              <a:spcBef>
                <a:spcPts val="0"/>
              </a:spcBef>
              <a:spcAft>
                <a:spcPts val="0"/>
              </a:spcAft>
              <a:buNone/>
              <a:tabLst/>
              <a:defRPr sz="9400" b="1" i="0" u="none" strike="noStrike" cap="none" spc="0" baseline="0">
                <a:solidFill>
                  <a:srgbClr val="302A73"/>
                </a:solidFill>
                <a:latin typeface="Karla" charset="0"/>
                <a:ea typeface="Calibri" pitchFamily="2" charset="0"/>
                <a:cs typeface="Calibri" pitchFamily="2" charset="0"/>
              </a:defRPr>
            </a:lvl9pPr>
          </a:lstStyle>
          <a:p>
            <a:pPr indent="12700" algn="ctr">
              <a:lnSpc>
                <a:spcPct val="107000"/>
              </a:lnSpc>
              <a:defRPr sz="3900" cap="none">
                <a:uFill>
                  <a:solidFill>
                    <a:srgbClr val="000000"/>
                  </a:solidFill>
                </a:uFill>
                <a:latin typeface="Arial" pitchFamily="1" charset="0"/>
                <a:ea typeface="Arial" pitchFamily="1" charset="0"/>
                <a:cs typeface="Arial" pitchFamily="1" charset="0"/>
              </a:defRPr>
            </a:pPr>
            <a:r>
              <a:rPr lang="en-gb" sz="6000" cap="none" dirty="0"/>
              <a:t>DROŠĪBAS SAJŪTA</a:t>
            </a:r>
          </a:p>
        </p:txBody>
      </p:sp>
      <p:sp>
        <p:nvSpPr>
          <p:cNvPr id="7" name="Virsraksts">
            <a:extLst>
              <a:ext uri="{FF2B5EF4-FFF2-40B4-BE49-F238E27FC236}">
                <a16:creationId xmlns:a16="http://schemas.microsoft.com/office/drawing/2014/main" id="{EA9CFB2B-DBA0-4D50-BB54-8499C83869B7}"/>
              </a:ext>
            </a:extLst>
          </p:cNvPr>
          <p:cNvSpPr>
            <a:spLocks noGrp="1"/>
          </p:cNvSpPr>
          <p:nvPr>
            <p:ph type="title"/>
          </p:nvPr>
        </p:nvSpPr>
        <p:spPr>
          <a:xfrm>
            <a:off x="781050" y="511175"/>
            <a:ext cx="13267055" cy="1193165"/>
          </a:xfrm>
        </p:spPr>
        <p:txBody>
          <a:bodyPr/>
          <a:lstStyle/>
          <a:p>
            <a:r>
              <a:rPr lang="en-GB" sz="3600" dirty="0">
                <a:latin typeface="+mn-lt"/>
              </a:rPr>
              <a:t>PADOMI SASKARSMĒ AR CILVĒKIEM</a:t>
            </a:r>
            <a:br>
              <a:rPr lang="en-GB" sz="3600" dirty="0">
                <a:latin typeface="+mn-lt"/>
              </a:rPr>
            </a:br>
            <a:r>
              <a:rPr lang="en-GB" sz="3600" dirty="0">
                <a:latin typeface="+mn-lt"/>
              </a:rPr>
              <a:t>AR GARĪGA RAKSTURA (PSIHISKIEM) TRAUCĒJUMIEM</a:t>
            </a:r>
            <a:br>
              <a:rPr lang="en-GB" sz="3600" dirty="0">
                <a:latin typeface="+mn-lt"/>
              </a:rPr>
            </a:br>
            <a:endParaRPr lang="lv-LV" sz="3600" dirty="0">
              <a:latin typeface="+mn-lt"/>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Krāsaina josla #IekāpOtraKurpēs">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3qz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fFB4f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AAAAAUAAAABAAAAAAAAAAAAAAAAAAAAAAAAAAAAAAAAAAAAAAAAAAAAAAACf39/AAAAAAPMzMwAwMD/AH9/fwAAAAAAAAAAAAAAAAD///8AAAAAACEAAAAYAAAAFAAAAOT////2NgAArHsAAIhFAAAQAAAAJgAAAAgAAAD//////////w=="/>
              </a:ext>
            </a:extLst>
          </p:cNvPicPr>
          <p:nvPr/>
        </p:nvPicPr>
        <p:blipFill>
          <a:blip r:embed="rId2"/>
          <a:stretch>
            <a:fillRect/>
          </a:stretch>
        </p:blipFill>
        <p:spPr>
          <a:xfrm>
            <a:off x="-17780" y="8934450"/>
            <a:ext cx="20121880" cy="2368550"/>
          </a:xfrm>
          <a:prstGeom prst="rect">
            <a:avLst/>
          </a:prstGeom>
          <a:noFill/>
          <a:ln>
            <a:noFill/>
          </a:ln>
          <a:effectLst/>
        </p:spPr>
      </p:pic>
      <p:sp>
        <p:nvSpPr>
          <p:cNvPr id="2" name="Taisnstūris">
            <a:extLst>
              <a:ext uri="{C183D7F6-B498-43B3-948B-1728B52AA6E4}">
                <adec:decorative xmlns:adec="http://schemas.microsoft.com/office/drawing/2017/decorative" val="1"/>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sAAAAE0AAAAASAAAAEgAAABIAAAASAAAAAAAAAAAAAAAAAAAAAEAAABQAAAAoifgO+LOrT8AAAAAAAAAAAAAAAAAAOA/AAAAAAAA4D8AAAAAAADgPwAAAAAAAOA/AAAAAAAA4D8AAAAAAADgPwAAAAAAAOA/AAAAAAAA4D8CAAAAjAAAAAEAAAAAAAAA6qGf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Kqqqqo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6qGfAP///wEAAAAAAAAAAAAAAAAAAAAAAAAAAAAAAAAAAAAAAAAAAAAAAAJ/f38AAAAAA8zMzADAwP8Af39/AAAAAAAAAAAAAAAAAAAAAAAAAAAAIQAAABgAAAAUAAAAFSkAAHkUAACXUgAAuRsAABAgAAAmAAAACAAAAP//////////"/>
              </a:ext>
            </a:extLst>
          </p:cNvSpPr>
          <p:nvPr/>
        </p:nvSpPr>
        <p:spPr>
          <a:xfrm>
            <a:off x="6678295" y="3328035"/>
            <a:ext cx="6747510" cy="1178560"/>
          </a:xfrm>
          <a:prstGeom prst="round2DiagRect">
            <a:avLst>
              <a:gd name="adj1" fmla="val 16666"/>
              <a:gd name="adj2" fmla="val 0"/>
            </a:avLst>
          </a:prstGeom>
          <a:solidFill>
            <a:srgbClr val="EAA19F"/>
          </a:solidFill>
          <a:ln>
            <a:noFill/>
          </a:ln>
          <a:effectLst/>
        </p:spPr>
        <p:txBody>
          <a:bodyPr vert="horz" wrap="square" lIns="45720" tIns="45720" rIns="45720" bIns="45720" numCol="1" spcCol="215900" anchor="t"/>
          <a:lstStyle/>
          <a:p>
            <a:pPr marL="0" marR="0" indent="0" algn="l" defTabSz="914400">
              <a:lnSpc>
                <a:spcPct val="100000"/>
              </a:lnSpc>
              <a:spcBef>
                <a:spcPts val="0"/>
              </a:spcBef>
              <a:spcAft>
                <a:spcPts val="0"/>
              </a:spcAft>
              <a:buNone/>
              <a:tabLst/>
            </a:pPr>
            <a:endParaRPr lang="en-us" cap="none"/>
          </a:p>
        </p:txBody>
      </p:sp>
      <p:sp>
        <p:nvSpPr>
          <p:cNvPr id="3" name="Textbox2" descr="Lielai daļai cilvēku, kuriem ir kādi psihiski traucējumi, neapzināti ir iekšēja sajūta, ka viņi nav pietiekami mīlami vai vērtīgi. &#10;&#10;Saskarsmē ar cilvēku, kuram ir garīga rakstura (psihiskiem traucējumiem) traucējumi, ir svarīgi parādīt savu izpratni un līdzjūtību par situāciju — svarīga ir pieņemšana. &#10;"/>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AAAAA8zMzADAwP8Af39/AAAAAAAAAAAAAAAAAAAAAAAAAAAAIQAAABgAAAAUAAAA3RgAAA4cAACrYwAA4jUAABAgAAAmAAAACAAAAP//////////"/>
              </a:ext>
            </a:extLst>
          </p:cNvSpPr>
          <p:nvPr/>
        </p:nvSpPr>
        <p:spPr>
          <a:xfrm>
            <a:off x="4041775" y="4560570"/>
            <a:ext cx="12160250" cy="4198620"/>
          </a:xfrm>
          <a:prstGeom prst="rect">
            <a:avLst/>
          </a:prstGeom>
          <a:noFill/>
          <a:ln>
            <a:noFill/>
          </a:ln>
          <a:effectLst/>
        </p:spPr>
        <p:txBody>
          <a:bodyPr vert="horz" wrap="square" lIns="45720" tIns="45720" rIns="45720" bIns="45720" numCol="1" spcCol="215900" anchor="t"/>
          <a:lstStyle/>
          <a:p>
            <a:pPr algn="ctr">
              <a:lnSpc>
                <a:spcPct val="107000"/>
              </a:lnSpc>
              <a:defRPr sz="3600" cap="none">
                <a:solidFill>
                  <a:srgbClr val="302A73"/>
                </a:solidFill>
                <a:uFill>
                  <a:solidFill>
                    <a:srgbClr val="000000"/>
                  </a:solidFill>
                </a:uFill>
                <a:latin typeface="Arial" pitchFamily="1" charset="0"/>
                <a:ea typeface="Arial" pitchFamily="1" charset="0"/>
                <a:cs typeface="Arial" pitchFamily="1" charset="0"/>
              </a:defRPr>
            </a:pPr>
            <a:r>
              <a:rPr lang="lv-lv" cap="none" dirty="0"/>
              <a:t>Lielai daļai cilvēku, kuriem ir kādi psihiski traucējumi, </a:t>
            </a:r>
            <a:r>
              <a:rPr lang="lv-lv" b="1" cap="none" dirty="0"/>
              <a:t>neapzināti ir iekšēja sajūta, ka viņi nav pietiekami mīlami vai vērtīgi</a:t>
            </a:r>
            <a:r>
              <a:rPr lang="lv-lv" cap="none" dirty="0"/>
              <a:t>.</a:t>
            </a:r>
            <a:r>
              <a:rPr lang="lv-lv" b="1" cap="none" dirty="0"/>
              <a:t> </a:t>
            </a:r>
          </a:p>
          <a:p>
            <a:pPr algn="ctr">
              <a:lnSpc>
                <a:spcPct val="107000"/>
              </a:lnSpc>
              <a:defRPr sz="3600" b="1" cap="none">
                <a:solidFill>
                  <a:srgbClr val="302A73"/>
                </a:solidFill>
                <a:uFill>
                  <a:solidFill>
                    <a:srgbClr val="000000"/>
                  </a:solidFill>
                </a:uFill>
                <a:latin typeface="Arial" pitchFamily="1" charset="0"/>
                <a:ea typeface="Arial" pitchFamily="1" charset="0"/>
                <a:cs typeface="Arial" pitchFamily="1" charset="0"/>
              </a:defRPr>
            </a:pPr>
            <a:endParaRPr lang="lv-lv" cap="none" dirty="0"/>
          </a:p>
          <a:p>
            <a:pPr algn="ctr">
              <a:lnSpc>
                <a:spcPct val="107000"/>
              </a:lnSpc>
              <a:defRPr sz="3600" cap="none">
                <a:solidFill>
                  <a:srgbClr val="302A73"/>
                </a:solidFill>
                <a:uFill>
                  <a:solidFill>
                    <a:srgbClr val="000000"/>
                  </a:solidFill>
                </a:uFill>
                <a:latin typeface="Arial" pitchFamily="1" charset="0"/>
                <a:ea typeface="Arial" pitchFamily="1" charset="0"/>
                <a:cs typeface="Arial" pitchFamily="1" charset="0"/>
              </a:defRPr>
            </a:pPr>
            <a:r>
              <a:rPr lang="lv-lv" cap="none" dirty="0"/>
              <a:t>Saskarsmē ar cilvēku, kuram ir garīga rakstura (psihiskiem traucējumiem) traucējumi, ir svarīgi </a:t>
            </a:r>
            <a:r>
              <a:rPr lang="lv-lv" b="1" cap="none" dirty="0"/>
              <a:t>parādīt savu izpratni un līdzjūtību par situāciju — svarīga ir pieņemšana</a:t>
            </a:r>
            <a:r>
              <a:rPr lang="lv-lv" cap="none" dirty="0"/>
              <a:t>.</a:t>
            </a:r>
            <a:r>
              <a:rPr lang="lv-lv" b="1" cap="none" dirty="0"/>
              <a:t> </a:t>
            </a:r>
          </a:p>
        </p:txBody>
      </p:sp>
      <p:sp>
        <p:nvSpPr>
          <p:cNvPr id="4" name="Textbox1" descr="Pieņemšana"/>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A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HsC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AAAAA8zMzADAwP8Af39/AAAAAAAAAAAAAAAAAAAAAAAAAAAAIQAAABgAAAAUAAAAfyYAAFwVAAAtVQAA7RwAABAAAAAmAAAACAAAAP//////////"/>
              </a:ext>
            </a:extLst>
          </p:cNvSpPr>
          <p:nvPr/>
        </p:nvSpPr>
        <p:spPr>
          <a:xfrm>
            <a:off x="6257925" y="3472180"/>
            <a:ext cx="7588250" cy="1229995"/>
          </a:xfrm>
          <a:prstGeom prst="rect">
            <a:avLst/>
          </a:prstGeom>
          <a:noFill/>
          <a:ln>
            <a:noFill/>
          </a:ln>
          <a:effectLst/>
        </p:spPr>
        <p:txBody>
          <a:bodyPr vert="horz" wrap="square" lIns="0" tIns="0" rIns="0" bIns="0" numCol="1" spcCol="215900" anchor="t"/>
          <a:lstStyle>
            <a:lvl1pPr marL="0" marR="0" indent="0" algn="l" defTabSz="914400">
              <a:lnSpc>
                <a:spcPct val="100000"/>
              </a:lnSpc>
              <a:spcBef>
                <a:spcPts val="0"/>
              </a:spcBef>
              <a:spcAft>
                <a:spcPts val="0"/>
              </a:spcAft>
              <a:buNone/>
              <a:tabLst/>
              <a:defRPr sz="9400" b="1" i="0" u="none" strike="noStrike" cap="none" spc="0" baseline="0">
                <a:solidFill>
                  <a:srgbClr val="302A73"/>
                </a:solidFill>
                <a:latin typeface="Karla" charset="0"/>
                <a:ea typeface="Calibri" pitchFamily="2" charset="0"/>
                <a:cs typeface="Calibri" pitchFamily="2" charset="0"/>
              </a:defRPr>
            </a:lvl1pPr>
            <a:lvl2pPr marL="0" marR="0" indent="0" algn="l" defTabSz="914400">
              <a:lnSpc>
                <a:spcPct val="100000"/>
              </a:lnSpc>
              <a:spcBef>
                <a:spcPts val="0"/>
              </a:spcBef>
              <a:spcAft>
                <a:spcPts val="0"/>
              </a:spcAft>
              <a:buNone/>
              <a:tabLst/>
              <a:defRPr sz="9400" b="1" i="0" u="none" strike="noStrike" cap="none" spc="0" baseline="0">
                <a:solidFill>
                  <a:srgbClr val="302A73"/>
                </a:solidFill>
                <a:latin typeface="Karla" charset="0"/>
                <a:ea typeface="Calibri" pitchFamily="2" charset="0"/>
                <a:cs typeface="Calibri" pitchFamily="2" charset="0"/>
              </a:defRPr>
            </a:lvl2pPr>
            <a:lvl3pPr marL="0" marR="0" indent="0" algn="l" defTabSz="914400">
              <a:lnSpc>
                <a:spcPct val="100000"/>
              </a:lnSpc>
              <a:spcBef>
                <a:spcPts val="0"/>
              </a:spcBef>
              <a:spcAft>
                <a:spcPts val="0"/>
              </a:spcAft>
              <a:buNone/>
              <a:tabLst/>
              <a:defRPr sz="9400" b="1" i="0" u="none" strike="noStrike" cap="none" spc="0" baseline="0">
                <a:solidFill>
                  <a:srgbClr val="302A73"/>
                </a:solidFill>
                <a:latin typeface="Karla" charset="0"/>
                <a:ea typeface="Calibri" pitchFamily="2" charset="0"/>
                <a:cs typeface="Calibri" pitchFamily="2" charset="0"/>
              </a:defRPr>
            </a:lvl3pPr>
            <a:lvl4pPr marL="0" marR="0" indent="0" algn="l" defTabSz="914400">
              <a:lnSpc>
                <a:spcPct val="100000"/>
              </a:lnSpc>
              <a:spcBef>
                <a:spcPts val="0"/>
              </a:spcBef>
              <a:spcAft>
                <a:spcPts val="0"/>
              </a:spcAft>
              <a:buNone/>
              <a:tabLst/>
              <a:defRPr sz="9400" b="1" i="0" u="none" strike="noStrike" cap="none" spc="0" baseline="0">
                <a:solidFill>
                  <a:srgbClr val="302A73"/>
                </a:solidFill>
                <a:latin typeface="Karla" charset="0"/>
                <a:ea typeface="Calibri" pitchFamily="2" charset="0"/>
                <a:cs typeface="Calibri" pitchFamily="2" charset="0"/>
              </a:defRPr>
            </a:lvl4pPr>
            <a:lvl5pPr marL="0" marR="0" indent="0" algn="l" defTabSz="914400">
              <a:lnSpc>
                <a:spcPct val="100000"/>
              </a:lnSpc>
              <a:spcBef>
                <a:spcPts val="0"/>
              </a:spcBef>
              <a:spcAft>
                <a:spcPts val="0"/>
              </a:spcAft>
              <a:buNone/>
              <a:tabLst/>
              <a:defRPr sz="9400" b="1" i="0" u="none" strike="noStrike" cap="none" spc="0" baseline="0">
                <a:solidFill>
                  <a:srgbClr val="302A73"/>
                </a:solidFill>
                <a:latin typeface="Karla" charset="0"/>
                <a:ea typeface="Calibri" pitchFamily="2" charset="0"/>
                <a:cs typeface="Calibri" pitchFamily="2" charset="0"/>
              </a:defRPr>
            </a:lvl5pPr>
            <a:lvl6pPr marL="0" marR="0" indent="0" algn="l" defTabSz="914400">
              <a:lnSpc>
                <a:spcPct val="100000"/>
              </a:lnSpc>
              <a:spcBef>
                <a:spcPts val="0"/>
              </a:spcBef>
              <a:spcAft>
                <a:spcPts val="0"/>
              </a:spcAft>
              <a:buNone/>
              <a:tabLst/>
              <a:defRPr sz="9400" b="1" i="0" u="none" strike="noStrike" cap="none" spc="0" baseline="0">
                <a:solidFill>
                  <a:srgbClr val="302A73"/>
                </a:solidFill>
                <a:latin typeface="Karla" charset="0"/>
                <a:ea typeface="Calibri" pitchFamily="2" charset="0"/>
                <a:cs typeface="Calibri" pitchFamily="2" charset="0"/>
              </a:defRPr>
            </a:lvl6pPr>
            <a:lvl7pPr marL="0" marR="0" indent="0" algn="l" defTabSz="914400">
              <a:lnSpc>
                <a:spcPct val="100000"/>
              </a:lnSpc>
              <a:spcBef>
                <a:spcPts val="0"/>
              </a:spcBef>
              <a:spcAft>
                <a:spcPts val="0"/>
              </a:spcAft>
              <a:buNone/>
              <a:tabLst/>
              <a:defRPr sz="9400" b="1" i="0" u="none" strike="noStrike" cap="none" spc="0" baseline="0">
                <a:solidFill>
                  <a:srgbClr val="302A73"/>
                </a:solidFill>
                <a:latin typeface="Karla" charset="0"/>
                <a:ea typeface="Calibri" pitchFamily="2" charset="0"/>
                <a:cs typeface="Calibri" pitchFamily="2" charset="0"/>
              </a:defRPr>
            </a:lvl7pPr>
            <a:lvl8pPr marL="0" marR="0" indent="0" algn="l" defTabSz="914400">
              <a:lnSpc>
                <a:spcPct val="100000"/>
              </a:lnSpc>
              <a:spcBef>
                <a:spcPts val="0"/>
              </a:spcBef>
              <a:spcAft>
                <a:spcPts val="0"/>
              </a:spcAft>
              <a:buNone/>
              <a:tabLst/>
              <a:defRPr sz="9400" b="1" i="0" u="none" strike="noStrike" cap="none" spc="0" baseline="0">
                <a:solidFill>
                  <a:srgbClr val="302A73"/>
                </a:solidFill>
                <a:latin typeface="Karla" charset="0"/>
                <a:ea typeface="Calibri" pitchFamily="2" charset="0"/>
                <a:cs typeface="Calibri" pitchFamily="2" charset="0"/>
              </a:defRPr>
            </a:lvl8pPr>
            <a:lvl9pPr marL="0" marR="0" indent="0" algn="l" defTabSz="914400">
              <a:lnSpc>
                <a:spcPct val="100000"/>
              </a:lnSpc>
              <a:spcBef>
                <a:spcPts val="0"/>
              </a:spcBef>
              <a:spcAft>
                <a:spcPts val="0"/>
              </a:spcAft>
              <a:buNone/>
              <a:tabLst/>
              <a:defRPr sz="9400" b="1" i="0" u="none" strike="noStrike" cap="none" spc="0" baseline="0">
                <a:solidFill>
                  <a:srgbClr val="302A73"/>
                </a:solidFill>
                <a:latin typeface="Karla" charset="0"/>
                <a:ea typeface="Calibri" pitchFamily="2" charset="0"/>
                <a:cs typeface="Calibri" pitchFamily="2" charset="0"/>
              </a:defRPr>
            </a:lvl9pPr>
          </a:lstStyle>
          <a:p>
            <a:pPr indent="12700" algn="ctr">
              <a:lnSpc>
                <a:spcPct val="107000"/>
              </a:lnSpc>
              <a:defRPr sz="3900" cap="none">
                <a:uFill>
                  <a:solidFill>
                    <a:srgbClr val="000000"/>
                  </a:solidFill>
                </a:uFill>
                <a:latin typeface="Arial" pitchFamily="1" charset="0"/>
                <a:ea typeface="Arial" pitchFamily="1" charset="0"/>
                <a:cs typeface="Arial" pitchFamily="1" charset="0"/>
              </a:defRPr>
            </a:pPr>
            <a:r>
              <a:rPr lang="en-gb" sz="6000" cap="none"/>
              <a:t>PIEŅEMŠANA</a:t>
            </a:r>
          </a:p>
        </p:txBody>
      </p:sp>
      <p:sp>
        <p:nvSpPr>
          <p:cNvPr id="7" name="Virsraksts">
            <a:extLst>
              <a:ext uri="{FF2B5EF4-FFF2-40B4-BE49-F238E27FC236}">
                <a16:creationId xmlns:a16="http://schemas.microsoft.com/office/drawing/2014/main" id="{931BBC14-503A-4506-8965-126D02D00A0C}"/>
              </a:ext>
            </a:extLst>
          </p:cNvPr>
          <p:cNvSpPr>
            <a:spLocks noGrp="1"/>
          </p:cNvSpPr>
          <p:nvPr>
            <p:ph type="title"/>
          </p:nvPr>
        </p:nvSpPr>
        <p:spPr>
          <a:xfrm>
            <a:off x="781050" y="511175"/>
            <a:ext cx="13267055" cy="1193165"/>
          </a:xfrm>
        </p:spPr>
        <p:txBody>
          <a:bodyPr/>
          <a:lstStyle/>
          <a:p>
            <a:r>
              <a:rPr lang="en-GB" sz="3600" dirty="0">
                <a:latin typeface="+mn-lt"/>
              </a:rPr>
              <a:t>PADOMI SASKARSMĒ AR CILVĒKIEM</a:t>
            </a:r>
            <a:br>
              <a:rPr lang="en-GB" sz="3600" dirty="0">
                <a:latin typeface="+mn-lt"/>
              </a:rPr>
            </a:br>
            <a:r>
              <a:rPr lang="en-GB" sz="3600" dirty="0">
                <a:latin typeface="+mn-lt"/>
              </a:rPr>
              <a:t>AR GARĪGA RAKSTURA (PSIHISKIEM) TRAUCĒJUMIEM</a:t>
            </a:r>
            <a:br>
              <a:rPr lang="en-GB" sz="3600" dirty="0">
                <a:latin typeface="+mn-lt"/>
              </a:rPr>
            </a:br>
            <a:endParaRPr lang="lv-LV" sz="3600" dirty="0">
              <a:latin typeface="+mn-lt"/>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Krāsaina josla #IekāpOtraKurpēs">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3qz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AAAAA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AAAAAUAAAABAAAAAAAAAAAAAAAAAAAAAAAAAAAAAAAAAAAAAAAAAAAAAAACf39/AAAAAAPMzMwAwMD/AH9/fwAAAAAAAAAAAAAAAAD///8AAAAAACEAAAAYAAAAFAAAAAAAAAD4NgAAt3sAAIhFAAAQAAAAJgAAAAgAAAD//////////w=="/>
              </a:ext>
            </a:extLst>
          </p:cNvPicPr>
          <p:nvPr/>
        </p:nvPicPr>
        <p:blipFill>
          <a:blip r:embed="rId2"/>
          <a:stretch>
            <a:fillRect/>
          </a:stretch>
        </p:blipFill>
        <p:spPr>
          <a:xfrm>
            <a:off x="0" y="9792970"/>
            <a:ext cx="20111085" cy="2367280"/>
          </a:xfrm>
          <a:prstGeom prst="rect">
            <a:avLst/>
          </a:prstGeom>
          <a:noFill/>
          <a:ln>
            <a:noFill/>
          </a:ln>
          <a:effectLst/>
        </p:spPr>
      </p:pic>
      <p:sp>
        <p:nvSpPr>
          <p:cNvPr id="5" name="Textbox3" descr="Stereotipi ir ļoti noturīgi, un pārmaiņas tajos notiek tikai ilgākā laika posmā"/>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E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EEyOS0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AAAAA8zMzADAwP8Af39/AAAAAAAAAAAAAAAAAAAAAAAAAAAAIQAAABgAAAAUAAAAJlkAALkbAACBcgAAUyYAABAgAAAmAAAACAAAAP//////////"/>
              </a:ext>
            </a:extLst>
          </p:cNvSpPr>
          <p:nvPr/>
        </p:nvSpPr>
        <p:spPr>
          <a:xfrm>
            <a:off x="14491970" y="4506595"/>
            <a:ext cx="4121785" cy="1723390"/>
          </a:xfrm>
          <a:prstGeom prst="rect">
            <a:avLst/>
          </a:prstGeom>
          <a:noFill/>
          <a:ln>
            <a:noFill/>
          </a:ln>
          <a:effectLst/>
        </p:spPr>
        <p:txBody>
          <a:bodyPr vert="horz" wrap="square" lIns="0" tIns="0" rIns="0" bIns="0" numCol="1" spcCol="215900" anchor="t"/>
          <a:lstStyle/>
          <a:p>
            <a:pPr marL="4445" marR="5080" indent="7620">
              <a:spcBef>
                <a:spcPts val="500"/>
              </a:spcBef>
              <a:defRPr sz="2600" b="1" cap="none">
                <a:solidFill>
                  <a:srgbClr val="302A73"/>
                </a:solidFill>
                <a:latin typeface="Arial" pitchFamily="1" charset="0"/>
                <a:ea typeface="Arial" pitchFamily="1" charset="0"/>
                <a:cs typeface="Arial" pitchFamily="1" charset="0"/>
              </a:defRPr>
            </a:pPr>
            <a:r>
              <a:rPr lang="lv-lv" sz="2800" cap="none" dirty="0"/>
              <a:t>Stereotipi ir ļoti noturīgi</a:t>
            </a:r>
            <a:r>
              <a:rPr lang="lv-lv" sz="2800" b="0" cap="none" dirty="0"/>
              <a:t>,</a:t>
            </a:r>
            <a:r>
              <a:rPr lang="lv-lv" sz="2800" cap="none" dirty="0"/>
              <a:t> </a:t>
            </a:r>
            <a:r>
              <a:rPr lang="lv-lv" sz="2800" b="0" cap="none" dirty="0"/>
              <a:t>un pārmaiņas tajos notiek tikai ilgākā laika posmā.</a:t>
            </a:r>
          </a:p>
        </p:txBody>
      </p:sp>
      <p:sp>
        <p:nvSpPr>
          <p:cNvPr id="8" name="Līnija3">
            <a:extLst>
              <a:ext uri="{C183D7F6-B498-43B3-948B-1728B52AA6E4}">
                <adec:decorative xmlns:adec="http://schemas.microsoft.com/office/drawing/2017/decorative" val="1"/>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CgAAAA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BAAAAAAAAAO55bAAZ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O55bAB/f38AAAAAA8zMzADAwP8Af39/AAAAAAAAAAAAAAAAAAAAAAAAAAAAIQAAABgAAAAUAAAAblcAAOAbAAB0VwAAgyYAABAAAAAmAAAACAAAAP//////////"/>
              </a:ext>
            </a:extLst>
          </p:cNvSpPr>
          <p:nvPr/>
        </p:nvSpPr>
        <p:spPr>
          <a:xfrm flipH="1">
            <a:off x="14212570" y="4531360"/>
            <a:ext cx="3810" cy="1729105"/>
          </a:xfrm>
          <a:prstGeom prst="line">
            <a:avLst/>
          </a:prstGeom>
          <a:noFill/>
          <a:ln w="15875" cap="flat" cmpd="sng" algn="ctr">
            <a:solidFill>
              <a:srgbClr val="EE796C"/>
            </a:solidFill>
            <a:prstDash val="solid"/>
            <a:headEnd type="none"/>
            <a:tailEnd type="none"/>
          </a:ln>
          <a:effectLst/>
        </p:spPr>
        <p:txBody>
          <a:bodyPr vert="horz" wrap="square" lIns="45720" tIns="45720" rIns="45720" bIns="45720" numCol="1" spcCol="215900" anchor="t"/>
          <a:lstStyle/>
          <a:p>
            <a:endParaRPr/>
          </a:p>
        </p:txBody>
      </p:sp>
      <p:pic>
        <p:nvPicPr>
          <p:cNvPr id="11" name="Lāsīte3">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3qz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AAAAA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AAAAAUAAAABAAAAAAAAAAAAAAAAAAAAAAAAAAAAAAAAAAAAAAAAAAAAAAACf39/AAAAAAPMzMwAwMD/AH9/fwAAAAAAAAAAAAAAAAD///8AAAAAACEAAAAYAAAAFAAAANFQAAATHAAAdFYAADMiAAAQAAAAJgAAAAgAAAD//////////w=="/>
              </a:ext>
            </a:extLst>
          </p:cNvPicPr>
          <p:nvPr/>
        </p:nvPicPr>
        <p:blipFill>
          <a:blip r:embed="rId3"/>
          <a:stretch>
            <a:fillRect/>
          </a:stretch>
        </p:blipFill>
        <p:spPr>
          <a:xfrm>
            <a:off x="13137515" y="4563745"/>
            <a:ext cx="916305" cy="995680"/>
          </a:xfrm>
          <a:prstGeom prst="rect">
            <a:avLst/>
          </a:prstGeom>
          <a:noFill/>
          <a:ln>
            <a:noFill/>
          </a:ln>
          <a:effectLst/>
        </p:spPr>
      </p:pic>
      <p:sp>
        <p:nvSpPr>
          <p:cNvPr id="4" name="Textbox2" descr="negatīvs un saistās ar aizspriedumiem un diskrimināciju."/>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E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AAAAA8zMzADAwP8Af39/AAAAAAAAAAAAAAAAAAAAAAAAAAAAIQAAABgAAAAUAAAA1zcAAMIbAAB2SwAAXCYAABAgAAAmAAAACAAAAP//////////"/>
              </a:ext>
            </a:extLst>
          </p:cNvSpPr>
          <p:nvPr/>
        </p:nvSpPr>
        <p:spPr>
          <a:xfrm>
            <a:off x="9077325" y="4512310"/>
            <a:ext cx="3189605" cy="1723390"/>
          </a:xfrm>
          <a:prstGeom prst="rect">
            <a:avLst/>
          </a:prstGeom>
          <a:noFill/>
          <a:ln>
            <a:noFill/>
          </a:ln>
          <a:effectLst/>
        </p:spPr>
        <p:txBody>
          <a:bodyPr vert="horz" wrap="square" lIns="0" tIns="0" rIns="0" bIns="0" numCol="1" spcCol="215900" anchor="t"/>
          <a:lstStyle/>
          <a:p>
            <a:pPr marR="5080" indent="12700">
              <a:spcBef>
                <a:spcPts val="500"/>
              </a:spcBef>
              <a:defRPr sz="2600" cap="none">
                <a:solidFill>
                  <a:srgbClr val="302A73"/>
                </a:solidFill>
                <a:latin typeface="Arial" pitchFamily="1" charset="0"/>
                <a:ea typeface="Arial" pitchFamily="1" charset="0"/>
                <a:cs typeface="Arial" pitchFamily="1" charset="0"/>
              </a:defRPr>
            </a:pPr>
            <a:r>
              <a:rPr lang="lv-lv" sz="2800" cap="none" dirty="0"/>
              <a:t>Bieži vien tas ir negatīvs un </a:t>
            </a:r>
            <a:r>
              <a:rPr lang="lv-lv" sz="2800" b="1" cap="none" dirty="0"/>
              <a:t>saistās ar aizspriedumiem un diskrimināciju</a:t>
            </a:r>
            <a:r>
              <a:rPr lang="lv-lv" sz="2800" cap="none" dirty="0"/>
              <a:t>.</a:t>
            </a:r>
          </a:p>
        </p:txBody>
      </p:sp>
      <p:sp>
        <p:nvSpPr>
          <p:cNvPr id="7" name="Līnija2">
            <a:extLst>
              <a:ext uri="{C183D7F6-B498-43B3-948B-1728B52AA6E4}">
                <adec:decorative xmlns:adec="http://schemas.microsoft.com/office/drawing/2017/decorative" val="1"/>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CgAAAA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BAAAAAAAAAPitAAAZ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B/ERU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PitAAB/f38AAAAAA8zMzADAwP8Af39/AAAAAAAAAAAAAAAAAAAAAAAAAAAAIQAAABgAAAAUAAAAQTYAABocAABHNgAAvSYAABAAAAAmAAAACAAAAP//////////"/>
              </a:ext>
            </a:extLst>
          </p:cNvSpPr>
          <p:nvPr/>
        </p:nvSpPr>
        <p:spPr>
          <a:xfrm>
            <a:off x="8819515" y="4568190"/>
            <a:ext cx="3810" cy="1729105"/>
          </a:xfrm>
          <a:prstGeom prst="line">
            <a:avLst/>
          </a:prstGeom>
          <a:noFill/>
          <a:ln w="15875" cap="flat" cmpd="sng" algn="ctr">
            <a:solidFill>
              <a:srgbClr val="F8AD00"/>
            </a:solidFill>
            <a:prstDash val="solid"/>
            <a:headEnd type="none"/>
            <a:tailEnd type="none"/>
          </a:ln>
          <a:effectLst/>
        </p:spPr>
        <p:txBody>
          <a:bodyPr vert="horz" wrap="square" lIns="45720" tIns="45720" rIns="45720" bIns="45720" numCol="1" spcCol="215900" anchor="t"/>
          <a:lstStyle/>
          <a:p>
            <a:endParaRPr/>
          </a:p>
        </p:txBody>
      </p:sp>
      <p:pic>
        <p:nvPicPr>
          <p:cNvPr id="10" name="Lāsīte2">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3qz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AAAAA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AAAAAUAAAABAAAAAAAAAAAAAAAAAAAAAAAAAAAAAAAAAAAAAAAAAAAAAAACf39/AAAAAAPMzMwAwMD/AH9/fwAAAAAAAAAAAAAAAAD///8AAAAAACEAAAAYAAAAFAAAAGMvAABIGQAAPzUAAEwfAAAQAAAAJgAAAAgAAAD//////////w=="/>
              </a:ext>
            </a:extLst>
          </p:cNvPicPr>
          <p:nvPr/>
        </p:nvPicPr>
        <p:blipFill>
          <a:blip r:embed="rId4"/>
          <a:stretch>
            <a:fillRect/>
          </a:stretch>
        </p:blipFill>
        <p:spPr>
          <a:xfrm>
            <a:off x="7703185" y="4109720"/>
            <a:ext cx="952500" cy="977900"/>
          </a:xfrm>
          <a:prstGeom prst="rect">
            <a:avLst/>
          </a:prstGeom>
          <a:noFill/>
          <a:ln>
            <a:noFill/>
          </a:ln>
          <a:effectLst/>
        </p:spPr>
      </p:pic>
      <p:sp>
        <p:nvSpPr>
          <p:cNvPr id="3" name="Textbox1" descr="Stereotipi ir vispārējs, vienkāršots priekšstats par kādu sabiedrības grupu."/>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E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EB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AAAAA8zMzADAwP8Af39/AAAAAAAAAAAAAAAAAAAAAAAAAAAAIQAAABgAAAAUAAAAQRMAALsbAACxKwAAVSYAABAgAAAmAAAACAAAAP//////////"/>
              </a:ext>
            </a:extLst>
          </p:cNvSpPr>
          <p:nvPr/>
        </p:nvSpPr>
        <p:spPr>
          <a:xfrm>
            <a:off x="3129915" y="4507865"/>
            <a:ext cx="3972560" cy="1723390"/>
          </a:xfrm>
          <a:prstGeom prst="rect">
            <a:avLst/>
          </a:prstGeom>
          <a:noFill/>
          <a:ln>
            <a:noFill/>
          </a:ln>
          <a:effectLst/>
        </p:spPr>
        <p:txBody>
          <a:bodyPr vert="horz" wrap="square" lIns="0" tIns="0" rIns="0" bIns="0" numCol="1" spcCol="215900" anchor="t"/>
          <a:lstStyle>
            <a:lvl1pPr marR="5080" indent="14605">
              <a:lnSpc>
                <a:spcPts val="2700"/>
              </a:lnSpc>
              <a:spcBef>
                <a:spcPts val="500"/>
              </a:spcBef>
              <a:defRPr sz="2600" b="1" cap="none">
                <a:solidFill>
                  <a:srgbClr val="302A73"/>
                </a:solidFill>
                <a:latin typeface="Arial" pitchFamily="1" charset="0"/>
                <a:ea typeface="Calibri" pitchFamily="2" charset="0"/>
                <a:cs typeface="Calibri" pitchFamily="2" charset="0"/>
              </a:defRPr>
            </a:lvl1pPr>
          </a:lstStyle>
          <a:p>
            <a:pPr>
              <a:lnSpc>
                <a:spcPct val="100000"/>
              </a:lnSpc>
            </a:pPr>
            <a:r>
              <a:rPr lang="lv-lv" sz="2800" cap="none" dirty="0"/>
              <a:t>Stereotipi ir vispārējs, vienkāršots priekšstats par kādu sabiedrības grupu.</a:t>
            </a:r>
          </a:p>
        </p:txBody>
      </p:sp>
      <p:sp>
        <p:nvSpPr>
          <p:cNvPr id="6" name="Līnija1">
            <a:extLst>
              <a:ext uri="{C183D7F6-B498-43B3-948B-1728B52AA6E4}">
                <adec:decorative xmlns:adec="http://schemas.microsoft.com/office/drawing/2017/decorative" val="1"/>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CgAAAA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BAAAAAAAAAKnHEQAZ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H1OUy4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KnHEQB/f38AAAAAA8zMzADAwP8Af39/AAAAAAAAAAAAAAAAAAAAAAAAAAAAIQAAABgAAAAUAAAAXBEAAP0bAABhEQAAoCYAABAAAAAmAAAACAAAAP//////////"/>
              </a:ext>
            </a:extLst>
          </p:cNvSpPr>
          <p:nvPr/>
        </p:nvSpPr>
        <p:spPr>
          <a:xfrm flipH="1">
            <a:off x="2821940" y="4549775"/>
            <a:ext cx="3175" cy="1729105"/>
          </a:xfrm>
          <a:prstGeom prst="line">
            <a:avLst/>
          </a:prstGeom>
          <a:noFill/>
          <a:ln w="15875" cap="flat" cmpd="sng" algn="ctr">
            <a:solidFill>
              <a:srgbClr val="A9C711"/>
            </a:solidFill>
            <a:prstDash val="solid"/>
            <a:headEnd type="none"/>
            <a:tailEnd type="none"/>
          </a:ln>
          <a:effectLst/>
        </p:spPr>
        <p:txBody>
          <a:bodyPr vert="horz" wrap="square" lIns="45720" tIns="45720" rIns="45720" bIns="45720" numCol="1" spcCol="215900" anchor="t"/>
          <a:lstStyle/>
          <a:p>
            <a:endParaRPr/>
          </a:p>
        </p:txBody>
      </p:sp>
      <p:pic>
        <p:nvPicPr>
          <p:cNvPr id="9" name="Lāsīte1">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3qz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AAAAA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AAAAAUAAAABAAAAAAAAAAAAAAAAAAAAAAAAAAAAAAAAAAAAAAAAAAAAAAACf39/AAAAAAPMzMwAwMD/AH9/fwAAAAAAAAAAAAAAAAD///8AAAAAACEAAAAYAAAAFAAAAOwKAACQHAAAnBAAAEQhAAAQAAAAJgAAAAgAAAD//////////w=="/>
              </a:ext>
            </a:extLst>
          </p:cNvPicPr>
          <p:nvPr/>
        </p:nvPicPr>
        <p:blipFill>
          <a:blip r:embed="rId5"/>
          <a:stretch>
            <a:fillRect/>
          </a:stretch>
        </p:blipFill>
        <p:spPr>
          <a:xfrm>
            <a:off x="1775460" y="4643120"/>
            <a:ext cx="924560" cy="764540"/>
          </a:xfrm>
          <a:prstGeom prst="rect">
            <a:avLst/>
          </a:prstGeom>
          <a:noFill/>
          <a:ln>
            <a:noFill/>
          </a:ln>
          <a:effectLst/>
        </p:spPr>
      </p:pic>
      <p:sp>
        <p:nvSpPr>
          <p:cNvPr id="13" name="Virsraksts" descr="Stereotipi un aizspriedumi">
            <a:extLst>
              <a:ext uri="{FF2B5EF4-FFF2-40B4-BE49-F238E27FC236}">
                <a16:creationId xmlns:a16="http://schemas.microsoft.com/office/drawing/2014/main" id="{A0EBCEC6-FBB4-4FD9-A565-FAAE84DB97FF}"/>
              </a:ext>
            </a:extLst>
          </p:cNvPr>
          <p:cNvSpPr>
            <a:spLocks noGrp="1"/>
          </p:cNvSpPr>
          <p:nvPr>
            <p:ph type="title"/>
          </p:nvPr>
        </p:nvSpPr>
        <p:spPr>
          <a:xfrm>
            <a:off x="620395" y="739776"/>
            <a:ext cx="8804910" cy="1038860"/>
          </a:xfrm>
        </p:spPr>
        <p:txBody>
          <a:bodyPr/>
          <a:lstStyle/>
          <a:p>
            <a:pPr indent="12700">
              <a:lnSpc>
                <a:spcPts val="3900"/>
              </a:lnSpc>
              <a:spcBef>
                <a:spcPts val="100"/>
              </a:spcBef>
              <a:defRPr sz="3600" cap="none">
                <a:latin typeface="Arial" pitchFamily="1" charset="0"/>
                <a:ea typeface="Arial" pitchFamily="1" charset="0"/>
                <a:cs typeface="Arial" pitchFamily="1" charset="0"/>
              </a:defRPr>
            </a:pPr>
            <a:r>
              <a:rPr lang="en-gb" dirty="0"/>
              <a:t>STEREOTIPI </a:t>
            </a:r>
            <a:r>
              <a:rPr lang="en-gb" b="0" dirty="0"/>
              <a:t>un</a:t>
            </a:r>
            <a:br>
              <a:rPr lang="en-gb" b="0" dirty="0"/>
            </a:br>
            <a:r>
              <a:rPr lang="en-gb" dirty="0"/>
              <a:t>AIZSPRIEDUMI</a:t>
            </a:r>
            <a:endParaRPr lang="lv-LV"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Krāsaina josla #IekāpOtraKurpēs">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3qz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BhOmVh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AAAAAUAAAABAAAAAAAAAAAAAAAAAAAAAAAAAAAAAAAAAAAAAAAAAAAAAAACf39/AAAAAAPMzMwAwMD/AH9/fwAAAAAAAAAAAAAAAAD///8AAAAAACEAAAAYAAAAFAAAAOT////2NgAArHsAAIhFAAAQAAAAJgAAAAgAAAD//////////w=="/>
              </a:ext>
            </a:extLst>
          </p:cNvPicPr>
          <p:nvPr/>
        </p:nvPicPr>
        <p:blipFill>
          <a:blip r:embed="rId2"/>
          <a:stretch>
            <a:fillRect/>
          </a:stretch>
        </p:blipFill>
        <p:spPr>
          <a:xfrm>
            <a:off x="-17780" y="8934450"/>
            <a:ext cx="20121880" cy="2368550"/>
          </a:xfrm>
          <a:prstGeom prst="rect">
            <a:avLst/>
          </a:prstGeom>
          <a:noFill/>
          <a:ln>
            <a:noFill/>
          </a:ln>
          <a:effectLst/>
        </p:spPr>
      </p:pic>
      <p:sp>
        <p:nvSpPr>
          <p:cNvPr id="2" name="Taisnstūris">
            <a:extLst>
              <a:ext uri="{C183D7F6-B498-43B3-948B-1728B52AA6E4}">
                <adec:decorative xmlns:adec="http://schemas.microsoft.com/office/drawing/2017/decorative" val="1"/>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sAAAAE0AAAAASAAAAEgAAABIAAAASAAAAAAAAAAAAAAAAAAAAAEAAABQAAAAoifgO+LOrT8AAAAAAAAAAAAAAAAAAOA/AAAAAAAA4D8AAAAAAADgPwAAAAAAAOA/AAAAAAAA4D8AAAAAAADgPwAAAAAAAOA/AAAAAAAA4D8CAAAAjAAAAAEAAAAAAAAA6qGf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IWjaMI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6qGfAP///wEAAAAAAAAAAAAAAAAAAAAAAAAAAAAAAAAAAAAAAAAAAAAAAAJ/f38AAAAAA8zMzADAwP8Af39/AAAAAAAAAAAAAAAAAAAAAAAAAAAAIQAAABgAAAAUAAAAFSkAAHkUAACXUgAAuRsAABAgAAAmAAAACAAAAP//////////"/>
              </a:ext>
            </a:extLst>
          </p:cNvSpPr>
          <p:nvPr/>
        </p:nvSpPr>
        <p:spPr>
          <a:xfrm>
            <a:off x="6678295" y="3328035"/>
            <a:ext cx="6747510" cy="1178560"/>
          </a:xfrm>
          <a:prstGeom prst="round2DiagRect">
            <a:avLst>
              <a:gd name="adj1" fmla="val 16666"/>
              <a:gd name="adj2" fmla="val 0"/>
            </a:avLst>
          </a:prstGeom>
          <a:solidFill>
            <a:srgbClr val="EAA19F"/>
          </a:solidFill>
          <a:ln>
            <a:noFill/>
          </a:ln>
          <a:effectLst/>
        </p:spPr>
        <p:txBody>
          <a:bodyPr vert="horz" wrap="square" lIns="45720" tIns="45720" rIns="45720" bIns="45720" numCol="1" spcCol="215900" anchor="t"/>
          <a:lstStyle/>
          <a:p>
            <a:pPr marL="0" marR="0" indent="0" algn="l" defTabSz="914400">
              <a:lnSpc>
                <a:spcPct val="100000"/>
              </a:lnSpc>
              <a:spcBef>
                <a:spcPts val="0"/>
              </a:spcBef>
              <a:spcAft>
                <a:spcPts val="0"/>
              </a:spcAft>
              <a:buNone/>
              <a:tabLst/>
            </a:pPr>
            <a:endParaRPr lang="en-us" cap="none"/>
          </a:p>
        </p:txBody>
      </p:sp>
      <p:sp>
        <p:nvSpPr>
          <p:cNvPr id="3" name="Textbox2" descr="Liela daļa cilvēku, kuriem ir psihiski traucējumi, iekšēji jūtas nevarīgi un bezspēcīgi. &#10;&#10;Nereti viņos mājo bezcerības sajūta. &#10;&#10;Tādēļ jo īpaši svarīgi ir komunicējot&#10;dot cerību, iedrošināt un uzslavēt. &#10;"/>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KUaMFc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AAAAA8zMzADAwP8Af39/AAAAAAAAAAAAAAAAAAAAAAAAAAAAIQAAABgAAAAUAAAA7B4AAHscAADAXAAATzYAABAgAAAmAAAACAAAAP//////////"/>
              </a:ext>
            </a:extLst>
          </p:cNvSpPr>
          <p:nvPr/>
        </p:nvSpPr>
        <p:spPr>
          <a:xfrm>
            <a:off x="5026660" y="4629785"/>
            <a:ext cx="10050780" cy="4198620"/>
          </a:xfrm>
          <a:prstGeom prst="rect">
            <a:avLst/>
          </a:prstGeom>
          <a:noFill/>
          <a:ln>
            <a:noFill/>
          </a:ln>
          <a:effectLst/>
        </p:spPr>
        <p:txBody>
          <a:bodyPr vert="horz" wrap="square" lIns="45720" tIns="45720" rIns="45720" bIns="45720" numCol="1" spcCol="215900" anchor="t"/>
          <a:lstStyle/>
          <a:p>
            <a:pPr algn="ctr">
              <a:lnSpc>
                <a:spcPct val="107000"/>
              </a:lnSpc>
              <a:defRPr sz="3600" cap="none">
                <a:solidFill>
                  <a:srgbClr val="302A73"/>
                </a:solidFill>
                <a:uFill>
                  <a:solidFill>
                    <a:srgbClr val="000000"/>
                  </a:solidFill>
                </a:uFill>
                <a:latin typeface="Arial" pitchFamily="1" charset="0"/>
                <a:ea typeface="Arial" pitchFamily="1" charset="0"/>
                <a:cs typeface="Arial" pitchFamily="1" charset="0"/>
              </a:defRPr>
            </a:pPr>
            <a:r>
              <a:rPr lang="lv-lv" cap="none" dirty="0"/>
              <a:t>Liela daļa cilvēku, kuriem ir psihiski traucējumi, </a:t>
            </a:r>
            <a:r>
              <a:rPr lang="lv-lv" b="1" cap="none" dirty="0"/>
              <a:t>iekšēji jūtas nevarīgi un bezspēcīgi</a:t>
            </a:r>
            <a:r>
              <a:rPr lang="lv-lv" cap="none" dirty="0"/>
              <a:t>.</a:t>
            </a:r>
            <a:r>
              <a:rPr lang="lv-lv" b="1" cap="none" dirty="0"/>
              <a:t> </a:t>
            </a:r>
          </a:p>
          <a:p>
            <a:pPr algn="ctr">
              <a:lnSpc>
                <a:spcPct val="107000"/>
              </a:lnSpc>
              <a:defRPr sz="3600" b="1" cap="none">
                <a:solidFill>
                  <a:srgbClr val="302A73"/>
                </a:solidFill>
                <a:uFill>
                  <a:solidFill>
                    <a:srgbClr val="000000"/>
                  </a:solidFill>
                </a:uFill>
                <a:latin typeface="Arial" pitchFamily="1" charset="0"/>
                <a:ea typeface="Arial" pitchFamily="1" charset="0"/>
                <a:cs typeface="Arial" pitchFamily="1" charset="0"/>
              </a:defRPr>
            </a:pPr>
            <a:endParaRPr lang="lv-lv" cap="none" dirty="0"/>
          </a:p>
          <a:p>
            <a:pPr algn="ctr">
              <a:lnSpc>
                <a:spcPct val="107000"/>
              </a:lnSpc>
              <a:defRPr sz="3600" cap="none">
                <a:solidFill>
                  <a:srgbClr val="302A73"/>
                </a:solidFill>
                <a:uFill>
                  <a:solidFill>
                    <a:srgbClr val="000000"/>
                  </a:solidFill>
                </a:uFill>
                <a:latin typeface="Arial" pitchFamily="1" charset="0"/>
                <a:ea typeface="Arial" pitchFamily="1" charset="0"/>
                <a:cs typeface="Arial" pitchFamily="1" charset="0"/>
              </a:defRPr>
            </a:pPr>
            <a:r>
              <a:rPr lang="lv-lv" cap="none" dirty="0"/>
              <a:t>Nereti viņos mājo bezcerības sajūta. </a:t>
            </a:r>
          </a:p>
          <a:p>
            <a:pPr algn="ctr">
              <a:lnSpc>
                <a:spcPct val="107000"/>
              </a:lnSpc>
              <a:defRPr sz="3600" cap="none">
                <a:solidFill>
                  <a:srgbClr val="302A73"/>
                </a:solidFill>
                <a:uFill>
                  <a:solidFill>
                    <a:srgbClr val="000000"/>
                  </a:solidFill>
                </a:uFill>
                <a:latin typeface="Arial" pitchFamily="1" charset="0"/>
                <a:ea typeface="Arial" pitchFamily="1" charset="0"/>
                <a:cs typeface="Arial" pitchFamily="1" charset="0"/>
              </a:defRPr>
            </a:pPr>
            <a:endParaRPr lang="lv-lv" cap="none" dirty="0"/>
          </a:p>
          <a:p>
            <a:pPr algn="ctr">
              <a:lnSpc>
                <a:spcPct val="107000"/>
              </a:lnSpc>
              <a:defRPr sz="3600" cap="none">
                <a:solidFill>
                  <a:srgbClr val="302A73"/>
                </a:solidFill>
                <a:uFill>
                  <a:solidFill>
                    <a:srgbClr val="000000"/>
                  </a:solidFill>
                </a:uFill>
                <a:latin typeface="Arial" pitchFamily="1" charset="0"/>
                <a:ea typeface="Arial" pitchFamily="1" charset="0"/>
                <a:cs typeface="Arial" pitchFamily="1" charset="0"/>
              </a:defRPr>
            </a:pPr>
            <a:r>
              <a:rPr lang="lv-lv" cap="none" dirty="0"/>
              <a:t>Tādēļ jo īpaši </a:t>
            </a:r>
            <a:r>
              <a:rPr lang="lv-lv" b="1" cap="none" dirty="0"/>
              <a:t>svarīgi ir komunicējot</a:t>
            </a:r>
            <a:br>
              <a:rPr dirty="0"/>
            </a:br>
            <a:r>
              <a:rPr lang="lv-lv" b="1" cap="none" dirty="0"/>
              <a:t>dot cerību, iedrošināt un uzslavēt</a:t>
            </a:r>
            <a:r>
              <a:rPr lang="lv-lv" cap="none" dirty="0"/>
              <a:t>.</a:t>
            </a:r>
            <a:r>
              <a:rPr lang="lv-lv" b="1" cap="none" dirty="0"/>
              <a:t> </a:t>
            </a:r>
          </a:p>
        </p:txBody>
      </p:sp>
      <p:sp>
        <p:nvSpPr>
          <p:cNvPr id="4" name="Textbox1" descr="UZSLAVĒŠANA"/>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E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CIwIi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T4G9Bf///wEAAAAAAAAAAAAAAAAAAAAAAAAAAAAAAAAAAAAAAAAAAAAAAAJ/f38AAAAAA8zMzADAwP8Af39/AAAAAAAAAAAAAAAAAAAAAAAAAAAAIQAAABgAAAAUAAAA7B4AAA4VAADAXAAAQhsAABAgAAAmAAAACAAAAP//////////"/>
              </a:ext>
            </a:extLst>
          </p:cNvSpPr>
          <p:nvPr/>
        </p:nvSpPr>
        <p:spPr>
          <a:xfrm>
            <a:off x="5026660" y="3422650"/>
            <a:ext cx="10050780" cy="1008380"/>
          </a:xfrm>
          <a:prstGeom prst="rect">
            <a:avLst/>
          </a:prstGeom>
          <a:noFill/>
          <a:ln>
            <a:noFill/>
          </a:ln>
          <a:effectLst/>
        </p:spPr>
        <p:txBody>
          <a:bodyPr vert="horz" wrap="square" lIns="91440" tIns="45720" rIns="91440" bIns="45720" numCol="1" spcCol="215900" anchor="t"/>
          <a:lstStyle/>
          <a:p>
            <a:pPr indent="12700" algn="ctr">
              <a:lnSpc>
                <a:spcPct val="107000"/>
              </a:lnSpc>
              <a:defRPr sz="3900" b="1" cap="none">
                <a:solidFill>
                  <a:srgbClr val="302A73"/>
                </a:solidFill>
                <a:uFill>
                  <a:solidFill>
                    <a:srgbClr val="000000"/>
                  </a:solidFill>
                </a:uFill>
                <a:latin typeface="Arial" pitchFamily="1" charset="0"/>
                <a:ea typeface="Arial" pitchFamily="1" charset="0"/>
                <a:cs typeface="Arial" pitchFamily="1" charset="0"/>
              </a:defRPr>
            </a:pPr>
            <a:r>
              <a:rPr lang="en-gb" sz="6000" cap="none" dirty="0"/>
              <a:t>UZSLAVĒŠANA</a:t>
            </a:r>
          </a:p>
        </p:txBody>
      </p:sp>
      <p:sp>
        <p:nvSpPr>
          <p:cNvPr id="7" name="Virsraksts">
            <a:extLst>
              <a:ext uri="{FF2B5EF4-FFF2-40B4-BE49-F238E27FC236}">
                <a16:creationId xmlns:a16="http://schemas.microsoft.com/office/drawing/2014/main" id="{BBC900AE-EAD2-49B5-870A-7DA8809BDA64}"/>
              </a:ext>
            </a:extLst>
          </p:cNvPr>
          <p:cNvSpPr>
            <a:spLocks noGrp="1"/>
          </p:cNvSpPr>
          <p:nvPr>
            <p:ph type="title"/>
          </p:nvPr>
        </p:nvSpPr>
        <p:spPr>
          <a:xfrm>
            <a:off x="781050" y="511175"/>
            <a:ext cx="13267055" cy="1193165"/>
          </a:xfrm>
        </p:spPr>
        <p:txBody>
          <a:bodyPr/>
          <a:lstStyle/>
          <a:p>
            <a:r>
              <a:rPr lang="en-GB" sz="3600" dirty="0">
                <a:latin typeface="+mn-lt"/>
              </a:rPr>
              <a:t>PADOMI SASKARSMĒ AR CILVĒKIEM</a:t>
            </a:r>
            <a:br>
              <a:rPr lang="en-GB" sz="3600" dirty="0">
                <a:latin typeface="+mn-lt"/>
              </a:rPr>
            </a:br>
            <a:r>
              <a:rPr lang="en-GB" sz="3600" dirty="0">
                <a:latin typeface="+mn-lt"/>
              </a:rPr>
              <a:t>AR GARĪGA RAKSTURA (PSIHISKIEM) TRAUCĒJUMIEM</a:t>
            </a:r>
            <a:br>
              <a:rPr lang="en-GB" sz="3600" dirty="0">
                <a:latin typeface="+mn-lt"/>
              </a:rPr>
            </a:br>
            <a:endParaRPr lang="lv-LV" sz="3600" dirty="0">
              <a:latin typeface="+mn-lt"/>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Krāsaina josla #IekāpOtraKurpēs">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3qz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AAAAA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AAAAAUAAAABAAAAAAAAAAAAAAAAAAAAAAAAAAAAAAAAAAAAAAAAAAAAAAACf39/AAAAAAPMzMwAwMD/AH9/fwAAAAAAAAAAAAAAAAD///8AAAAAACEAAAAYAAAAFAAAAAAAAAD5NgAArHsAAIhFAAAQAAAAJgAAAAgAAAD//////////w=="/>
              </a:ext>
            </a:extLst>
          </p:cNvPicPr>
          <p:nvPr/>
        </p:nvPicPr>
        <p:blipFill>
          <a:blip r:embed="rId2"/>
          <a:stretch>
            <a:fillRect/>
          </a:stretch>
        </p:blipFill>
        <p:spPr>
          <a:xfrm>
            <a:off x="0" y="8936355"/>
            <a:ext cx="20104100" cy="2366645"/>
          </a:xfrm>
          <a:prstGeom prst="rect">
            <a:avLst/>
          </a:prstGeom>
          <a:noFill/>
          <a:ln>
            <a:noFill/>
          </a:ln>
          <a:effectLst/>
        </p:spPr>
      </p:pic>
      <p:pic>
        <p:nvPicPr>
          <p:cNvPr id="4" name="Cilvēciņš" descr="Zīmēts cilvēciņš oranžā krāsā ar pārlieku garām kājām un rokām un vienā kājā uzvilkta sarkana aukstpapēžu kurpe."/>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3qz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AAQAB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AAAAAUAAAABAAAAAAAAAAAAAAAAAAAAAAAAAAAAAAAAAAAAAAAAAAAAAAACf39/AAAAAAPMzMwAwMD/AH9/fwAAAAAAAAAAAAAAAAD///8AAAAAACEAAAAYAAAAFAAAAMdaAACOEQAAaXwAAPFBAAAQAAAAJgAAAAgAAAD//////////w=="/>
              </a:ext>
            </a:extLst>
          </p:cNvPicPr>
          <p:nvPr/>
        </p:nvPicPr>
        <p:blipFill>
          <a:blip r:embed="rId3"/>
          <a:stretch>
            <a:fillRect/>
          </a:stretch>
        </p:blipFill>
        <p:spPr>
          <a:xfrm>
            <a:off x="14756765" y="2853690"/>
            <a:ext cx="5467350" cy="7865745"/>
          </a:xfrm>
          <a:prstGeom prst="rect">
            <a:avLst/>
          </a:prstGeom>
          <a:noFill/>
          <a:ln>
            <a:noFill/>
          </a:ln>
          <a:effectLst/>
        </p:spPr>
      </p:pic>
      <p:sp>
        <p:nvSpPr>
          <p:cNvPr id="3" name="Textbox" descr="CILVĒKS AR GARĪGA RAKSTURA (PSIHISKIEM) TRAUCĒJUMIEM: KĀ IZTURĒTIES KRĪZES SITUĀCIJĀS"/>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A0AAAAAAAAAAAAAAAAAAAAAA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T4G9Bf///wEAAAAAAAAAAAAAAAAAAAAAAAAAAAAAAAAAAAAAAAAAAAAAAAB/f38AAAAAA8zMzADAwP8Af39/AAAAAAAAAAAAAAAAAAAAAAAAAAAAIQAAABgAAAAUAAAAM/7//zsOAADfeQAA0yoAABAAAAAmAAAACAAAAAEgAAAAAAAA"/>
              </a:ext>
            </a:extLst>
          </p:cNvSpPr>
          <p:nvPr>
            <p:ph type="title"/>
          </p:nvPr>
        </p:nvSpPr>
        <p:spPr>
          <a:xfrm>
            <a:off x="-292735" y="2313305"/>
            <a:ext cx="20104100" cy="4648200"/>
          </a:xfrm>
        </p:spPr>
        <p:txBody>
          <a:bodyPr vert="horz" wrap="square" lIns="0" tIns="0" rIns="0" bIns="0" numCol="1" spcCol="215900" anchor="t">
            <a:prstTxWarp prst="textNoShape">
              <a:avLst/>
            </a:prstTxWarp>
          </a:bodyPr>
          <a:lstStyle/>
          <a:p>
            <a:pPr indent="703580" algn="ctr">
              <a:lnSpc>
                <a:spcPct val="107000"/>
              </a:lnSpc>
              <a:defRPr sz="4320" cap="none">
                <a:uFill>
                  <a:solidFill>
                    <a:srgbClr val="000000"/>
                  </a:solidFill>
                </a:uFill>
              </a:defRPr>
            </a:pPr>
            <a:r>
              <a:rPr sz="5400" cap="none" dirty="0">
                <a:latin typeface="+mn-lt"/>
              </a:rPr>
              <a:t>CILVĒKS AR GARĪGA RAKSTURA</a:t>
            </a:r>
            <a:r>
              <a:rPr lang="lv-lv" sz="5400" cap="none" dirty="0">
                <a:latin typeface="+mn-lt"/>
              </a:rPr>
              <a:t> </a:t>
            </a:r>
            <a:br>
              <a:rPr dirty="0">
                <a:latin typeface="+mn-lt"/>
              </a:rPr>
            </a:br>
            <a:r>
              <a:rPr lang="lv-lv" sz="5400" cap="none" dirty="0">
                <a:latin typeface="+mn-lt"/>
              </a:rPr>
              <a:t>  (PSIHISKIEM)</a:t>
            </a:r>
            <a:br>
              <a:rPr dirty="0">
                <a:latin typeface="+mn-lt"/>
              </a:rPr>
            </a:br>
            <a:r>
              <a:rPr lang="lv-lv" sz="5400" cap="none" dirty="0">
                <a:latin typeface="+mn-lt"/>
              </a:rPr>
              <a:t>   </a:t>
            </a:r>
            <a:r>
              <a:rPr sz="5400" cap="none" dirty="0">
                <a:latin typeface="+mn-lt"/>
              </a:rPr>
              <a:t>TRAUCĒJUMIEM: </a:t>
            </a:r>
          </a:p>
          <a:p>
            <a:pPr indent="703580" algn="ctr">
              <a:lnSpc>
                <a:spcPct val="107000"/>
              </a:lnSpc>
              <a:defRPr sz="6480" cap="none">
                <a:uFill>
                  <a:solidFill>
                    <a:srgbClr val="000000"/>
                  </a:solidFill>
                </a:uFill>
              </a:defRPr>
            </a:pPr>
            <a:r>
              <a:rPr sz="7200" cap="none" dirty="0">
                <a:latin typeface="+mn-lt"/>
              </a:rPr>
              <a:t>KĀ IZTURĒTIES</a:t>
            </a:r>
            <a:r>
              <a:rPr lang="lv-lv" sz="7200" cap="none" dirty="0">
                <a:latin typeface="+mn-lt"/>
              </a:rPr>
              <a:t> </a:t>
            </a:r>
            <a:br>
              <a:rPr sz="7200" dirty="0">
                <a:latin typeface="+mn-lt"/>
              </a:rPr>
            </a:br>
            <a:r>
              <a:rPr lang="lv-lv" sz="7200" cap="none" dirty="0">
                <a:latin typeface="+mn-lt"/>
              </a:rPr>
              <a:t>   </a:t>
            </a:r>
            <a:r>
              <a:rPr sz="7200" cap="none" dirty="0">
                <a:latin typeface="+mn-lt"/>
              </a:rPr>
              <a:t>KRĪZES SITUĀCIJĀS</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Krāsaina josla #IekāpOtraKurpēs">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3qz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FAAAA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AAAAAUAAAABAAAAAAAAAAAAAAAAAAAAAAAAAAAAAAAAAAAAAAAAAAAAAAACf39/AAAAAAPMzMwAwMD/AH9/fwAAAAAAAAAAAAAAAAD///8AAAAAACEAAAAYAAAAFAAAAAAAAAD4NgAAt3sAAIhFAAAQAAAAJgAAAAgAAAD//////////w=="/>
              </a:ext>
            </a:extLst>
          </p:cNvPicPr>
          <p:nvPr/>
        </p:nvPicPr>
        <p:blipFill>
          <a:blip r:embed="rId2"/>
          <a:stretch>
            <a:fillRect/>
          </a:stretch>
        </p:blipFill>
        <p:spPr>
          <a:xfrm>
            <a:off x="0" y="9792970"/>
            <a:ext cx="20111085" cy="2367280"/>
          </a:xfrm>
          <a:prstGeom prst="rect">
            <a:avLst/>
          </a:prstGeom>
          <a:noFill/>
          <a:ln>
            <a:noFill/>
          </a:ln>
          <a:effectLst/>
        </p:spPr>
      </p:pic>
      <p:sp>
        <p:nvSpPr>
          <p:cNvPr id="2" name="Textbox" descr="Ja tuvā cilvēkā pamanāt izmaiņas ikdienas ritmā, arī miega un apetītes traucējumus, izmaiņas domāšanā un emocijās:"/>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D0Bag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AAAAA8zMzADAwP8Af39/AAAAAAAAAAAAAAAAAAAAAAAAAAAAIQAAABgAAAAUAAAAPwwAAFcbAADfcQAAsi0AABAgAAAmAAAACAAAAP//////////"/>
              </a:ext>
            </a:extLst>
          </p:cNvSpPr>
          <p:nvPr/>
        </p:nvSpPr>
        <p:spPr>
          <a:xfrm>
            <a:off x="1990725" y="4444365"/>
            <a:ext cx="16520160" cy="2983865"/>
          </a:xfrm>
          <a:prstGeom prst="rect">
            <a:avLst/>
          </a:prstGeom>
          <a:noFill/>
          <a:ln>
            <a:noFill/>
          </a:ln>
          <a:effectLst/>
        </p:spPr>
        <p:txBody>
          <a:bodyPr vert="horz" wrap="square" lIns="45720" tIns="45720" rIns="45720" bIns="45720" numCol="1" spcCol="215900" anchor="t"/>
          <a:lstStyle>
            <a:lvl1pPr>
              <a:lnSpc>
                <a:spcPct val="107000"/>
              </a:lnSpc>
              <a:defRPr sz="3600" b="1" cap="none">
                <a:solidFill>
                  <a:srgbClr val="302A73"/>
                </a:solidFill>
                <a:latin typeface="Arial" pitchFamily="1" charset="0"/>
                <a:ea typeface="Calibri" pitchFamily="2" charset="0"/>
                <a:cs typeface="Calibri" pitchFamily="2" charset="0"/>
              </a:defRPr>
            </a:lvl1pPr>
          </a:lstStyle>
          <a:p>
            <a:pPr algn="ctr"/>
            <a:r>
              <a:rPr lang="lv-lv" sz="6000" cap="none" dirty="0"/>
              <a:t>Ja tuvā cilvēkā pamanāt izmaiņas ikdienas ritmā, arī miega un apetītes traucējumus, izmaiņas domāšanā un emocijās:</a:t>
            </a:r>
          </a:p>
        </p:txBody>
      </p:sp>
      <p:sp>
        <p:nvSpPr>
          <p:cNvPr id="5" name="Virsraksts">
            <a:extLst>
              <a:ext uri="{FF2B5EF4-FFF2-40B4-BE49-F238E27FC236}">
                <a16:creationId xmlns:a16="http://schemas.microsoft.com/office/drawing/2014/main" id="{A5DF8F9F-95E9-4920-83B6-192C30D68A7F}"/>
              </a:ext>
            </a:extLst>
          </p:cNvPr>
          <p:cNvSpPr>
            <a:spLocks noGrp="1"/>
          </p:cNvSpPr>
          <p:nvPr>
            <p:ph type="title"/>
          </p:nvPr>
        </p:nvSpPr>
        <p:spPr>
          <a:xfrm>
            <a:off x="609600" y="605473"/>
            <a:ext cx="17216755" cy="1735456"/>
          </a:xfrm>
        </p:spPr>
        <p:txBody>
          <a:bodyPr/>
          <a:lstStyle/>
          <a:p>
            <a:r>
              <a:rPr lang="lv-LV" sz="3600" b="0" dirty="0">
                <a:solidFill>
                  <a:srgbClr val="002060"/>
                </a:solidFill>
                <a:latin typeface="+mn-lt"/>
              </a:rPr>
              <a:t>CILVĒKS AR GARĪGA RAKSTURA (PSIHISKIEM) TRAUCĒJUMIEM:</a:t>
            </a:r>
            <a:br>
              <a:rPr lang="lv-LV" sz="3600" dirty="0">
                <a:solidFill>
                  <a:srgbClr val="002060"/>
                </a:solidFill>
                <a:latin typeface="+mn-lt"/>
              </a:rPr>
            </a:br>
            <a:r>
              <a:rPr lang="lv-LV" sz="3600" dirty="0">
                <a:solidFill>
                  <a:srgbClr val="002060"/>
                </a:solidFill>
                <a:latin typeface="+mn-lt"/>
              </a:rPr>
              <a:t>KĀ IZTURĒTIES KRĪZES SITUĀCIJĀS</a:t>
            </a:r>
            <a:br>
              <a:rPr lang="lv-LV" sz="3600" dirty="0">
                <a:solidFill>
                  <a:srgbClr val="002060"/>
                </a:solidFill>
                <a:latin typeface="+mn-lt"/>
              </a:rPr>
            </a:br>
            <a:r>
              <a:rPr lang="lv-LV" sz="3600" dirty="0">
                <a:latin typeface="+mn-lt"/>
              </a:rPr>
              <a:t>JA TUVĀ CILVĒKĀ PAMANĀT IZMAIŅAS</a:t>
            </a:r>
            <a:br>
              <a:rPr lang="lv-LV" sz="3600" dirty="0">
                <a:latin typeface="+mn-lt"/>
              </a:rPr>
            </a:br>
            <a:endParaRPr lang="lv-LV" sz="3600" dirty="0">
              <a:latin typeface="+mn-lt"/>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Krāsaina josla #IekāpOtraKurpēs">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3qz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DVbtLe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AAAAAUAAAABAAAAAAAAAAAAAAAAAAAAAAAAAAAAAAAAAAAAAAAAAAAAAAACf39/AAAAAAPMzMwAwMD/AH9/fwAAAAAAAAAAAAAAAAD///8AAAAAACEAAAAYAAAAFAAAAAAAAAD4NgAAt3sAAIhFAAAQAAAAJgAAAAgAAAD//////////w=="/>
              </a:ext>
            </a:extLst>
          </p:cNvPicPr>
          <p:nvPr/>
        </p:nvPicPr>
        <p:blipFill>
          <a:blip r:embed="rId2"/>
          <a:stretch>
            <a:fillRect/>
          </a:stretch>
        </p:blipFill>
        <p:spPr>
          <a:xfrm>
            <a:off x="0" y="8935720"/>
            <a:ext cx="20111085" cy="2367280"/>
          </a:xfrm>
          <a:prstGeom prst="rect">
            <a:avLst/>
          </a:prstGeom>
          <a:noFill/>
          <a:ln>
            <a:noFill/>
          </a:ln>
          <a:effectLst/>
        </p:spPr>
      </p:pic>
      <p:sp>
        <p:nvSpPr>
          <p:cNvPr id="8" name="Taisnstūris6">
            <a:extLst>
              <a:ext uri="{C183D7F6-B498-43B3-948B-1728B52AA6E4}">
                <adec:decorative xmlns:adec="http://schemas.microsoft.com/office/drawing/2017/decorative" val="1"/>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sAAAAE0AAAAASAAAAEgAAABIAAAASAAAAAAAAAAAAAAAAAAAAAEAAABQAAAA1nm9KPI/xD8AAAAAAAAAAAAAAAAAAOA/AAAAAAAA4D8AAAAAAADgPwAAAAAAAOA/AAAAAAAA4D8AAAAAAADgPwAAAAAAAOA/AAAAAAAA4D8CAAAAjAAAAAEAAAAAAAAAwtEW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E0E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wtEWAP///wEAAAAAAAAAAAAAAAAAAAAAAAAAAAAAAAAAAAAAAAAAAAAAAAJ/f38AAAAAA8zMzADAwP8Af39/AAAAAAAAAAAAAAAAAAAAAAAAAAAAIQAAABgAAAAUAAAAnVAAAOYiAAD0cQAAuTIAABAgAAAmAAAACAAAAP//////////"/>
              </a:ext>
            </a:extLst>
          </p:cNvSpPr>
          <p:nvPr/>
        </p:nvSpPr>
        <p:spPr>
          <a:xfrm>
            <a:off x="13104495" y="5673090"/>
            <a:ext cx="5419725" cy="2572385"/>
          </a:xfrm>
          <a:prstGeom prst="round2DiagRect">
            <a:avLst>
              <a:gd name="adj1" fmla="val 16666"/>
              <a:gd name="adj2" fmla="val 0"/>
            </a:avLst>
          </a:prstGeom>
          <a:solidFill>
            <a:srgbClr val="C2D116"/>
          </a:solidFill>
          <a:ln>
            <a:noFill/>
          </a:ln>
          <a:effectLst/>
        </p:spPr>
        <p:txBody>
          <a:bodyPr vert="horz" wrap="square" lIns="45720" tIns="45720" rIns="45720" bIns="45720" numCol="1" spcCol="215900" anchor="t"/>
          <a:lstStyle/>
          <a:p>
            <a:pPr marL="0" marR="0" indent="0" algn="l" defTabSz="914400">
              <a:lnSpc>
                <a:spcPct val="100000"/>
              </a:lnSpc>
              <a:spcBef>
                <a:spcPts val="0"/>
              </a:spcBef>
              <a:spcAft>
                <a:spcPts val="0"/>
              </a:spcAft>
              <a:buNone/>
              <a:tabLst/>
            </a:pPr>
            <a:endParaRPr lang="en-us" cap="none"/>
          </a:p>
        </p:txBody>
      </p:sp>
      <p:sp>
        <p:nvSpPr>
          <p:cNvPr id="10" name="Textbox6" descr="ja cilvēks atsakās vērsties pēc palīdzības, mēģiniet NOSKAIDROT un PĀRRUNĀT iemeslus!&#10;"/>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J90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AAAAA8zMzADAwP8Af39/AAAAAAAAAAAAAAAAAAAAAAAAAAAAIQAAABgAAAAUAAAAclIAAFglAAAfcAAADTEAABAgAAAmAAAACAAAAP//////////"/>
              </a:ext>
            </a:extLst>
          </p:cNvSpPr>
          <p:nvPr/>
        </p:nvSpPr>
        <p:spPr>
          <a:xfrm>
            <a:off x="13402310" y="6070600"/>
            <a:ext cx="4824095" cy="1903095"/>
          </a:xfrm>
          <a:prstGeom prst="rect">
            <a:avLst/>
          </a:prstGeom>
          <a:noFill/>
          <a:ln>
            <a:noFill/>
          </a:ln>
          <a:effectLst/>
        </p:spPr>
        <p:txBody>
          <a:bodyPr vert="horz" wrap="square" lIns="45720" tIns="45720" rIns="45720" bIns="45720" numCol="1" spcCol="215900" anchor="t"/>
          <a:lstStyle/>
          <a:p>
            <a:pPr algn="ctr">
              <a:lnSpc>
                <a:spcPct val="107000"/>
              </a:lnSpc>
              <a:defRPr sz="3600" cap="none">
                <a:solidFill>
                  <a:srgbClr val="302A73"/>
                </a:solidFill>
                <a:uFill>
                  <a:solidFill>
                    <a:srgbClr val="000000"/>
                  </a:solidFill>
                </a:uFill>
                <a:latin typeface="Arial" pitchFamily="1" charset="0"/>
                <a:ea typeface="Arial" pitchFamily="1" charset="0"/>
                <a:cs typeface="Arial" pitchFamily="1" charset="0"/>
              </a:defRPr>
            </a:pPr>
            <a:r>
              <a:rPr lang="lv-lv" sz="2800" cap="none" dirty="0"/>
              <a:t>ja cilvēks atsakās vērsties pēc palīdzības, mēģiniet </a:t>
            </a:r>
            <a:r>
              <a:rPr lang="lv-lv" sz="2800" b="1" cap="none" dirty="0"/>
              <a:t>NOSKAIDROT</a:t>
            </a:r>
            <a:r>
              <a:rPr lang="lv-lv" sz="2800" cap="none" dirty="0"/>
              <a:t> un </a:t>
            </a:r>
            <a:r>
              <a:rPr lang="lv-lv" sz="2800" b="1" cap="none" dirty="0"/>
              <a:t>PĀRRUNĀT</a:t>
            </a:r>
            <a:r>
              <a:rPr lang="lv-lv" sz="2800" cap="none" dirty="0"/>
              <a:t> iemeslus!</a:t>
            </a:r>
          </a:p>
        </p:txBody>
      </p:sp>
      <p:sp>
        <p:nvSpPr>
          <p:cNvPr id="2" name="Taisnstūris5">
            <a:extLst>
              <a:ext uri="{C183D7F6-B498-43B3-948B-1728B52AA6E4}">
                <adec:decorative xmlns:adec="http://schemas.microsoft.com/office/drawing/2017/decorative" val="1"/>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sAAAAE0AAAAASAAAAEgAAABIAAAASAAAAAAAAAAAAAAAAAAAAAEAAABQAAAA1nm9KPI/xD8AAAAAAAAAAAAAAAAAAOA/AAAAAAAA4D8AAAAAAADgPwAAAAAAAOA/AAAAAAAA4D8AAAAAAADgPwAAAAAAAOA/AAAAAAAA4D8CAAAAjAAAAAEAAAAAAAAAwtEW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wtEWAP///wEAAAAAAAAAAAAAAAAAAAAAAAAAAAAAAAAAAAAAAAAAAAAAAAJ/f38AAAAAA8zMzADAwP8Af39/AAAAAAAAAAAAAAAAAAAAAAAAAAAAIQAAABgAAAAUAAAAuiwAAOYiAAASTgAAuTIAABAgAAAmAAAACAAAAP//////////"/>
              </a:ext>
            </a:extLst>
          </p:cNvSpPr>
          <p:nvPr/>
        </p:nvSpPr>
        <p:spPr>
          <a:xfrm>
            <a:off x="7270750" y="5673090"/>
            <a:ext cx="5420360" cy="2572385"/>
          </a:xfrm>
          <a:prstGeom prst="round2DiagRect">
            <a:avLst>
              <a:gd name="adj1" fmla="val 16668"/>
              <a:gd name="adj2" fmla="val 0"/>
            </a:avLst>
          </a:prstGeom>
          <a:solidFill>
            <a:srgbClr val="C2D116"/>
          </a:solidFill>
          <a:ln>
            <a:noFill/>
          </a:ln>
          <a:effectLst/>
        </p:spPr>
        <p:txBody>
          <a:bodyPr vert="horz" wrap="square" lIns="45720" tIns="45720" rIns="45720" bIns="45720" numCol="1" spcCol="215900" anchor="t"/>
          <a:lstStyle/>
          <a:p>
            <a:pPr marL="0" marR="0" indent="0" algn="l" defTabSz="914400">
              <a:lnSpc>
                <a:spcPct val="100000"/>
              </a:lnSpc>
              <a:spcBef>
                <a:spcPts val="0"/>
              </a:spcBef>
              <a:spcAft>
                <a:spcPts val="0"/>
              </a:spcAft>
              <a:buNone/>
              <a:tabLst/>
            </a:pPr>
            <a:endParaRPr lang="en-us" cap="none"/>
          </a:p>
        </p:txBody>
      </p:sp>
      <p:sp>
        <p:nvSpPr>
          <p:cNvPr id="14" name="Textbox5" descr="MUDINIET apmeklēt pašpalīdzības vai atbalsta grupu, ja tāda ir pieejama;&#10;"/>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C4bsjc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AAAAA8zMzADAwP8Af39/AAAAAAAAAAAAAAAAAAAAAAAAAAAAIQAAABgAAAAUAAAApC0AAFglAAAITgAANy4AABAgAAAmAAAACAAAAP//////////"/>
              </a:ext>
            </a:extLst>
          </p:cNvSpPr>
          <p:nvPr/>
        </p:nvSpPr>
        <p:spPr>
          <a:xfrm>
            <a:off x="7419340" y="6070600"/>
            <a:ext cx="5265420" cy="1442085"/>
          </a:xfrm>
          <a:prstGeom prst="rect">
            <a:avLst/>
          </a:prstGeom>
          <a:noFill/>
          <a:ln>
            <a:noFill/>
          </a:ln>
          <a:effectLst/>
        </p:spPr>
        <p:txBody>
          <a:bodyPr vert="horz" wrap="square" lIns="45720" tIns="45720" rIns="45720" bIns="45720" numCol="1" spcCol="215900" anchor="t"/>
          <a:lstStyle/>
          <a:p>
            <a:pPr algn="ctr">
              <a:lnSpc>
                <a:spcPct val="107000"/>
              </a:lnSpc>
              <a:defRPr sz="3600" b="1" cap="none">
                <a:solidFill>
                  <a:srgbClr val="302A73"/>
                </a:solidFill>
                <a:uFill>
                  <a:solidFill>
                    <a:srgbClr val="000000"/>
                  </a:solidFill>
                </a:uFill>
                <a:latin typeface="Arial" pitchFamily="1" charset="0"/>
                <a:ea typeface="Arial" pitchFamily="1" charset="0"/>
                <a:cs typeface="Arial" pitchFamily="1" charset="0"/>
              </a:defRPr>
            </a:pPr>
            <a:r>
              <a:rPr lang="lv-lv" sz="2800" cap="none" dirty="0"/>
              <a:t>MUDINIET</a:t>
            </a:r>
            <a:r>
              <a:rPr lang="lv-lv" sz="2800" b="0" cap="none" dirty="0"/>
              <a:t> apmeklēt pašpalīdzības vai atbalsta grupu, ja tāda ir pieejama;</a:t>
            </a:r>
          </a:p>
        </p:txBody>
      </p:sp>
      <p:sp>
        <p:nvSpPr>
          <p:cNvPr id="3" name="Taisnstūris4">
            <a:extLst>
              <a:ext uri="{C183D7F6-B498-43B3-948B-1728B52AA6E4}">
                <adec:decorative xmlns:adec="http://schemas.microsoft.com/office/drawing/2017/decorative" val="1"/>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sAAAAE0AAAAASAAAAEgAAABIAAAASAAAAAAAAAAAAAAAAAAAAAEAAABQAAAA1nm9KPI/xD8AAAAAAAAAAAAAAAAAAOA/AAAAAAAA4D8AAAAAAADgPwAAAAAAAOA/AAAAAAAA4D8AAAAAAADgPwAAAAAAAOA/AAAAAAAA4D8CAAAAjAAAAAEAAAAAAAAAwtEW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wtEWAP///wEAAAAAAAAAAAAAAAAAAAAAAAAAAAAAAAAAAAAAAAAAAAAAAAJ/f38AAAAAA8zMzADAwP8Af39/AAAAAAAAAAAAAAAAAAAAAAAAAAAAIQAAABgAAAAUAAAAbQkAAOYiAADFKgAAuTIAABAgAAAmAAAACAAAAP//////////"/>
              </a:ext>
            </a:extLst>
          </p:cNvSpPr>
          <p:nvPr/>
        </p:nvSpPr>
        <p:spPr>
          <a:xfrm>
            <a:off x="1532255" y="5673090"/>
            <a:ext cx="5420360" cy="2572385"/>
          </a:xfrm>
          <a:prstGeom prst="round2DiagRect">
            <a:avLst>
              <a:gd name="adj1" fmla="val 16668"/>
              <a:gd name="adj2" fmla="val 0"/>
            </a:avLst>
          </a:prstGeom>
          <a:solidFill>
            <a:srgbClr val="C2D116"/>
          </a:solidFill>
          <a:ln>
            <a:noFill/>
          </a:ln>
          <a:effectLst/>
        </p:spPr>
        <p:txBody>
          <a:bodyPr vert="horz" wrap="square" lIns="45720" tIns="45720" rIns="45720" bIns="45720" numCol="1" spcCol="215900" anchor="t"/>
          <a:lstStyle/>
          <a:p>
            <a:pPr marL="0" marR="0" indent="0" algn="l" defTabSz="914400">
              <a:lnSpc>
                <a:spcPct val="100000"/>
              </a:lnSpc>
              <a:spcBef>
                <a:spcPts val="0"/>
              </a:spcBef>
              <a:spcAft>
                <a:spcPts val="0"/>
              </a:spcAft>
              <a:buNone/>
              <a:tabLst/>
            </a:pPr>
            <a:endParaRPr lang="en-us" cap="none"/>
          </a:p>
        </p:txBody>
      </p:sp>
      <p:sp>
        <p:nvSpPr>
          <p:cNvPr id="13" name="Textbox4" descr="AICINIET vērsties pie speciālista un, ja nepieciešams, palīdziet noorganizēt vizīti;&#10;"/>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AAAAA8zMzADAwP8Af39/AAAAAAAAAAAAAAAAAAAAAAAAAAAAIQAAABgAAAAUAAAAyQoAAKMlAAA1KgAAgS4AABAgAAAmAAAACAAAAP//////////"/>
              </a:ext>
            </a:extLst>
          </p:cNvSpPr>
          <p:nvPr/>
        </p:nvSpPr>
        <p:spPr>
          <a:xfrm>
            <a:off x="1753235" y="6118225"/>
            <a:ext cx="5107940" cy="1441450"/>
          </a:xfrm>
          <a:prstGeom prst="rect">
            <a:avLst/>
          </a:prstGeom>
          <a:noFill/>
          <a:ln>
            <a:noFill/>
          </a:ln>
          <a:effectLst/>
        </p:spPr>
        <p:txBody>
          <a:bodyPr vert="horz" wrap="square" lIns="45720" tIns="45720" rIns="45720" bIns="45720" numCol="1" spcCol="215900" anchor="t"/>
          <a:lstStyle/>
          <a:p>
            <a:pPr algn="ctr">
              <a:lnSpc>
                <a:spcPct val="107000"/>
              </a:lnSpc>
              <a:defRPr sz="3600" b="1" cap="none">
                <a:solidFill>
                  <a:srgbClr val="302A73"/>
                </a:solidFill>
                <a:uFill>
                  <a:solidFill>
                    <a:srgbClr val="000000"/>
                  </a:solidFill>
                </a:uFill>
                <a:latin typeface="Arial" pitchFamily="1" charset="0"/>
                <a:ea typeface="Arial" pitchFamily="1" charset="0"/>
                <a:cs typeface="Arial" pitchFamily="1" charset="0"/>
              </a:defRPr>
            </a:pPr>
            <a:r>
              <a:rPr lang="lv-lv" sz="2800" cap="none" dirty="0"/>
              <a:t>AICINIET</a:t>
            </a:r>
            <a:r>
              <a:rPr lang="lv-lv" sz="2800" b="0" cap="none" dirty="0"/>
              <a:t> vērsties pie speciālista un, ja nepieciešams, palīdziet noorganizēt vizīti;</a:t>
            </a:r>
          </a:p>
        </p:txBody>
      </p:sp>
      <p:sp>
        <p:nvSpPr>
          <p:cNvPr id="5" name="Taisnstūris3">
            <a:extLst>
              <a:ext uri="{C183D7F6-B498-43B3-948B-1728B52AA6E4}">
                <adec:decorative xmlns:adec="http://schemas.microsoft.com/office/drawing/2017/decorative" val="1"/>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sAAAAE0AAAAASAAAAEgAAABIAAAASAAAAAAAAAAAAAAAAAAAAAEAAABQAAAAlZg1cJ15vj8AAAAAAAAAAAAAAAAAAOA/AAAAAAAA4D8AAAAAAADgPwAAAAAAAOA/AAAAAAAA4D8AAAAAAADgPwAAAAAAAOA/AAAAAAAA4D8CAAAAjAAAAAEAAAAAAAAAwtEW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wtEWAP///wEAAAAAAAAAAAAAAAAAAAAAAAAAAAAAAAAAAAAAAAAAAAAAAAJ/f38AAAAAA8zMzADAwP8Af39/AAAAAAAAAAAAAAAAAAAAAAAAAAAAIQAAABgAAAAUAAAATVAAAHIUAAD0cQAAdyAAABAgAAAmAAAACAAAAP//////////"/>
              </a:ext>
            </a:extLst>
          </p:cNvSpPr>
          <p:nvPr/>
        </p:nvSpPr>
        <p:spPr>
          <a:xfrm>
            <a:off x="13053695" y="3323590"/>
            <a:ext cx="5470525" cy="1953895"/>
          </a:xfrm>
          <a:prstGeom prst="round2DiagRect">
            <a:avLst>
              <a:gd name="adj1" fmla="val 16665"/>
              <a:gd name="adj2" fmla="val 0"/>
            </a:avLst>
          </a:prstGeom>
          <a:solidFill>
            <a:srgbClr val="C2D116"/>
          </a:solidFill>
          <a:ln>
            <a:noFill/>
          </a:ln>
          <a:effectLst/>
        </p:spPr>
        <p:txBody>
          <a:bodyPr vert="horz" wrap="square" lIns="45720" tIns="45720" rIns="45720" bIns="45720" numCol="1" spcCol="215900" anchor="t"/>
          <a:lstStyle/>
          <a:p>
            <a:pPr marL="0" marR="0" indent="0" algn="l" defTabSz="914400">
              <a:lnSpc>
                <a:spcPct val="100000"/>
              </a:lnSpc>
              <a:spcBef>
                <a:spcPts val="0"/>
              </a:spcBef>
              <a:spcAft>
                <a:spcPts val="0"/>
              </a:spcAft>
              <a:buNone/>
              <a:tabLst/>
            </a:pPr>
            <a:endParaRPr lang="en-us" cap="none"/>
          </a:p>
        </p:txBody>
      </p:sp>
      <p:sp>
        <p:nvSpPr>
          <p:cNvPr id="12" name="Textbox3" descr="IEKLAUSIETIES, ko cilvēks stāsta, izrādiet sapratni;"/>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AAAAA8zMzADAwP8Af39/AAAAAAAAAAAAAAAAAAAAAAAAAAAAIQAAABgAAAAUAAAAElYAAGEWAAAPbAAAQB8AABAgAAAmAAAACAAAAP//////////"/>
              </a:ext>
            </a:extLst>
          </p:cNvSpPr>
          <p:nvPr/>
        </p:nvSpPr>
        <p:spPr>
          <a:xfrm>
            <a:off x="13991590" y="3637915"/>
            <a:ext cx="3574415" cy="1442085"/>
          </a:xfrm>
          <a:prstGeom prst="rect">
            <a:avLst/>
          </a:prstGeom>
          <a:noFill/>
          <a:ln>
            <a:noFill/>
          </a:ln>
          <a:effectLst/>
        </p:spPr>
        <p:txBody>
          <a:bodyPr vert="horz" wrap="square" lIns="45720" tIns="45720" rIns="45720" bIns="45720" numCol="1" spcCol="215900" anchor="t"/>
          <a:lstStyle/>
          <a:p>
            <a:pPr algn="ctr">
              <a:lnSpc>
                <a:spcPct val="107000"/>
              </a:lnSpc>
              <a:defRPr sz="3600" b="1" cap="none">
                <a:solidFill>
                  <a:srgbClr val="302A73"/>
                </a:solidFill>
                <a:uFill>
                  <a:solidFill>
                    <a:srgbClr val="000000"/>
                  </a:solidFill>
                </a:uFill>
                <a:latin typeface="Arial" pitchFamily="1" charset="0"/>
                <a:ea typeface="Arial" pitchFamily="1" charset="0"/>
                <a:cs typeface="Arial" pitchFamily="1" charset="0"/>
              </a:defRPr>
            </a:pPr>
            <a:r>
              <a:rPr lang="lv-lv" sz="2800" cap="none" dirty="0"/>
              <a:t>IEKLAUSIETIES</a:t>
            </a:r>
            <a:r>
              <a:rPr lang="lv-lv" sz="2800" b="0" cap="none" dirty="0"/>
              <a:t>, ko cilvēks stāsta, izrādiet sapratni;</a:t>
            </a:r>
          </a:p>
        </p:txBody>
      </p:sp>
      <p:sp>
        <p:nvSpPr>
          <p:cNvPr id="6" name="Taisnstūris2">
            <a:extLst>
              <a:ext uri="{C183D7F6-B498-43B3-948B-1728B52AA6E4}">
                <adec:decorative xmlns:adec="http://schemas.microsoft.com/office/drawing/2017/decorative" val="1"/>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sAAAAE0AAAAASAAAAEgAAABIAAAASAAAAAAAAAAAAAAAAAAAAAEAAABQAAAAlZg1cJ15vj8AAAAAAAAAAAAAAAAAAOA/AAAAAAAA4D8AAAAAAADgPwAAAAAAAOA/AAAAAAAA4D8AAAAAAADgPwAAAAAAAOA/AAAAAAAA4D8CAAAAjAAAAAEAAAAAAAAAwtEW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EU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wtEWAP///wEAAAAAAAAAAAAAAAAAAAAAAAAAAAAAAAAAAAAAAAAAAAAAAAJ/f38AAAAAA8zMzADAwP8Af39/AAAAAAAAAAAAAAAAAAAAAAAAAAAAIQAAABgAAAAUAAAA5ywAAHIUAACOTgAAdyAAABAgAAAmAAAACAAAAP//////////"/>
              </a:ext>
            </a:extLst>
          </p:cNvSpPr>
          <p:nvPr/>
        </p:nvSpPr>
        <p:spPr>
          <a:xfrm>
            <a:off x="7299325" y="3323590"/>
            <a:ext cx="5470525" cy="1953895"/>
          </a:xfrm>
          <a:prstGeom prst="round2DiagRect">
            <a:avLst>
              <a:gd name="adj1" fmla="val 16665"/>
              <a:gd name="adj2" fmla="val 0"/>
            </a:avLst>
          </a:prstGeom>
          <a:solidFill>
            <a:srgbClr val="C2D116"/>
          </a:solidFill>
          <a:ln>
            <a:noFill/>
          </a:ln>
          <a:effectLst/>
        </p:spPr>
        <p:txBody>
          <a:bodyPr vert="horz" wrap="square" lIns="45720" tIns="45720" rIns="45720" bIns="45720" numCol="1" spcCol="215900" anchor="t"/>
          <a:lstStyle/>
          <a:p>
            <a:pPr marL="0" marR="0" indent="0" algn="l" defTabSz="914400">
              <a:lnSpc>
                <a:spcPct val="100000"/>
              </a:lnSpc>
              <a:spcBef>
                <a:spcPts val="0"/>
              </a:spcBef>
              <a:spcAft>
                <a:spcPts val="0"/>
              </a:spcAft>
              <a:buNone/>
              <a:tabLst/>
            </a:pPr>
            <a:endParaRPr lang="en-us" cap="none"/>
          </a:p>
        </p:txBody>
      </p:sp>
      <p:sp>
        <p:nvSpPr>
          <p:cNvPr id="11" name="Textbox2" descr="IEJŪTĪGI un ATBALSTOŠI norādiet uz ārējām uzvedības izpausmēm;&#10;"/>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MEE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AAAAA8zMzADAwP8Af39/AAAAAAAAAAAAAAAAAAAAAAAAAAAAIQAAABgAAAAUAAAAli8AAEgWAAAWTAAAJx8AABAgAAAmAAAACAAAAP//////////"/>
              </a:ext>
            </a:extLst>
          </p:cNvSpPr>
          <p:nvPr/>
        </p:nvSpPr>
        <p:spPr>
          <a:xfrm>
            <a:off x="7735570" y="3622040"/>
            <a:ext cx="4632960" cy="1442085"/>
          </a:xfrm>
          <a:prstGeom prst="rect">
            <a:avLst/>
          </a:prstGeom>
          <a:noFill/>
          <a:ln>
            <a:noFill/>
          </a:ln>
          <a:effectLst/>
        </p:spPr>
        <p:txBody>
          <a:bodyPr vert="horz" wrap="square" lIns="45720" tIns="45720" rIns="45720" bIns="45720" numCol="1" spcCol="215900" anchor="t"/>
          <a:lstStyle/>
          <a:p>
            <a:pPr algn="ctr">
              <a:lnSpc>
                <a:spcPct val="107000"/>
              </a:lnSpc>
              <a:defRPr sz="3600" b="1" cap="none">
                <a:solidFill>
                  <a:srgbClr val="302A73"/>
                </a:solidFill>
                <a:uFill>
                  <a:solidFill>
                    <a:srgbClr val="000000"/>
                  </a:solidFill>
                </a:uFill>
                <a:latin typeface="Arial" pitchFamily="1" charset="0"/>
                <a:ea typeface="Arial" pitchFamily="1" charset="0"/>
                <a:cs typeface="Arial" pitchFamily="1" charset="0"/>
              </a:defRPr>
            </a:pPr>
            <a:r>
              <a:rPr lang="lv-lv" sz="2800" cap="none" dirty="0"/>
              <a:t>IEJŪTĪGI</a:t>
            </a:r>
            <a:r>
              <a:rPr lang="lv-lv" sz="2800" b="0" cap="none" dirty="0"/>
              <a:t> un </a:t>
            </a:r>
            <a:r>
              <a:rPr lang="lv-lv" sz="2800" cap="none" dirty="0"/>
              <a:t>ATBALSTOŠI</a:t>
            </a:r>
            <a:r>
              <a:rPr lang="lv-lv" sz="2800" b="0" cap="none" dirty="0"/>
              <a:t> norādiet uz ārējām uzvedības izpausmēm;</a:t>
            </a:r>
          </a:p>
        </p:txBody>
      </p:sp>
      <p:sp>
        <p:nvSpPr>
          <p:cNvPr id="4" name="Taisnstūris1">
            <a:extLst>
              <a:ext uri="{C183D7F6-B498-43B3-948B-1728B52AA6E4}">
                <adec:decorative xmlns:adec="http://schemas.microsoft.com/office/drawing/2017/decorative" val="1"/>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sAAAAE0AAAAASAAAAEgAAABIAAAASAAAAAAAAAAAAAAAAAAAAAEAAABQAAAAlZg1cJ15vj8AAAAAAAAAAAAAAAAAAOA/AAAAAAAA4D8AAAAAAADgPwAAAAAAAOA/AAAAAAAA4D8AAAAAAADgPwAAAAAAAOA/AAAAAAAA4D8CAAAAjAAAAAEAAAAAAAAAwtEW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wtEWAP///wEAAAAAAAAAAAAAAAAAAAAAAAAAAAAAAAAAAAAAAAAAAAAAAAJ/f38AAAAAA8zMzADAwP8Af39/AAAAAAAAAAAAAAAAAAAAAAAAAAAAIQAAABgAAAAUAAAAaAkAAL0UAAAPKwAAwiAAABAgAAAmAAAACAAAAP//////////"/>
              </a:ext>
            </a:extLst>
          </p:cNvSpPr>
          <p:nvPr/>
        </p:nvSpPr>
        <p:spPr>
          <a:xfrm>
            <a:off x="1529080" y="3371215"/>
            <a:ext cx="5470525" cy="1953895"/>
          </a:xfrm>
          <a:prstGeom prst="round2DiagRect">
            <a:avLst>
              <a:gd name="adj1" fmla="val 16665"/>
              <a:gd name="adj2" fmla="val 0"/>
            </a:avLst>
          </a:prstGeom>
          <a:solidFill>
            <a:srgbClr val="C2D116"/>
          </a:solidFill>
          <a:ln>
            <a:noFill/>
          </a:ln>
          <a:effectLst/>
        </p:spPr>
        <p:txBody>
          <a:bodyPr vert="horz" wrap="square" lIns="45720" tIns="45720" rIns="45720" bIns="45720" numCol="1" spcCol="215900" anchor="t"/>
          <a:lstStyle/>
          <a:p>
            <a:pPr marL="0" marR="0" indent="0" algn="l" defTabSz="914400">
              <a:lnSpc>
                <a:spcPct val="100000"/>
              </a:lnSpc>
              <a:spcBef>
                <a:spcPts val="0"/>
              </a:spcBef>
              <a:spcAft>
                <a:spcPts val="0"/>
              </a:spcAft>
              <a:buNone/>
              <a:tabLst/>
            </a:pPr>
            <a:endParaRPr lang="en-us" cap="none"/>
          </a:p>
        </p:txBody>
      </p:sp>
      <p:sp>
        <p:nvSpPr>
          <p:cNvPr id="9" name="Textbox1" descr="RUNĀJIET par savām bažām attiecībā uz situāciju kopumā;&#10;"/>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FEG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AAAAA8zMzADAwP8Af39/AAAAAAAAAAAAAAAAAAAAAAAAAAAAIQAAABgAAAAUAAAA4QwAAEgWAABlJwAAJx8AABAgAAAmAAAACAAAAP//////////"/>
              </a:ext>
            </a:extLst>
          </p:cNvSpPr>
          <p:nvPr/>
        </p:nvSpPr>
        <p:spPr>
          <a:xfrm>
            <a:off x="2093595" y="3622040"/>
            <a:ext cx="4310380" cy="1442085"/>
          </a:xfrm>
          <a:prstGeom prst="rect">
            <a:avLst/>
          </a:prstGeom>
          <a:noFill/>
          <a:ln>
            <a:noFill/>
          </a:ln>
          <a:effectLst/>
        </p:spPr>
        <p:txBody>
          <a:bodyPr vert="horz" wrap="square" lIns="45720" tIns="45720" rIns="45720" bIns="45720" numCol="1" spcCol="215900" anchor="t"/>
          <a:lstStyle/>
          <a:p>
            <a:pPr algn="ctr">
              <a:lnSpc>
                <a:spcPct val="107000"/>
              </a:lnSpc>
              <a:defRPr sz="3600" b="1" cap="none">
                <a:solidFill>
                  <a:srgbClr val="302A73"/>
                </a:solidFill>
                <a:uFill>
                  <a:solidFill>
                    <a:srgbClr val="000000"/>
                  </a:solidFill>
                </a:uFill>
                <a:latin typeface="Arial" pitchFamily="1" charset="0"/>
                <a:ea typeface="Arial" pitchFamily="1" charset="0"/>
                <a:cs typeface="Arial" pitchFamily="1" charset="0"/>
              </a:defRPr>
            </a:pPr>
            <a:r>
              <a:rPr lang="lv-lv" sz="2800" cap="none" dirty="0"/>
              <a:t>RUNĀJIET</a:t>
            </a:r>
            <a:r>
              <a:rPr lang="lv-lv" sz="2800" b="0" cap="none" dirty="0"/>
              <a:t> par savām bažām attiecībā uz situāciju kopumā;</a:t>
            </a:r>
          </a:p>
        </p:txBody>
      </p:sp>
      <p:sp>
        <p:nvSpPr>
          <p:cNvPr id="17" name="Virsraksts">
            <a:extLst>
              <a:ext uri="{FF2B5EF4-FFF2-40B4-BE49-F238E27FC236}">
                <a16:creationId xmlns:a16="http://schemas.microsoft.com/office/drawing/2014/main" id="{2CAED1D8-17F9-400F-967D-D7C565B8C778}"/>
              </a:ext>
            </a:extLst>
          </p:cNvPr>
          <p:cNvSpPr>
            <a:spLocks noGrp="1"/>
          </p:cNvSpPr>
          <p:nvPr>
            <p:ph type="title"/>
          </p:nvPr>
        </p:nvSpPr>
        <p:spPr>
          <a:xfrm>
            <a:off x="609601" y="568326"/>
            <a:ext cx="15163800" cy="1953895"/>
          </a:xfrm>
        </p:spPr>
        <p:txBody>
          <a:bodyPr/>
          <a:lstStyle/>
          <a:p>
            <a:r>
              <a:rPr lang="lv-LV" sz="3600" b="0" dirty="0">
                <a:solidFill>
                  <a:srgbClr val="002060"/>
                </a:solidFill>
                <a:latin typeface="+mn-lt"/>
              </a:rPr>
              <a:t>CILVĒKS AR GARĪGA RAKSTURA (PSIHISKIEM) TRAUCĒJUMIEM:</a:t>
            </a:r>
            <a:br>
              <a:rPr lang="lv-LV" sz="3600" b="0" dirty="0">
                <a:solidFill>
                  <a:srgbClr val="002060"/>
                </a:solidFill>
                <a:latin typeface="+mn-lt"/>
              </a:rPr>
            </a:br>
            <a:r>
              <a:rPr lang="lv-LV" sz="3600" dirty="0">
                <a:solidFill>
                  <a:srgbClr val="002060"/>
                </a:solidFill>
                <a:latin typeface="+mn-lt"/>
              </a:rPr>
              <a:t>KĀ IZTURĒTIES KRĪZES SITUĀCIJĀS</a:t>
            </a:r>
            <a:br>
              <a:rPr lang="lv-LV" sz="3600" dirty="0">
                <a:solidFill>
                  <a:srgbClr val="002060"/>
                </a:solidFill>
                <a:latin typeface="+mn-lt"/>
              </a:rPr>
            </a:br>
            <a:r>
              <a:rPr lang="lv-LV" sz="3600" dirty="0">
                <a:latin typeface="+mn-lt"/>
              </a:rPr>
              <a:t>JA TUVĀ CILVĒKĀ PAMANĀT IZMAIŅAS</a:t>
            </a:r>
            <a:br>
              <a:rPr lang="lv-LV" sz="3600" dirty="0"/>
            </a:br>
            <a:endParaRPr lang="lv-LV" sz="3600" dirty="0">
              <a:latin typeface="+mn-lt"/>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Krāsaina josla #IekāpOtraKurpēs">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3qz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wQQAA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AAAAAUAAAABAAAAAAAAAAAAAAAAAAAAAAAAAAAAAAAAAAAAAAAAAAAAAAACf39/AAAAAAPMzMwAwMD/AH9/fwAAAAAAAAAAAAAAAAD///8AAAAAACEAAAAYAAAAFAAAAAAAAAD4NgAAt3sAAIhFAAAQAAAAJgAAAAgAAAD//////////w=="/>
              </a:ext>
            </a:extLst>
          </p:cNvPicPr>
          <p:nvPr/>
        </p:nvPicPr>
        <p:blipFill>
          <a:blip r:embed="rId2"/>
          <a:stretch>
            <a:fillRect/>
          </a:stretch>
        </p:blipFill>
        <p:spPr>
          <a:xfrm>
            <a:off x="0" y="8935720"/>
            <a:ext cx="20111085" cy="2367280"/>
          </a:xfrm>
          <a:prstGeom prst="rect">
            <a:avLst/>
          </a:prstGeom>
          <a:noFill/>
          <a:ln>
            <a:noFill/>
          </a:ln>
          <a:effectLst/>
        </p:spPr>
      </p:pic>
      <p:sp>
        <p:nvSpPr>
          <p:cNvPr id="2" name="Taisnstūris">
            <a:extLst>
              <a:ext uri="{C183D7F6-B498-43B3-948B-1728B52AA6E4}">
                <adec:decorative xmlns:adec="http://schemas.microsoft.com/office/drawing/2017/decorative" val="1"/>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sAAAAE0AAAAASAAAAEgAAABIAAAASAAAAAAAAAAAAAAAAAAAAAEAAABQAAAAkd1EdhPZuz8AAAAAAAAAAAAAAAAAAOA/AAAAAAAA4D8AAAAAAADgPwAAAAAAAOA/AAAAAAAA4D8AAAAAAADgPwAAAAAAAOA/AAAAAAAA4D8CAAAAjAAAAAEAAAAAAAAAwtEW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Kqqqqo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wtEWAP///wEAAAAAAAAAAAAAAAAAAAAAAAAAAAAAAAAAAAAAAAAAAAAAAAJ/f38AAAAAA8zMzADAwP8Af39/AAAAAAAAAAAAAAAAAAAAAAAAAAAAIQAAABgAAAAUAAAALgwAAL0UAAB+bwAAJjUAABAgAAAmAAAACAAAAP//////////"/>
              </a:ext>
            </a:extLst>
          </p:cNvSpPr>
          <p:nvPr/>
        </p:nvSpPr>
        <p:spPr>
          <a:xfrm>
            <a:off x="1979930" y="3371215"/>
            <a:ext cx="16144240" cy="5268595"/>
          </a:xfrm>
          <a:prstGeom prst="round2DiagRect">
            <a:avLst>
              <a:gd name="adj1" fmla="val 16667"/>
              <a:gd name="adj2" fmla="val 0"/>
            </a:avLst>
          </a:prstGeom>
          <a:solidFill>
            <a:srgbClr val="C2D116"/>
          </a:solidFill>
          <a:ln>
            <a:noFill/>
          </a:ln>
          <a:effectLst/>
        </p:spPr>
        <p:txBody>
          <a:bodyPr vert="horz" wrap="square" lIns="45720" tIns="45720" rIns="45720" bIns="45720" numCol="1" spcCol="215900" anchor="t"/>
          <a:lstStyle/>
          <a:p>
            <a:pPr marL="0" marR="0" indent="0" algn="l" defTabSz="914400">
              <a:lnSpc>
                <a:spcPct val="100000"/>
              </a:lnSpc>
              <a:spcBef>
                <a:spcPts val="0"/>
              </a:spcBef>
              <a:spcAft>
                <a:spcPts val="0"/>
              </a:spcAft>
              <a:buNone/>
              <a:tabLst/>
            </a:pPr>
            <a:endParaRPr lang="en-us" cap="none"/>
          </a:p>
        </p:txBody>
      </p:sp>
      <p:sp>
        <p:nvSpPr>
          <p:cNvPr id="3" name="Textbox" descr="Svarīgi atcerēties — tikai nelielu daļu no visām agresijas epizodēm sabiedrībā var saistīt ar cilvēkiem, kuriem ir garīga rakstura traucējumi.&#10;&#10;Cilvēki ar garīga rakstura traucējumiem biežāk nekā pārējie kļūst par upuriem. Viņi nav jāuztver kā bieds.&#10;&#10;Vairumu noziegumu un pāridarījumu veic garīgi veseli cilvēki.&#10;"/>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w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AAAAA8zMzADAwP8Af39/AAAAAAAAAAAAAAAAAAAAAAAAAAAAIQAAABgAAAAUAAAAchEAALsYAAAvagAAJzEAABAgAAAmAAAACAAAAP//////////"/>
              </a:ext>
            </a:extLst>
          </p:cNvSpPr>
          <p:nvPr/>
        </p:nvSpPr>
        <p:spPr>
          <a:xfrm>
            <a:off x="2835910" y="4020185"/>
            <a:ext cx="14425295" cy="3970020"/>
          </a:xfrm>
          <a:prstGeom prst="rect">
            <a:avLst/>
          </a:prstGeom>
          <a:noFill/>
          <a:ln>
            <a:noFill/>
          </a:ln>
          <a:effectLst/>
        </p:spPr>
        <p:txBody>
          <a:bodyPr vert="horz" wrap="square" lIns="45720" tIns="45720" rIns="45720" bIns="45720" numCol="1" spcCol="215900" anchor="t"/>
          <a:lstStyle/>
          <a:p>
            <a:pPr algn="ctr">
              <a:defRPr sz="3600" b="1" cap="none">
                <a:solidFill>
                  <a:srgbClr val="FFFFFF"/>
                </a:solidFill>
                <a:uFill>
                  <a:solidFill>
                    <a:srgbClr val="000000"/>
                  </a:solidFill>
                </a:uFill>
                <a:latin typeface="Arial" pitchFamily="1" charset="0"/>
                <a:ea typeface="Arial" pitchFamily="1" charset="0"/>
                <a:cs typeface="Arial" pitchFamily="1" charset="0"/>
              </a:defRPr>
            </a:pPr>
            <a:r>
              <a:rPr lang="lv-lv" cap="none" dirty="0">
                <a:solidFill>
                  <a:srgbClr val="002060"/>
                </a:solidFill>
              </a:rPr>
              <a:t>Svarīgi atcerēties</a:t>
            </a:r>
            <a:r>
              <a:rPr lang="lv-lv" b="0" cap="none" dirty="0">
                <a:solidFill>
                  <a:srgbClr val="002060"/>
                </a:solidFill>
              </a:rPr>
              <a:t> — tikai nelielu daļu no visām agresijas epizodēm sabiedrībā var saistīt ar cilvēkiem, kuriem ir garīga rakstura traucējumi.</a:t>
            </a:r>
          </a:p>
          <a:p>
            <a:pPr algn="ctr">
              <a:defRPr sz="3600" b="1" cap="none">
                <a:solidFill>
                  <a:srgbClr val="FFFFFF"/>
                </a:solidFill>
                <a:uFill>
                  <a:solidFill>
                    <a:srgbClr val="000000"/>
                  </a:solidFill>
                </a:uFill>
                <a:latin typeface="Arial" pitchFamily="1" charset="0"/>
                <a:ea typeface="Arial" pitchFamily="1" charset="0"/>
                <a:cs typeface="Arial" pitchFamily="1" charset="0"/>
              </a:defRPr>
            </a:pPr>
            <a:endParaRPr lang="lv-lv" cap="none" dirty="0">
              <a:solidFill>
                <a:srgbClr val="002060"/>
              </a:solidFill>
            </a:endParaRPr>
          </a:p>
          <a:p>
            <a:pPr algn="ctr">
              <a:defRPr sz="3600" cap="none">
                <a:solidFill>
                  <a:srgbClr val="FFFFFF"/>
                </a:solidFill>
                <a:uFill>
                  <a:solidFill>
                    <a:srgbClr val="000000"/>
                  </a:solidFill>
                </a:uFill>
                <a:latin typeface="Arial" pitchFamily="1" charset="0"/>
                <a:ea typeface="Arial" pitchFamily="1" charset="0"/>
                <a:cs typeface="Arial" pitchFamily="1" charset="0"/>
              </a:defRPr>
            </a:pPr>
            <a:r>
              <a:rPr lang="lv-lv" cap="none" dirty="0">
                <a:solidFill>
                  <a:srgbClr val="002060"/>
                </a:solidFill>
              </a:rPr>
              <a:t>Cilvēki ar garīga rakstura traucējumiem biežāk nekā pārējie kļūst par upuriem. </a:t>
            </a:r>
            <a:r>
              <a:rPr lang="lv-lv" b="1" cap="none" dirty="0">
                <a:solidFill>
                  <a:srgbClr val="002060"/>
                </a:solidFill>
              </a:rPr>
              <a:t>Viņi nav jāuztver kā bieds.</a:t>
            </a:r>
          </a:p>
          <a:p>
            <a:pPr algn="ctr">
              <a:defRPr sz="3600" cap="none">
                <a:solidFill>
                  <a:srgbClr val="FFFFFF"/>
                </a:solidFill>
                <a:uFill>
                  <a:solidFill>
                    <a:srgbClr val="000000"/>
                  </a:solidFill>
                </a:uFill>
                <a:latin typeface="Arial" pitchFamily="1" charset="0"/>
                <a:ea typeface="Arial" pitchFamily="1" charset="0"/>
                <a:cs typeface="Arial" pitchFamily="1" charset="0"/>
              </a:defRPr>
            </a:pPr>
            <a:endParaRPr lang="lv-lv" cap="none" dirty="0">
              <a:solidFill>
                <a:srgbClr val="002060"/>
              </a:solidFill>
            </a:endParaRPr>
          </a:p>
          <a:p>
            <a:pPr algn="ctr">
              <a:defRPr sz="3600" cap="none">
                <a:solidFill>
                  <a:srgbClr val="FFFFFF"/>
                </a:solidFill>
                <a:latin typeface="Arial" pitchFamily="1" charset="0"/>
                <a:ea typeface="Arial" pitchFamily="1" charset="0"/>
                <a:cs typeface="Arial" pitchFamily="1" charset="0"/>
              </a:defRPr>
            </a:pPr>
            <a:r>
              <a:rPr lang="lv-lv" b="1" cap="none" dirty="0">
                <a:solidFill>
                  <a:srgbClr val="002060"/>
                </a:solidFill>
              </a:rPr>
              <a:t>Vairumu noziegumu un pāridarījumu veic garīgi veseli cilvēki.</a:t>
            </a:r>
          </a:p>
        </p:txBody>
      </p:sp>
      <p:sp>
        <p:nvSpPr>
          <p:cNvPr id="6" name="Virsraksts">
            <a:extLst>
              <a:ext uri="{FF2B5EF4-FFF2-40B4-BE49-F238E27FC236}">
                <a16:creationId xmlns:a16="http://schemas.microsoft.com/office/drawing/2014/main" id="{3BDB1568-FDDF-40F4-A8C7-F2BE1C8C76B5}"/>
              </a:ext>
            </a:extLst>
          </p:cNvPr>
          <p:cNvSpPr>
            <a:spLocks noGrp="1"/>
          </p:cNvSpPr>
          <p:nvPr>
            <p:ph type="title"/>
          </p:nvPr>
        </p:nvSpPr>
        <p:spPr>
          <a:xfrm>
            <a:off x="609601" y="820421"/>
            <a:ext cx="11849100" cy="2185670"/>
          </a:xfrm>
        </p:spPr>
        <p:txBody>
          <a:bodyPr/>
          <a:lstStyle/>
          <a:p>
            <a:r>
              <a:rPr lang="lv-LV" sz="3600" b="0" dirty="0">
                <a:solidFill>
                  <a:srgbClr val="002060"/>
                </a:solidFill>
                <a:latin typeface="+mn-lt"/>
              </a:rPr>
              <a:t>CILVĒKS AR GARĪGA RAKSTURA TRAUCĒJUMIEM:</a:t>
            </a:r>
            <a:br>
              <a:rPr lang="lv-LV" sz="3600" b="0" dirty="0">
                <a:solidFill>
                  <a:srgbClr val="002060"/>
                </a:solidFill>
                <a:latin typeface="+mn-lt"/>
              </a:rPr>
            </a:br>
            <a:r>
              <a:rPr lang="lv-LV" sz="3600" dirty="0">
                <a:solidFill>
                  <a:srgbClr val="002060"/>
                </a:solidFill>
                <a:latin typeface="+mn-lt"/>
              </a:rPr>
              <a:t>KĀ IZTURĒTIES KRĪZES SITUĀCIJĀS</a:t>
            </a:r>
            <a:br>
              <a:rPr lang="lv-LV" sz="3600" dirty="0">
                <a:solidFill>
                  <a:srgbClr val="002060"/>
                </a:solidFill>
                <a:latin typeface="+mn-lt"/>
              </a:rPr>
            </a:br>
            <a:r>
              <a:rPr lang="en-gb" sz="3600" dirty="0">
                <a:latin typeface="+mn-lt"/>
              </a:rPr>
              <a:t>VARDARBĪBA</a:t>
            </a:r>
            <a:br>
              <a:rPr lang="en-gb" sz="3600" dirty="0"/>
            </a:br>
            <a:endParaRPr lang="lv-LV" sz="3600" dirty="0">
              <a:latin typeface="+mn-lt"/>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Krāsaina josla #IekāpOtraKurpēs">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3qz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CaEbXX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AAAAAUAAAABAAAAAAAAAAAAAAAAAAAAAAAAAAAAAAAAAAAAAAAAAAAAAAACf39/AAAAAAPMzMwAwMD/AH9/fwAAAAAAAAAAAAAAAAD///8AAAAAACEAAAAYAAAAFAAAAAAAAAD4NgAAt3sAAIhFAAAQAAAAJgAAAAgAAAD//////////w=="/>
              </a:ext>
            </a:extLst>
          </p:cNvPicPr>
          <p:nvPr/>
        </p:nvPicPr>
        <p:blipFill>
          <a:blip r:embed="rId2"/>
          <a:stretch>
            <a:fillRect/>
          </a:stretch>
        </p:blipFill>
        <p:spPr>
          <a:xfrm>
            <a:off x="0" y="8935720"/>
            <a:ext cx="20111085" cy="2367280"/>
          </a:xfrm>
          <a:prstGeom prst="rect">
            <a:avLst/>
          </a:prstGeom>
          <a:noFill/>
          <a:ln>
            <a:noFill/>
          </a:ln>
          <a:effectLst/>
        </p:spPr>
      </p:pic>
      <p:sp>
        <p:nvSpPr>
          <p:cNvPr id="6" name="Taisnstūris6">
            <a:extLst>
              <a:ext uri="{C183D7F6-B498-43B3-948B-1728B52AA6E4}">
                <adec:decorative xmlns:adec="http://schemas.microsoft.com/office/drawing/2017/decorative" val="1"/>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sAAAAE0AAAAASAAAAEgAAABIAAAASAAAAAAAAAAAAAAAAAAAAAEAAABQAAAATrPkKaG3vj8AAAAAAAAAAAAAAAAAAOA/AAAAAAAA4D8AAAAAAADgPwAAAAAAAOA/AAAAAAAA4D8AAAAAAADgPwAAAAAAAOA/AAAAAAAA4D8CAAAAjAAAAAEAAAAAAAAAHbHg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CsrKys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HbHgAP///wEAAAAAAAAAAAAAAAAAAAAAAAAAAAAAAAAAAAAAAAAAAAAAAAJ/f38AAAAAA8zMzADAwP8Af39/AAAAAAAAAAAAAAAAAAAAAAAAAAAAIQAAABgAAAAUAAAACFAAAAkcAAD0cQAA9jcAABAgAAAmAAAACAAAAP//////////"/>
              </a:ext>
            </a:extLst>
          </p:cNvSpPr>
          <p:nvPr/>
        </p:nvSpPr>
        <p:spPr>
          <a:xfrm>
            <a:off x="13009880" y="4557395"/>
            <a:ext cx="5514340" cy="4539615"/>
          </a:xfrm>
          <a:prstGeom prst="round2DiagRect">
            <a:avLst>
              <a:gd name="adj1" fmla="val 7288"/>
              <a:gd name="adj2" fmla="val 0"/>
            </a:avLst>
          </a:prstGeom>
          <a:solidFill>
            <a:srgbClr val="1DB1E0"/>
          </a:solidFill>
          <a:ln>
            <a:noFill/>
          </a:ln>
          <a:effectLst/>
        </p:spPr>
        <p:txBody>
          <a:bodyPr vert="horz" wrap="square" lIns="45720" tIns="45720" rIns="45720" bIns="45720" numCol="1" spcCol="215900" anchor="t"/>
          <a:lstStyle/>
          <a:p>
            <a:pPr marL="0" marR="0" indent="0" algn="l" defTabSz="914400">
              <a:lnSpc>
                <a:spcPct val="100000"/>
              </a:lnSpc>
              <a:spcBef>
                <a:spcPts val="0"/>
              </a:spcBef>
              <a:spcAft>
                <a:spcPts val="0"/>
              </a:spcAft>
              <a:buNone/>
              <a:tabLst/>
            </a:pPr>
            <a:endParaRPr lang="en-us" cap="none"/>
          </a:p>
        </p:txBody>
      </p:sp>
      <p:sp>
        <p:nvSpPr>
          <p:cNvPr id="14" name="Textbox6" descr="JA SITUĀCIJA KĻŪST NEPROGNOZĒJAMA, domājiet par savu drošību —  atrodiet iemeslu pārtraukt sarunu, atstāt telpu un meklējiet palīdzību, ja nepieciešams, izsauciet neatliekamo medicīnisko palīdzību!&#10;"/>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HaAds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AAAAA8zMzADAwP8Af39/AAAAAAAAAAAAAAAAAAAAAAAAAAAAIQAAABgAAAAUAAAA0FEAAHAdAAAscAAAUzcAABAgAAAmAAAACAAAAP//////////"/>
              </a:ext>
            </a:extLst>
          </p:cNvSpPr>
          <p:nvPr/>
        </p:nvSpPr>
        <p:spPr>
          <a:xfrm>
            <a:off x="13299440" y="4785360"/>
            <a:ext cx="4935220" cy="4208145"/>
          </a:xfrm>
          <a:prstGeom prst="rect">
            <a:avLst/>
          </a:prstGeom>
          <a:noFill/>
          <a:ln>
            <a:noFill/>
          </a:ln>
          <a:effectLst/>
        </p:spPr>
        <p:txBody>
          <a:bodyPr vert="horz" wrap="square" lIns="45720" tIns="45720" rIns="45720" bIns="45720" numCol="1" spcCol="215900" anchor="t"/>
          <a:lstStyle/>
          <a:p>
            <a:pPr algn="ctr">
              <a:lnSpc>
                <a:spcPct val="107000"/>
              </a:lnSpc>
              <a:defRPr sz="3600" b="1" cap="none">
                <a:solidFill>
                  <a:srgbClr val="302A73"/>
                </a:solidFill>
                <a:uFill>
                  <a:solidFill>
                    <a:srgbClr val="000000"/>
                  </a:solidFill>
                </a:uFill>
                <a:latin typeface="Arial" pitchFamily="1" charset="0"/>
                <a:ea typeface="Arial" pitchFamily="1" charset="0"/>
                <a:cs typeface="Arial" pitchFamily="1" charset="0"/>
              </a:defRPr>
            </a:pPr>
            <a:r>
              <a:rPr lang="lv-lv" sz="2800" cap="none" dirty="0"/>
              <a:t>JA</a:t>
            </a:r>
            <a:r>
              <a:rPr lang="lv-lv" sz="2800" b="0" cap="none" dirty="0"/>
              <a:t> </a:t>
            </a:r>
            <a:r>
              <a:rPr lang="lv-lv" sz="2800" cap="none" dirty="0"/>
              <a:t>SITUĀCIJA KĻŪST NEPROGNOZĒJAMA</a:t>
            </a:r>
            <a:r>
              <a:rPr lang="lv-lv" sz="2800" b="0" cap="none" dirty="0"/>
              <a:t>, domājiet par savu drošību —  atrodiet iemeslu pārtraukt sarunu, atstāt telpu un meklējiet palīdzību, ja nepieciešams, izsauciet neatliekamo medicīnisko palīdzību!</a:t>
            </a:r>
          </a:p>
        </p:txBody>
      </p:sp>
      <p:sp>
        <p:nvSpPr>
          <p:cNvPr id="4" name="Taisnstūris5">
            <a:extLst>
              <a:ext uri="{C183D7F6-B498-43B3-948B-1728B52AA6E4}">
                <adec:decorative xmlns:adec="http://schemas.microsoft.com/office/drawing/2017/decorative" val="1"/>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sAAAAE0AAAAASAAAAEgAAABIAAAASAAAAAAAAAAAAAAAAAAAAAEAAABQAAAAhj27LjVquz8AAAAAAAAAAAAAAAAAAOA/AAAAAAAA4D8AAAAAAADgPwAAAAAAAOA/AAAAAAAA4D8AAAAAAADgPwAAAAAAAOA/AAAAAAAA4D8CAAAAjAAAAAEAAAAAAAAAHbHg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HbHgAP///wEAAAAAAAAAAAAAAAAAAAAAAAAAAAAAAAAAAAAAAAAAAAAAAAJ/f38AAAAAA8zMzADAwP8Af39/AAAAAAAAAAAAAAAAAAAAAAAAAAAAIQAAABgAAAAUAAAAHi0AAAkcAAASTgAA3CsAABAgAAAmAAAACAAAAP//////////"/>
              </a:ext>
            </a:extLst>
          </p:cNvSpPr>
          <p:nvPr/>
        </p:nvSpPr>
        <p:spPr>
          <a:xfrm>
            <a:off x="7334250" y="4557395"/>
            <a:ext cx="5356860" cy="2572385"/>
          </a:xfrm>
          <a:prstGeom prst="round2DiagRect">
            <a:avLst>
              <a:gd name="adj1" fmla="val 11150"/>
              <a:gd name="adj2" fmla="val 0"/>
            </a:avLst>
          </a:prstGeom>
          <a:solidFill>
            <a:srgbClr val="1DB1E0"/>
          </a:solidFill>
          <a:ln>
            <a:noFill/>
          </a:ln>
          <a:effectLst/>
        </p:spPr>
        <p:txBody>
          <a:bodyPr vert="horz" wrap="square" lIns="45720" tIns="45720" rIns="45720" bIns="45720" numCol="1" spcCol="215900" anchor="t"/>
          <a:lstStyle/>
          <a:p>
            <a:pPr marL="0" marR="0" indent="0" algn="l" defTabSz="914400">
              <a:lnSpc>
                <a:spcPct val="100000"/>
              </a:lnSpc>
              <a:spcBef>
                <a:spcPts val="0"/>
              </a:spcBef>
              <a:spcAft>
                <a:spcPts val="0"/>
              </a:spcAft>
              <a:buNone/>
              <a:tabLst/>
            </a:pPr>
            <a:endParaRPr lang="en-us" cap="none"/>
          </a:p>
        </p:txBody>
      </p:sp>
      <p:sp>
        <p:nvSpPr>
          <p:cNvPr id="13" name="Textbox5" descr="PIEDĀVĀJIET atbalstu un palīdzību, kaut vai tik vienkāršu kā padzerties vai apsēsties;&#10;"/>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19DXQ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AAAAA8zMzADAwP8Af39/AAAAAAAAAAAAAAAAAAAAAAAAAAAAIQAAABgAAAAUAAAAai4AAEgeAAAxTAAA/SkAABAgAAAmAAAACAAAAP//////////"/>
              </a:ext>
            </a:extLst>
          </p:cNvSpPr>
          <p:nvPr/>
        </p:nvSpPr>
        <p:spPr>
          <a:xfrm>
            <a:off x="7545070" y="4922520"/>
            <a:ext cx="4840605" cy="1903095"/>
          </a:xfrm>
          <a:prstGeom prst="rect">
            <a:avLst/>
          </a:prstGeom>
          <a:noFill/>
          <a:ln>
            <a:noFill/>
          </a:ln>
          <a:effectLst/>
        </p:spPr>
        <p:txBody>
          <a:bodyPr vert="horz" wrap="square" lIns="45720" tIns="45720" rIns="45720" bIns="45720" numCol="1" spcCol="215900" anchor="t"/>
          <a:lstStyle/>
          <a:p>
            <a:pPr algn="ctr">
              <a:lnSpc>
                <a:spcPct val="107000"/>
              </a:lnSpc>
              <a:defRPr sz="3600" b="1" cap="none">
                <a:solidFill>
                  <a:srgbClr val="302A73"/>
                </a:solidFill>
                <a:uFill>
                  <a:solidFill>
                    <a:srgbClr val="000000"/>
                  </a:solidFill>
                </a:uFill>
                <a:latin typeface="Arial" pitchFamily="1" charset="0"/>
                <a:ea typeface="Arial" pitchFamily="1" charset="0"/>
                <a:cs typeface="Arial" pitchFamily="1" charset="0"/>
              </a:defRPr>
            </a:pPr>
            <a:r>
              <a:rPr lang="lv-lv" sz="2800" cap="none" dirty="0"/>
              <a:t>PIEDĀVĀJIET</a:t>
            </a:r>
            <a:r>
              <a:rPr lang="lv-lv" sz="2800" b="0" cap="none" dirty="0"/>
              <a:t> atbalstu un palīdzību, kaut vai tik vienkāršu kā padzerties vai apsēsties;</a:t>
            </a:r>
          </a:p>
        </p:txBody>
      </p:sp>
      <p:sp>
        <p:nvSpPr>
          <p:cNvPr id="5" name="Taisnstūris4">
            <a:extLst>
              <a:ext uri="{C183D7F6-B498-43B3-948B-1728B52AA6E4}">
                <adec:decorative xmlns:adec="http://schemas.microsoft.com/office/drawing/2017/decorative" val="1"/>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sAAAAE0AAAAASAAAAEgAAABIAAAASAAAAAAAAAAAAAAAAAAAAAEAAABQAAAADAorHwmXvj8AAAAAAAAAAAAAAAAAAOA/AAAAAAAA4D8AAAAAAADgPwAAAAAAAOA/AAAAAAAA4D8AAAAAAADgPwAAAAAAAOA/AAAAAAAA4D8CAAAAjAAAAAEAAAAAAAAAHbHg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BWyChQ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HbHgAP///wEAAAAAAAAAAAAAAAAAAAAAAAAAAAAAAAAAAAAAAAAAAAAAAAJ/f38AAAAAA8zMzADAwP8Af39/AAAAAAAAAAAAAAAAAAAAAAAAAAAAIQAAABgAAAAUAAAAuAkAACIoAADFKgAA/DMAABAgAAAmAAAACAAAAP//////////"/>
              </a:ext>
            </a:extLst>
          </p:cNvSpPr>
          <p:nvPr/>
        </p:nvSpPr>
        <p:spPr>
          <a:xfrm>
            <a:off x="1579880" y="6523990"/>
            <a:ext cx="5372735" cy="1926590"/>
          </a:xfrm>
          <a:prstGeom prst="round2DiagRect">
            <a:avLst>
              <a:gd name="adj1" fmla="val 16662"/>
              <a:gd name="adj2" fmla="val 0"/>
            </a:avLst>
          </a:prstGeom>
          <a:solidFill>
            <a:srgbClr val="1DB1E0"/>
          </a:solidFill>
          <a:ln>
            <a:noFill/>
          </a:ln>
          <a:effectLst/>
        </p:spPr>
        <p:txBody>
          <a:bodyPr vert="horz" wrap="square" lIns="45720" tIns="45720" rIns="45720" bIns="45720" numCol="1" spcCol="215900" anchor="t"/>
          <a:lstStyle/>
          <a:p>
            <a:pPr marL="0" marR="0" indent="0" algn="l" defTabSz="914400">
              <a:lnSpc>
                <a:spcPct val="100000"/>
              </a:lnSpc>
              <a:spcBef>
                <a:spcPts val="0"/>
              </a:spcBef>
              <a:spcAft>
                <a:spcPts val="0"/>
              </a:spcAft>
              <a:buNone/>
              <a:tabLst/>
            </a:pPr>
            <a:endParaRPr lang="en-us" cap="none"/>
          </a:p>
        </p:txBody>
      </p:sp>
      <p:sp>
        <p:nvSpPr>
          <p:cNvPr id="12" name="Textbox4" descr="NEATBILDIET ar agresiju un izvairieties no fiziska konflikta;&#10;"/>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BAFBQ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AAAAA8zMzADAwP8Af39/AAAAAAAAAAAAAAAAAAAAAAAAAAAAIQAAABgAAAAUAAAANgsAAGIqAAD8KAAAQDMAABAgAAAmAAAACAAAAP//////////"/>
              </a:ext>
            </a:extLst>
          </p:cNvSpPr>
          <p:nvPr/>
        </p:nvSpPr>
        <p:spPr>
          <a:xfrm>
            <a:off x="1822450" y="6889750"/>
            <a:ext cx="4839970" cy="1441450"/>
          </a:xfrm>
          <a:prstGeom prst="rect">
            <a:avLst/>
          </a:prstGeom>
          <a:noFill/>
          <a:ln>
            <a:noFill/>
          </a:ln>
          <a:effectLst/>
        </p:spPr>
        <p:txBody>
          <a:bodyPr vert="horz" wrap="square" lIns="45720" tIns="45720" rIns="45720" bIns="45720" numCol="1" spcCol="215900" anchor="t"/>
          <a:lstStyle/>
          <a:p>
            <a:pPr algn="ctr">
              <a:lnSpc>
                <a:spcPct val="107000"/>
              </a:lnSpc>
              <a:defRPr sz="3600" b="1" cap="none">
                <a:solidFill>
                  <a:srgbClr val="302A73"/>
                </a:solidFill>
                <a:uFill>
                  <a:solidFill>
                    <a:srgbClr val="000000"/>
                  </a:solidFill>
                </a:uFill>
                <a:latin typeface="Arial" pitchFamily="1" charset="0"/>
                <a:ea typeface="Arial" pitchFamily="1" charset="0"/>
                <a:cs typeface="Arial" pitchFamily="1" charset="0"/>
              </a:defRPr>
            </a:pPr>
            <a:r>
              <a:rPr lang="lv-lv" sz="2800" cap="none" dirty="0"/>
              <a:t>NEATBILDIET</a:t>
            </a:r>
            <a:r>
              <a:rPr lang="lv-lv" sz="2800" b="0" cap="none" dirty="0"/>
              <a:t> ar agresiju un izvairieties no fiziska konflikta;</a:t>
            </a:r>
          </a:p>
        </p:txBody>
      </p:sp>
      <p:sp>
        <p:nvSpPr>
          <p:cNvPr id="8" name="Taisnstūris3">
            <a:extLst>
              <a:ext uri="{C183D7F6-B498-43B3-948B-1728B52AA6E4}">
                <adec:decorative xmlns:adec="http://schemas.microsoft.com/office/drawing/2017/decorative" val="1"/>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sAAAAE0AAAAASAAAAEgAAABIAAAASAAAAAAAAAAAAAAAAAAAAAEAAABQAAAAgeU9oAyntz8AAAAAAAAAAAAAAAAAAOA/AAAAAAAA4D8AAAAAAADgPwAAAAAAAOA/AAAAAAAA4D8AAAAAAADgPwAAAAAAAOA/AAAAAAAA4D8CAAAAjAAAAAEAAAAAAAAAHbHg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HbHgAP///wEAAAAAAAAAAAAAAAAAAAAAAAAAAAAAAAAAAAAAAAAAAAAAAAJ/f38AAAAAA8zMzADAwP8Af39/AAAAAAAAAAAAAAAAAAAAAAAAAAAAIQAAABgAAAAUAAAAnVAAAH8RAAA/cgAA0hoAABAgAAAmAAAACAAAAP//////////"/>
              </a:ext>
            </a:extLst>
          </p:cNvSpPr>
          <p:nvPr/>
        </p:nvSpPr>
        <p:spPr>
          <a:xfrm>
            <a:off x="13104495" y="2844165"/>
            <a:ext cx="5467350" cy="1515745"/>
          </a:xfrm>
          <a:prstGeom prst="round2DiagRect">
            <a:avLst>
              <a:gd name="adj1" fmla="val 16663"/>
              <a:gd name="adj2" fmla="val 0"/>
            </a:avLst>
          </a:prstGeom>
          <a:solidFill>
            <a:srgbClr val="1DB1E0"/>
          </a:solidFill>
          <a:ln>
            <a:noFill/>
          </a:ln>
          <a:effectLst/>
        </p:spPr>
        <p:txBody>
          <a:bodyPr vert="horz" wrap="square" lIns="45720" tIns="45720" rIns="45720" bIns="45720" numCol="1" spcCol="215900" anchor="t"/>
          <a:lstStyle/>
          <a:p>
            <a:pPr marL="0" marR="0" indent="0" algn="l" defTabSz="914400">
              <a:lnSpc>
                <a:spcPct val="100000"/>
              </a:lnSpc>
              <a:spcBef>
                <a:spcPts val="0"/>
              </a:spcBef>
              <a:spcAft>
                <a:spcPts val="0"/>
              </a:spcAft>
              <a:buNone/>
              <a:tabLst/>
            </a:pPr>
            <a:endParaRPr lang="en-us" cap="none"/>
          </a:p>
        </p:txBody>
      </p:sp>
      <p:sp>
        <p:nvSpPr>
          <p:cNvPr id="11" name="Textbox3" descr="ĻAUJIET cilvēkam izteikties un neiesaistieties strīdā;&#10;"/>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BAFBQ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AAAAA8zMzADAwP8Af39/AAAAAAAAAAAAAAAAAAAAAAAAAAAAIQAAABgAAAAUAAAAsFIAAJ8SAAB2cAAAqBgAABAgAAAmAAAACAAAAP//////////"/>
              </a:ext>
            </a:extLst>
          </p:cNvSpPr>
          <p:nvPr/>
        </p:nvSpPr>
        <p:spPr>
          <a:xfrm>
            <a:off x="13441680" y="3027045"/>
            <a:ext cx="4839970" cy="981075"/>
          </a:xfrm>
          <a:prstGeom prst="rect">
            <a:avLst/>
          </a:prstGeom>
          <a:noFill/>
          <a:ln>
            <a:noFill/>
          </a:ln>
          <a:effectLst/>
        </p:spPr>
        <p:txBody>
          <a:bodyPr vert="horz" wrap="square" lIns="45720" tIns="45720" rIns="45720" bIns="45720" numCol="1" spcCol="215900" anchor="t"/>
          <a:lstStyle/>
          <a:p>
            <a:pPr algn="ctr">
              <a:lnSpc>
                <a:spcPct val="107000"/>
              </a:lnSpc>
              <a:defRPr sz="3600" b="1" cap="none">
                <a:solidFill>
                  <a:srgbClr val="302A73"/>
                </a:solidFill>
                <a:uFill>
                  <a:solidFill>
                    <a:srgbClr val="000000"/>
                  </a:solidFill>
                </a:uFill>
                <a:latin typeface="Arial" pitchFamily="1" charset="0"/>
                <a:ea typeface="Arial" pitchFamily="1" charset="0"/>
                <a:cs typeface="Arial" pitchFamily="1" charset="0"/>
              </a:defRPr>
            </a:pPr>
            <a:r>
              <a:rPr lang="lv-lv" sz="2800" cap="none" dirty="0"/>
              <a:t>ĻAUJIET</a:t>
            </a:r>
            <a:r>
              <a:rPr lang="lv-lv" sz="2800" b="0" cap="none" dirty="0"/>
              <a:t> cilvēkam izteikties un neiesaistieties strīdā;</a:t>
            </a:r>
          </a:p>
        </p:txBody>
      </p:sp>
      <p:sp>
        <p:nvSpPr>
          <p:cNvPr id="7" name="Taisnstūris2">
            <a:extLst>
              <a:ext uri="{C183D7F6-B498-43B3-948B-1728B52AA6E4}">
                <adec:decorative xmlns:adec="http://schemas.microsoft.com/office/drawing/2017/decorative" val="1"/>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sAAAAE0AAAAASAAAAEgAAABIAAAASAAAAAAAAAAAAAAAAAAAAAEAAABQAAAAY2RPr9AjuD8AAAAAAAAAAAAAAAAAAOA/AAAAAAAA4D8AAAAAAADgPwAAAAAAAOA/AAAAAAAA4D8AAAAAAADgPwAAAAAAAOA/AAAAAAAA4D8CAAAAjAAAAAEAAAAAAAAAHbHg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0D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HbHgAP///wEAAAAAAAAAAAAAAAAAAAAAAAAAAAAAAAAAAAAAAAAAAAAAAAJ/f38AAAAAA8zMzADAwP8Af39/AAAAAAAAAAAAAAAAAAAAAAAAAAAAIQAAABgAAAAUAAAAHi0AAH8RAAASTgAA0hoAABAgAAAmAAAACAAAAP//////////"/>
              </a:ext>
            </a:extLst>
          </p:cNvSpPr>
          <p:nvPr/>
        </p:nvSpPr>
        <p:spPr>
          <a:xfrm>
            <a:off x="7334250" y="2844165"/>
            <a:ext cx="5356860" cy="1515745"/>
          </a:xfrm>
          <a:prstGeom prst="round2DiagRect">
            <a:avLst>
              <a:gd name="adj1" fmla="val 16663"/>
              <a:gd name="adj2" fmla="val 0"/>
            </a:avLst>
          </a:prstGeom>
          <a:solidFill>
            <a:srgbClr val="1DB1E0"/>
          </a:solidFill>
          <a:ln>
            <a:noFill/>
          </a:ln>
          <a:effectLst/>
        </p:spPr>
        <p:txBody>
          <a:bodyPr vert="horz" wrap="square" lIns="45720" tIns="45720" rIns="45720" bIns="45720" numCol="1" spcCol="215900" anchor="t"/>
          <a:lstStyle/>
          <a:p>
            <a:pPr marL="0" marR="0" indent="0" algn="l" defTabSz="914400">
              <a:lnSpc>
                <a:spcPct val="100000"/>
              </a:lnSpc>
              <a:spcBef>
                <a:spcPts val="0"/>
              </a:spcBef>
              <a:spcAft>
                <a:spcPts val="0"/>
              </a:spcAft>
              <a:buNone/>
              <a:tabLst/>
            </a:pPr>
            <a:endParaRPr lang="en-us" cap="none"/>
          </a:p>
        </p:txBody>
      </p:sp>
      <p:sp>
        <p:nvSpPr>
          <p:cNvPr id="10" name="Textbox2" descr="CENTIETIES neļauties bailēm un izturēties mierīgi;&#10;"/>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AAAAA8zMzADAwP8Af39/AAAAAAAAAAAAAAAAAAAAAAAAAAAAIQAAABgAAAAUAAAAtS4AAJ8SAAB7TAAAqBgAABAgAAAmAAAACAAAAP//////////"/>
              </a:ext>
            </a:extLst>
          </p:cNvSpPr>
          <p:nvPr/>
        </p:nvSpPr>
        <p:spPr>
          <a:xfrm>
            <a:off x="7592695" y="3027045"/>
            <a:ext cx="4839970" cy="981075"/>
          </a:xfrm>
          <a:prstGeom prst="rect">
            <a:avLst/>
          </a:prstGeom>
          <a:noFill/>
          <a:ln>
            <a:noFill/>
          </a:ln>
          <a:effectLst/>
        </p:spPr>
        <p:txBody>
          <a:bodyPr vert="horz" wrap="square" lIns="45720" tIns="45720" rIns="45720" bIns="45720" numCol="1" spcCol="215900" anchor="t"/>
          <a:lstStyle/>
          <a:p>
            <a:pPr algn="ctr">
              <a:lnSpc>
                <a:spcPct val="107000"/>
              </a:lnSpc>
              <a:defRPr sz="3600" b="1" cap="none">
                <a:solidFill>
                  <a:srgbClr val="302A73"/>
                </a:solidFill>
                <a:uFill>
                  <a:solidFill>
                    <a:srgbClr val="000000"/>
                  </a:solidFill>
                </a:uFill>
                <a:latin typeface="Arial" pitchFamily="1" charset="0"/>
                <a:ea typeface="Arial" pitchFamily="1" charset="0"/>
                <a:cs typeface="Arial" pitchFamily="1" charset="0"/>
              </a:defRPr>
            </a:pPr>
            <a:r>
              <a:rPr lang="lv-lv" sz="2800" cap="none" dirty="0"/>
              <a:t>CENTIETIES</a:t>
            </a:r>
            <a:r>
              <a:rPr lang="lv-lv" sz="2800" b="0" cap="none" dirty="0"/>
              <a:t> neļauties bailēm un izturēties mierīgi;</a:t>
            </a:r>
          </a:p>
        </p:txBody>
      </p:sp>
      <p:sp>
        <p:nvSpPr>
          <p:cNvPr id="2" name="Taisnstūris1">
            <a:extLst>
              <a:ext uri="{C183D7F6-B498-43B3-948B-1728B52AA6E4}">
                <adec:decorative xmlns:adec="http://schemas.microsoft.com/office/drawing/2017/decorative" val="1"/>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sAAAAE0AAAAASAAAAEgAAABIAAAASAAAAAAAAAAAAAAAAAAAAAEAAABQAAAApwF6yGsevj8AAAAAAAAAAAAAAAAAAOA/AAAAAAAA4D8AAAAAAADgPwAAAAAAAOA/AAAAAAAA4D8AAAAAAADgPwAAAAAAAOA/AAAAAAAA4D8CAAAAjAAAAAEAAAAAAAAAHbHg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CA/g7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HbHgAP///wEAAAAAAAAAAAAAAAAAAAAAAAAAAAAAAAAAAAAAAAAAAAAAAAJ/f38AAAAAA8zMzADAwP8Af39/AAAAAAAAAAAAAAAAAAAAAAAAAAAAIQAAABgAAAAUAAAAuAkAAH8RAABiKgAA6yYAABAgAAAmAAAACAAAAP//////////"/>
              </a:ext>
            </a:extLst>
          </p:cNvSpPr>
          <p:nvPr/>
        </p:nvSpPr>
        <p:spPr>
          <a:xfrm>
            <a:off x="1579880" y="2844165"/>
            <a:ext cx="5309870" cy="3482340"/>
          </a:xfrm>
          <a:prstGeom prst="round2DiagRect">
            <a:avLst>
              <a:gd name="adj1" fmla="val 8970"/>
              <a:gd name="adj2" fmla="val 0"/>
            </a:avLst>
          </a:prstGeom>
          <a:solidFill>
            <a:srgbClr val="1DB1E0"/>
          </a:solidFill>
          <a:ln>
            <a:noFill/>
          </a:ln>
          <a:effectLst/>
        </p:spPr>
        <p:txBody>
          <a:bodyPr vert="horz" wrap="square" lIns="45720" tIns="45720" rIns="45720" bIns="45720" numCol="1" spcCol="215900" anchor="t"/>
          <a:lstStyle/>
          <a:p>
            <a:pPr marL="0" marR="0" indent="0" algn="l" defTabSz="914400">
              <a:lnSpc>
                <a:spcPct val="100000"/>
              </a:lnSpc>
              <a:spcBef>
                <a:spcPts val="0"/>
              </a:spcBef>
              <a:spcAft>
                <a:spcPts val="0"/>
              </a:spcAft>
              <a:buNone/>
              <a:tabLst/>
            </a:pPr>
            <a:endParaRPr lang="en-us" cap="none"/>
          </a:p>
        </p:txBody>
      </p:sp>
      <p:sp>
        <p:nvSpPr>
          <p:cNvPr id="9" name="Textbox1" descr="ATCERIETIES, ka cilvēku ar garīga rakstura traucējumiem vada slimība, nevis ļauni nodomi, iespējams, viņš pats jūtas apdraudēts un aizstāvas;&#10;"/>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NYh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AAAAA8zMzADAwP8Af39/AAAAAAAAAAAAAAAAAAAAAAAAAAAAIQAAABgAAAAUAAAANgsAAJ8SAAD8KAAAACQAABAgAAAmAAAACAAAAP//////////"/>
              </a:ext>
            </a:extLst>
          </p:cNvSpPr>
          <p:nvPr/>
        </p:nvSpPr>
        <p:spPr>
          <a:xfrm>
            <a:off x="1822450" y="3027045"/>
            <a:ext cx="4839970" cy="2825115"/>
          </a:xfrm>
          <a:prstGeom prst="rect">
            <a:avLst/>
          </a:prstGeom>
          <a:noFill/>
          <a:ln>
            <a:noFill/>
          </a:ln>
          <a:effectLst/>
        </p:spPr>
        <p:txBody>
          <a:bodyPr vert="horz" wrap="square" lIns="45720" tIns="45720" rIns="45720" bIns="45720" numCol="1" spcCol="215900" anchor="t"/>
          <a:lstStyle/>
          <a:p>
            <a:pPr algn="ctr">
              <a:lnSpc>
                <a:spcPct val="107000"/>
              </a:lnSpc>
              <a:defRPr sz="3600" b="1" cap="none">
                <a:solidFill>
                  <a:srgbClr val="302A73"/>
                </a:solidFill>
                <a:uFill>
                  <a:solidFill>
                    <a:srgbClr val="000000"/>
                  </a:solidFill>
                </a:uFill>
                <a:latin typeface="Arial" pitchFamily="1" charset="0"/>
                <a:ea typeface="Arial" pitchFamily="1" charset="0"/>
                <a:cs typeface="Arial" pitchFamily="1" charset="0"/>
              </a:defRPr>
            </a:pPr>
            <a:r>
              <a:rPr lang="lv-lv" sz="2800" cap="none" dirty="0"/>
              <a:t>ATCERIETIES</a:t>
            </a:r>
            <a:r>
              <a:rPr lang="lv-lv" sz="2800" b="0" cap="none" dirty="0"/>
              <a:t>, ka cilvēku ar garīga rakstura traucējumiem vada slimība, nevis ļauni nodomi, iespējams, viņš pats jūtas apdraudēts un aizstāvas;</a:t>
            </a:r>
          </a:p>
        </p:txBody>
      </p:sp>
      <p:sp>
        <p:nvSpPr>
          <p:cNvPr id="16" name="Virsraksts">
            <a:extLst>
              <a:ext uri="{FF2B5EF4-FFF2-40B4-BE49-F238E27FC236}">
                <a16:creationId xmlns:a16="http://schemas.microsoft.com/office/drawing/2014/main" id="{C14E4A36-CA9A-4992-89D1-09944CA4F41B}"/>
              </a:ext>
            </a:extLst>
          </p:cNvPr>
          <p:cNvSpPr>
            <a:spLocks noGrp="1"/>
          </p:cNvSpPr>
          <p:nvPr>
            <p:ph type="title"/>
          </p:nvPr>
        </p:nvSpPr>
        <p:spPr>
          <a:xfrm>
            <a:off x="688022" y="751523"/>
            <a:ext cx="14742478" cy="2156142"/>
          </a:xfrm>
        </p:spPr>
        <p:txBody>
          <a:bodyPr/>
          <a:lstStyle/>
          <a:p>
            <a:r>
              <a:rPr lang="lv-LV" sz="3600" b="0" dirty="0">
                <a:solidFill>
                  <a:srgbClr val="002060"/>
                </a:solidFill>
                <a:latin typeface="+mn-lt"/>
              </a:rPr>
              <a:t>CILVĒKS AR GARĪGA RAKSTURA (PSIHISKIEM) TRAUCĒJUMIEM:</a:t>
            </a:r>
            <a:br>
              <a:rPr lang="lv-LV" sz="3600" b="0" dirty="0">
                <a:solidFill>
                  <a:srgbClr val="002060"/>
                </a:solidFill>
                <a:latin typeface="+mn-lt"/>
              </a:rPr>
            </a:br>
            <a:r>
              <a:rPr lang="lv-LV" sz="3600" dirty="0">
                <a:solidFill>
                  <a:srgbClr val="002060"/>
                </a:solidFill>
                <a:latin typeface="+mn-lt"/>
              </a:rPr>
              <a:t>KĀ IZTURĒTIES KRĪZES SITUĀCIJĀS</a:t>
            </a:r>
            <a:br>
              <a:rPr lang="lv-LV" sz="3600" dirty="0">
                <a:solidFill>
                  <a:srgbClr val="002060"/>
                </a:solidFill>
                <a:latin typeface="+mn-lt"/>
              </a:rPr>
            </a:br>
            <a:r>
              <a:rPr lang="en-gb" sz="3600" dirty="0">
                <a:latin typeface="+mn-lt"/>
              </a:rPr>
              <a:t>JA GADĀS PIEDZĪVOT AGRESĪVU UZVEDĪBU</a:t>
            </a:r>
            <a:endParaRPr lang="lv-LV" sz="3600" dirty="0">
              <a:latin typeface="+mn-lt"/>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Krāsaina josla #IekāpOtraKurpēs">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3qz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AAAAA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AAAAAUAAAABAAAAAAAAAAAAAAAAAAAAAAAAAAAAAAAAAAAAAAAAAAAAAAACf39/AAAAAAPMzMwAwMD/AH9/fwAAAAAAAAAAAAAAAAD///8AAAAAACEAAAAYAAAAFAAAAAAAAAD5NgAArHsAAIhFAAAQAAAAJgAAAAgAAAD//////////w=="/>
              </a:ext>
            </a:extLst>
          </p:cNvPicPr>
          <p:nvPr/>
        </p:nvPicPr>
        <p:blipFill>
          <a:blip r:embed="rId2"/>
          <a:stretch>
            <a:fillRect/>
          </a:stretch>
        </p:blipFill>
        <p:spPr>
          <a:xfrm>
            <a:off x="0" y="8936355"/>
            <a:ext cx="20104100" cy="2366645"/>
          </a:xfrm>
          <a:prstGeom prst="rect">
            <a:avLst/>
          </a:prstGeom>
          <a:noFill/>
          <a:ln>
            <a:noFill/>
          </a:ln>
          <a:effectLst/>
        </p:spPr>
      </p:pic>
      <p:sp>
        <p:nvSpPr>
          <p:cNvPr id="2" name="Virsraksts" descr="Vienkāršas lietas, kas mūs visus vieno"/>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A0AAAAAAAAAAAAAAAAAAAAAA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Kqqqqo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T4G9Bf///wEAAAAAAAAAAAAAAAAAAAAAAAAAAAAAAAAAAAAAAAAAAAAAAAB/f38AAAAAA8zMzADAwP8Af39/AAAAAAAAAAAAAAAAAAAAAAAAAAAAIQAAABgAAAAUAAAAAAAAAM8XAACsewAAZzQAABAAAAAmAAAACAAAAAEgAAAAAAAA"/>
              </a:ext>
            </a:extLst>
          </p:cNvSpPr>
          <p:nvPr>
            <p:ph type="title"/>
          </p:nvPr>
        </p:nvSpPr>
        <p:spPr>
          <a:xfrm>
            <a:off x="0" y="3870325"/>
            <a:ext cx="20104100" cy="4648200"/>
          </a:xfrm>
        </p:spPr>
        <p:txBody>
          <a:bodyPr vert="horz" wrap="square" lIns="0" tIns="0" rIns="0" bIns="0" numCol="1" spcCol="215900" anchor="t">
            <a:prstTxWarp prst="textNoShape">
              <a:avLst/>
            </a:prstTxWarp>
          </a:bodyPr>
          <a:lstStyle/>
          <a:p>
            <a:pPr indent="703580" algn="ctr">
              <a:defRPr sz="7200" cap="none">
                <a:uFill>
                  <a:solidFill>
                    <a:srgbClr val="000000"/>
                  </a:solidFill>
                </a:uFill>
              </a:defRPr>
            </a:pPr>
            <a:r>
              <a:rPr sz="9600" cap="none" dirty="0">
                <a:latin typeface="+mn-lt"/>
              </a:rPr>
              <a:t>VIENKĀRŠAS LIETAS,</a:t>
            </a:r>
          </a:p>
          <a:p>
            <a:pPr indent="703580" algn="ctr">
              <a:defRPr sz="7200" cap="none">
                <a:uFill>
                  <a:solidFill>
                    <a:srgbClr val="000000"/>
                  </a:solidFill>
                </a:uFill>
              </a:defRPr>
            </a:pPr>
            <a:r>
              <a:rPr sz="9600" cap="none" dirty="0">
                <a:latin typeface="+mn-lt"/>
              </a:rPr>
              <a:t>KAS MŪS VISUS VIENO</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Krāsaina josla #IekāpOtraKurpēs">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3qz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AJwAA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AAAAAUAAAABAAAAAAAAAAAAAAAAAAAAAAAAAAAAAAAAAAAAAAAAAAAAAAACf39/AAAAAAPMzMwAwMD/AH9/fwAAAAAAAAAAAAAAAAD///8AAAAAACEAAAAYAAAAFAAAAAAAAAD5NgAArHsAAIhFAAAQAAAAJgAAAAgAAAD//////////w=="/>
              </a:ext>
            </a:extLst>
          </p:cNvPicPr>
          <p:nvPr/>
        </p:nvPicPr>
        <p:blipFill>
          <a:blip r:embed="rId2"/>
          <a:stretch>
            <a:fillRect/>
          </a:stretch>
        </p:blipFill>
        <p:spPr>
          <a:xfrm>
            <a:off x="0" y="8936355"/>
            <a:ext cx="20104100" cy="2366645"/>
          </a:xfrm>
          <a:prstGeom prst="rect">
            <a:avLst/>
          </a:prstGeom>
          <a:noFill/>
          <a:ln>
            <a:noFill/>
          </a:ln>
          <a:effectLst/>
        </p:spPr>
      </p:pic>
      <p:sp>
        <p:nvSpPr>
          <p:cNvPr id="2" name="Taisnstūris">
            <a:extLst>
              <a:ext uri="{C183D7F6-B498-43B3-948B-1728B52AA6E4}">
                <adec:decorative xmlns:adec="http://schemas.microsoft.com/office/drawing/2017/decorative" val="1"/>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sAAAAE0AAAAASAAAAEgAAABIAAAASAAAAAAAAAAAAAAAAAAAAAEAAABQAAAA/uz7/46Guj8AAAAAAAAAAAAAAAAAAOA/AAAAAAAA4D8AAAAAAADgPwAAAAAAAOA/AAAAAAAA4D8AAAAAAADgPwAAAAAAAOA/AAAAAAAA4D8CAAAAjAAAAAEAAAAAAAAAwtEW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wtEWAP///wEAAAAAAAAAAAAAAAAAAAAAAAAAAAAAAAAAAAAAAAAAAAAAAAJ/f38AAAAAA8zMzADAwP8Af39/AAAAAAAAAAAAAAAAAAAAAAAAAAAAIQAAABgAAAAUAAAAtQkAAAcSAAD3cQAAbzIAABAgAAAmAAAACAAAAP//////////"/>
              </a:ext>
            </a:extLst>
          </p:cNvSpPr>
          <p:nvPr/>
        </p:nvSpPr>
        <p:spPr>
          <a:xfrm>
            <a:off x="1577975" y="2930525"/>
            <a:ext cx="16948150" cy="5267960"/>
          </a:xfrm>
          <a:prstGeom prst="round2DiagRect">
            <a:avLst>
              <a:gd name="adj1" fmla="val 16668"/>
              <a:gd name="adj2" fmla="val 0"/>
            </a:avLst>
          </a:prstGeom>
          <a:solidFill>
            <a:srgbClr val="C2D116"/>
          </a:solidFill>
          <a:ln>
            <a:noFill/>
          </a:ln>
          <a:effectLst/>
        </p:spPr>
        <p:txBody>
          <a:bodyPr vert="horz" wrap="square" lIns="45720" tIns="45720" rIns="45720" bIns="45720" numCol="1" spcCol="215900" anchor="t"/>
          <a:lstStyle/>
          <a:p>
            <a:pPr marL="0" marR="0" indent="0" algn="l" defTabSz="914400">
              <a:lnSpc>
                <a:spcPct val="100000"/>
              </a:lnSpc>
              <a:spcBef>
                <a:spcPts val="0"/>
              </a:spcBef>
              <a:spcAft>
                <a:spcPts val="0"/>
              </a:spcAft>
              <a:buNone/>
              <a:tabLst/>
            </a:pPr>
            <a:endParaRPr lang="en-us" cap="none"/>
          </a:p>
        </p:txBody>
      </p:sp>
      <p:sp>
        <p:nvSpPr>
          <p:cNvPr id="3" name="Textbox" descr="MUMS VISIEM IR LABĀS UN SLIKTĀS DIENAS&#10;Mēs mēdzam priecāties un dusmoties, un dažādi paust savas emocijas ar mīmiku, žestiem vai valodu.&#10;"/>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EBG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AAAAA8zMzADAwP8Af39/AAAAAAAAAAAAAAAAAAAAAAAAAAAAIQAAABgAAAAUAAAAVhkAAFsYAAB/YAAAGywAABAgAAAmAAAACAAAAP//////////"/>
              </a:ext>
            </a:extLst>
          </p:cNvSpPr>
          <p:nvPr/>
        </p:nvSpPr>
        <p:spPr>
          <a:xfrm>
            <a:off x="4118610" y="3959225"/>
            <a:ext cx="11567795" cy="3210560"/>
          </a:xfrm>
          <a:prstGeom prst="rect">
            <a:avLst/>
          </a:prstGeom>
          <a:noFill/>
          <a:ln>
            <a:noFill/>
          </a:ln>
          <a:effectLst/>
        </p:spPr>
        <p:txBody>
          <a:bodyPr vert="horz" wrap="square" lIns="45720" tIns="45720" rIns="45720" bIns="45720" numCol="1" spcCol="215900" anchor="t"/>
          <a:lstStyle/>
          <a:p>
            <a:pPr algn="ctr">
              <a:lnSpc>
                <a:spcPct val="107000"/>
              </a:lnSpc>
              <a:defRPr sz="5400" b="1" cap="none">
                <a:solidFill>
                  <a:srgbClr val="FFFFFF"/>
                </a:solidFill>
                <a:uFill>
                  <a:solidFill>
                    <a:srgbClr val="000000"/>
                  </a:solidFill>
                </a:uFill>
                <a:latin typeface="Arial" pitchFamily="1" charset="0"/>
                <a:ea typeface="Arial" pitchFamily="1" charset="0"/>
                <a:cs typeface="Arial" pitchFamily="1" charset="0"/>
              </a:defRPr>
            </a:pPr>
            <a:r>
              <a:rPr lang="lv-lv" sz="6000" cap="none" dirty="0">
                <a:solidFill>
                  <a:srgbClr val="002060"/>
                </a:solidFill>
              </a:rPr>
              <a:t>MUMS VISIEM IR LABĀS UN SLIKTĀS DIENAS</a:t>
            </a:r>
          </a:p>
          <a:p>
            <a:pPr algn="ctr">
              <a:lnSpc>
                <a:spcPct val="107000"/>
              </a:lnSpc>
              <a:defRPr sz="3900" cap="none">
                <a:solidFill>
                  <a:srgbClr val="FFFFFF"/>
                </a:solidFill>
                <a:uFill>
                  <a:solidFill>
                    <a:srgbClr val="000000"/>
                  </a:solidFill>
                </a:uFill>
                <a:latin typeface="Arial" pitchFamily="1" charset="0"/>
                <a:ea typeface="Arial" pitchFamily="1" charset="0"/>
                <a:cs typeface="Arial" pitchFamily="1" charset="0"/>
              </a:defRPr>
            </a:pPr>
            <a:r>
              <a:rPr lang="lv-lv" sz="3600" cap="none" dirty="0">
                <a:solidFill>
                  <a:srgbClr val="002060"/>
                </a:solidFill>
              </a:rPr>
              <a:t>Mēs mēdzam priecāties un dusmoties, un dažādi paust savas emocijas ar mīmiku, žestiem vai valodu.</a:t>
            </a:r>
          </a:p>
        </p:txBody>
      </p:sp>
      <p:sp>
        <p:nvSpPr>
          <p:cNvPr id="6" name="Virsraksts">
            <a:extLst>
              <a:ext uri="{FF2B5EF4-FFF2-40B4-BE49-F238E27FC236}">
                <a16:creationId xmlns:a16="http://schemas.microsoft.com/office/drawing/2014/main" id="{86B32423-3644-4562-B9B6-597B42A4A42B}"/>
              </a:ext>
            </a:extLst>
          </p:cNvPr>
          <p:cNvSpPr>
            <a:spLocks noGrp="1"/>
          </p:cNvSpPr>
          <p:nvPr>
            <p:ph type="title"/>
          </p:nvPr>
        </p:nvSpPr>
        <p:spPr>
          <a:xfrm>
            <a:off x="732155" y="394970"/>
            <a:ext cx="8804910" cy="1155066"/>
          </a:xfrm>
        </p:spPr>
        <p:txBody>
          <a:bodyPr/>
          <a:lstStyle/>
          <a:p>
            <a:pPr indent="12700">
              <a:lnSpc>
                <a:spcPct val="107000"/>
              </a:lnSpc>
              <a:defRPr>
                <a:uFill>
                  <a:solidFill>
                    <a:srgbClr val="000000"/>
                  </a:solidFill>
                </a:uFill>
              </a:defRPr>
            </a:pPr>
            <a:r>
              <a:rPr lang="en-gb" sz="3600" dirty="0">
                <a:latin typeface="+mn-lt"/>
              </a:rPr>
              <a:t>VIENKĀRŠAS LIETAS,</a:t>
            </a:r>
            <a:br>
              <a:rPr lang="en-gb" sz="3600" dirty="0">
                <a:latin typeface="+mn-lt"/>
              </a:rPr>
            </a:br>
            <a:r>
              <a:rPr lang="en-gb" sz="3600" dirty="0">
                <a:latin typeface="+mn-lt"/>
              </a:rPr>
              <a:t>KAS MŪS VISUS VIENO</a:t>
            </a:r>
            <a:br>
              <a:rPr lang="en-gb" sz="3600" dirty="0">
                <a:latin typeface="+mn-lt"/>
              </a:rPr>
            </a:br>
            <a:endParaRPr lang="lv-LV" sz="3600" dirty="0">
              <a:latin typeface="+mn-lt"/>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Krāsaina josla #IekāpOtraKurpēs">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3qz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BBCgAA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AAAAAUAAAABAAAAAAAAAAAAAAAAAAAAAAAAAAAAAAAAAAAAAAAAAAAAAAACf39/AAAAAAPMzMwAwMD/AH9/fwAAAAAAAAAAAAAAAAD///8AAAAAACEAAAAYAAAAFAAAAAAAAAD5NgAArHsAAIhFAAAQAAAAJgAAAAgAAAD//////////w=="/>
              </a:ext>
            </a:extLst>
          </p:cNvPicPr>
          <p:nvPr/>
        </p:nvPicPr>
        <p:blipFill>
          <a:blip r:embed="rId2"/>
          <a:stretch>
            <a:fillRect/>
          </a:stretch>
        </p:blipFill>
        <p:spPr>
          <a:xfrm>
            <a:off x="0" y="8936355"/>
            <a:ext cx="20104100" cy="2366645"/>
          </a:xfrm>
          <a:prstGeom prst="rect">
            <a:avLst/>
          </a:prstGeom>
          <a:noFill/>
          <a:ln>
            <a:noFill/>
          </a:ln>
          <a:effectLst/>
        </p:spPr>
      </p:pic>
      <p:sp>
        <p:nvSpPr>
          <p:cNvPr id="2" name="Taisnstūris">
            <a:extLst>
              <a:ext uri="{C183D7F6-B498-43B3-948B-1728B52AA6E4}">
                <adec:decorative xmlns:adec="http://schemas.microsoft.com/office/drawing/2017/decorative" val="1"/>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sAAAAE0AAAAASAAAAEgAAABIAAAASAAAAAAAAAAAAAAAAAAAAAEAAABQAAAA/uz7/46Guj8AAAAAAAAAAAAAAAAAAOA/AAAAAAAA4D8AAAAAAADgPwAAAAAAAOA/AAAAAAAA4D8AAAAAAADgPwAAAAAAAOA/AAAAAAAA4D8CAAAAjAAAAAEAAAAAAAAA6qGf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6qGfAP///wEAAAAAAAAAAAAAAAAAAAAAAAAAAAAAAAAAAAAAAAAAAAAAAAJ/f38AAAAAA8zMzADAwP8Af39/AAAAAAAAAAAAAAAAAAAAAAAAAAAAIQAAABgAAAAUAAAAtQkAAJASAAD3cQAA+DIAABAgAAAmAAAACAAAAP//////////"/>
              </a:ext>
            </a:extLst>
          </p:cNvSpPr>
          <p:nvPr/>
        </p:nvSpPr>
        <p:spPr>
          <a:xfrm>
            <a:off x="1577975" y="3017520"/>
            <a:ext cx="16948150" cy="5267960"/>
          </a:xfrm>
          <a:prstGeom prst="round2DiagRect">
            <a:avLst>
              <a:gd name="adj1" fmla="val 16668"/>
              <a:gd name="adj2" fmla="val 0"/>
            </a:avLst>
          </a:prstGeom>
          <a:solidFill>
            <a:srgbClr val="EAA19F"/>
          </a:solidFill>
          <a:ln>
            <a:noFill/>
          </a:ln>
          <a:effectLst/>
        </p:spPr>
        <p:txBody>
          <a:bodyPr vert="horz" wrap="square" lIns="45720" tIns="45720" rIns="45720" bIns="45720" numCol="1" spcCol="215900" anchor="t"/>
          <a:lstStyle/>
          <a:p>
            <a:pPr marL="0" marR="0" indent="0" algn="l" defTabSz="914400">
              <a:lnSpc>
                <a:spcPct val="100000"/>
              </a:lnSpc>
              <a:spcBef>
                <a:spcPts val="0"/>
              </a:spcBef>
              <a:spcAft>
                <a:spcPts val="0"/>
              </a:spcAft>
              <a:buNone/>
              <a:tabLst/>
            </a:pPr>
            <a:endParaRPr lang="en-us" cap="none"/>
          </a:p>
        </p:txBody>
      </p:sp>
      <p:sp>
        <p:nvSpPr>
          <p:cNvPr id="3" name="Textbox" descr="MĒS VISI ALKSTAM PĒC DRAUDZĪBAS, MĪLESTĪBAS UN KOMUNIKĀCIJAS&#10;AR CITIEM&#10;Arī cilvēki ar garīga rakstura vai funkcionāliem traucējumiem&#10;izjūt emocijas, mīlestību, ir spējīgi draudzēties.&#10;"/>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No3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AAAAA8zMzADAwP8Af39/AAAAAAAAAAAAAAAAAAAAAAAAAAAAIQAAABgAAAAUAAAALgwAAP0VAAB+bwAAZzAAABAgAAAmAAAACAAAAP//////////"/>
              </a:ext>
            </a:extLst>
          </p:cNvSpPr>
          <p:nvPr/>
        </p:nvSpPr>
        <p:spPr>
          <a:xfrm>
            <a:off x="1979930" y="3574415"/>
            <a:ext cx="16144240" cy="4293870"/>
          </a:xfrm>
          <a:prstGeom prst="rect">
            <a:avLst/>
          </a:prstGeom>
          <a:noFill/>
          <a:ln>
            <a:noFill/>
          </a:ln>
          <a:effectLst/>
        </p:spPr>
        <p:txBody>
          <a:bodyPr vert="horz" wrap="square" lIns="45720" tIns="45720" rIns="45720" bIns="45720" numCol="1" spcCol="215900" anchor="t"/>
          <a:lstStyle/>
          <a:p>
            <a:pPr algn="ctr">
              <a:lnSpc>
                <a:spcPct val="107000"/>
              </a:lnSpc>
              <a:defRPr sz="5400" b="1" cap="none">
                <a:solidFill>
                  <a:srgbClr val="FFFFFF"/>
                </a:solidFill>
                <a:uFill>
                  <a:solidFill>
                    <a:srgbClr val="000000"/>
                  </a:solidFill>
                </a:uFill>
                <a:latin typeface="Arial" pitchFamily="1" charset="0"/>
                <a:ea typeface="Arial" pitchFamily="1" charset="0"/>
                <a:cs typeface="Arial" pitchFamily="1" charset="0"/>
              </a:defRPr>
            </a:pPr>
            <a:r>
              <a:rPr lang="lv-lv" sz="6000" cap="none" dirty="0">
                <a:solidFill>
                  <a:srgbClr val="002060"/>
                </a:solidFill>
              </a:rPr>
              <a:t>MĒS VISI ALKSTAM PĒC DRAUDZĪBAS, MĪLESTĪBAS UN KOMUNIKĀCIJAS</a:t>
            </a:r>
          </a:p>
          <a:p>
            <a:pPr algn="ctr">
              <a:lnSpc>
                <a:spcPct val="107000"/>
              </a:lnSpc>
              <a:defRPr sz="5400" b="1" cap="none">
                <a:solidFill>
                  <a:srgbClr val="FFFFFF"/>
                </a:solidFill>
                <a:uFill>
                  <a:solidFill>
                    <a:srgbClr val="000000"/>
                  </a:solidFill>
                </a:uFill>
                <a:latin typeface="Arial" pitchFamily="1" charset="0"/>
                <a:ea typeface="Arial" pitchFamily="1" charset="0"/>
                <a:cs typeface="Arial" pitchFamily="1" charset="0"/>
              </a:defRPr>
            </a:pPr>
            <a:r>
              <a:rPr lang="lv-lv" sz="6000" cap="none" dirty="0">
                <a:solidFill>
                  <a:srgbClr val="002060"/>
                </a:solidFill>
              </a:rPr>
              <a:t>AR CITIEM</a:t>
            </a:r>
          </a:p>
          <a:p>
            <a:pPr algn="ctr">
              <a:lnSpc>
                <a:spcPct val="107000"/>
              </a:lnSpc>
              <a:defRPr sz="3900" cap="none">
                <a:solidFill>
                  <a:srgbClr val="FFFFFF"/>
                </a:solidFill>
                <a:uFill>
                  <a:solidFill>
                    <a:srgbClr val="000000"/>
                  </a:solidFill>
                </a:uFill>
                <a:latin typeface="Arial" pitchFamily="1" charset="0"/>
                <a:ea typeface="Arial" pitchFamily="1" charset="0"/>
                <a:cs typeface="Arial" pitchFamily="1" charset="0"/>
              </a:defRPr>
            </a:pPr>
            <a:r>
              <a:rPr lang="lv-lv" sz="3600" cap="none" dirty="0">
                <a:solidFill>
                  <a:srgbClr val="002060"/>
                </a:solidFill>
              </a:rPr>
              <a:t>Arī cilvēki ar garīga rakstura vai funkcionāliem traucējumiem</a:t>
            </a:r>
            <a:br>
              <a:rPr dirty="0"/>
            </a:br>
            <a:r>
              <a:rPr lang="lv-lv" sz="3600" cap="none" dirty="0">
                <a:solidFill>
                  <a:srgbClr val="002060"/>
                </a:solidFill>
              </a:rPr>
              <a:t>izjūt emocijas, mīlestību, ir spējīgi draudzēties.</a:t>
            </a:r>
          </a:p>
        </p:txBody>
      </p:sp>
      <p:sp>
        <p:nvSpPr>
          <p:cNvPr id="6" name="Virsraksts">
            <a:extLst>
              <a:ext uri="{FF2B5EF4-FFF2-40B4-BE49-F238E27FC236}">
                <a16:creationId xmlns:a16="http://schemas.microsoft.com/office/drawing/2014/main" id="{0817F8B5-8DED-426C-A617-0205BD3680D3}"/>
              </a:ext>
            </a:extLst>
          </p:cNvPr>
          <p:cNvSpPr>
            <a:spLocks noGrp="1"/>
          </p:cNvSpPr>
          <p:nvPr>
            <p:ph type="title"/>
          </p:nvPr>
        </p:nvSpPr>
        <p:spPr>
          <a:xfrm>
            <a:off x="732155" y="394970"/>
            <a:ext cx="8804910" cy="1155066"/>
          </a:xfrm>
        </p:spPr>
        <p:txBody>
          <a:bodyPr/>
          <a:lstStyle/>
          <a:p>
            <a:pPr indent="12700">
              <a:lnSpc>
                <a:spcPct val="107000"/>
              </a:lnSpc>
              <a:defRPr>
                <a:uFill>
                  <a:solidFill>
                    <a:srgbClr val="000000"/>
                  </a:solidFill>
                </a:uFill>
              </a:defRPr>
            </a:pPr>
            <a:r>
              <a:rPr lang="en-gb" sz="3600" dirty="0">
                <a:latin typeface="+mn-lt"/>
              </a:rPr>
              <a:t>VIENKĀRŠAS LIETAS,</a:t>
            </a:r>
            <a:br>
              <a:rPr lang="en-gb" sz="3600" dirty="0">
                <a:latin typeface="+mn-lt"/>
              </a:rPr>
            </a:br>
            <a:r>
              <a:rPr lang="en-gb" sz="3600" dirty="0">
                <a:latin typeface="+mn-lt"/>
              </a:rPr>
              <a:t>KAS MŪS VISUS VIENO</a:t>
            </a:r>
            <a:br>
              <a:rPr lang="en-gb" sz="3600" dirty="0">
                <a:latin typeface="+mn-lt"/>
              </a:rPr>
            </a:br>
            <a:endParaRPr lang="lv-LV" sz="3600" dirty="0">
              <a:latin typeface="+mn-lt"/>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Krāsaina josla #IekāpOtraKurpēs">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3qz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BOiGhl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AAAAAUAAAABAAAAAAAAAAAAAAAAAAAAAAAAAAAAAAAAAAAAAAAAAAAAAAACf39/AAAAAAPMzMwAwMD/AH9/fwAAAAAAAAAAAAAAAAD///8AAAAAACEAAAAYAAAAFAAAAAAAAAD5NgAArHsAAIhFAAAQAAAAJgAAAAgAAAD//////////w=="/>
              </a:ext>
            </a:extLst>
          </p:cNvPicPr>
          <p:nvPr/>
        </p:nvPicPr>
        <p:blipFill>
          <a:blip r:embed="rId2"/>
          <a:stretch>
            <a:fillRect/>
          </a:stretch>
        </p:blipFill>
        <p:spPr>
          <a:xfrm>
            <a:off x="0" y="8936355"/>
            <a:ext cx="20104100" cy="2366645"/>
          </a:xfrm>
          <a:prstGeom prst="rect">
            <a:avLst/>
          </a:prstGeom>
          <a:noFill/>
          <a:ln>
            <a:noFill/>
          </a:ln>
          <a:effectLst/>
        </p:spPr>
      </p:pic>
      <p:sp>
        <p:nvSpPr>
          <p:cNvPr id="2" name="Taisnstūris">
            <a:extLst>
              <a:ext uri="{C183D7F6-B498-43B3-948B-1728B52AA6E4}">
                <adec:decorative xmlns:adec="http://schemas.microsoft.com/office/drawing/2017/decorative" val="1"/>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sAAAAE0AAAAASAAAAEgAAABIAAAASAAAAAAAAAAAAAAAAAAAAAEAAABQAAAA/uz7/46Guj8AAAAAAAAAAAAAAAAAAOA/AAAAAAAA4D8AAAAAAADgPwAAAAAAAOA/AAAAAAAA4D8AAAAAAADgPwAAAAAAAOA/AAAAAAAA4D8CAAAAjAAAAAEAAAAAAAAAHbHg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Ho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HbHgAP///wEAAAAAAAAAAAAAAAAAAAAAAAAAAAAAAAAAAAAAAAAAAAAAAAJ/f38AAAAAA8zMzADAwP8Af39/AAAAAAAAAAAAAAAAAAAAAAAAAAAAIQAAABgAAAAUAAAAtQkAAAcSAAD3cQAAbzIAABAgAAAmAAAACAAAAP//////////"/>
              </a:ext>
            </a:extLst>
          </p:cNvSpPr>
          <p:nvPr/>
        </p:nvSpPr>
        <p:spPr>
          <a:xfrm>
            <a:off x="1577975" y="2930525"/>
            <a:ext cx="16948150" cy="5267960"/>
          </a:xfrm>
          <a:prstGeom prst="round2DiagRect">
            <a:avLst>
              <a:gd name="adj1" fmla="val 16668"/>
              <a:gd name="adj2" fmla="val 0"/>
            </a:avLst>
          </a:prstGeom>
          <a:solidFill>
            <a:srgbClr val="1DB1E0"/>
          </a:solidFill>
          <a:ln>
            <a:noFill/>
          </a:ln>
          <a:effectLst/>
        </p:spPr>
        <p:txBody>
          <a:bodyPr vert="horz" wrap="square" lIns="45720" tIns="45720" rIns="45720" bIns="45720" numCol="1" spcCol="215900" anchor="t"/>
          <a:lstStyle/>
          <a:p>
            <a:pPr marL="0" marR="0" indent="0" algn="l" defTabSz="914400">
              <a:lnSpc>
                <a:spcPct val="100000"/>
              </a:lnSpc>
              <a:spcBef>
                <a:spcPts val="0"/>
              </a:spcBef>
              <a:spcAft>
                <a:spcPts val="0"/>
              </a:spcAft>
              <a:buNone/>
              <a:tabLst/>
            </a:pPr>
            <a:endParaRPr lang="en-us" cap="none"/>
          </a:p>
        </p:txBody>
      </p:sp>
      <p:sp>
        <p:nvSpPr>
          <p:cNvPr id="3" name="Textbox" descr="KATRAM NO MUMS PIEMĪT&#10;KĀDS TALANTS&#10;Nav svarīgi, vai tas ir tikai hobijs vai nopietna profesionāla nodarbošanās. Arī cilvēki ar garīga rakstura vai funkcionāliem traucējumiem var būt ļoti apdāvināti gan radošajās jomās, gan zinātnē, gan sportā.&#10;"/>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BAFB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AAAAA8zMzADAwP8Af39/AAAAAAAAAAAAAAAAAAAAAAAAAAAAIQAAABgAAAAUAAAAmQ8AAIAWAAATbAAA5i0AABAgAAAmAAAACAAAAP//////////"/>
              </a:ext>
            </a:extLst>
          </p:cNvSpPr>
          <p:nvPr/>
        </p:nvSpPr>
        <p:spPr>
          <a:xfrm>
            <a:off x="2535555" y="3657600"/>
            <a:ext cx="15032990" cy="3803650"/>
          </a:xfrm>
          <a:prstGeom prst="rect">
            <a:avLst/>
          </a:prstGeom>
          <a:noFill/>
          <a:ln>
            <a:noFill/>
          </a:ln>
          <a:effectLst/>
        </p:spPr>
        <p:txBody>
          <a:bodyPr vert="horz" wrap="square" lIns="45720" tIns="45720" rIns="45720" bIns="45720" numCol="1" spcCol="215900" anchor="t"/>
          <a:lstStyle/>
          <a:p>
            <a:pPr algn="ctr">
              <a:lnSpc>
                <a:spcPct val="107000"/>
              </a:lnSpc>
              <a:defRPr sz="5400" b="1" cap="none">
                <a:solidFill>
                  <a:srgbClr val="FFFFFF"/>
                </a:solidFill>
                <a:uFill>
                  <a:solidFill>
                    <a:srgbClr val="000000"/>
                  </a:solidFill>
                </a:uFill>
                <a:latin typeface="Arial" pitchFamily="1" charset="0"/>
                <a:ea typeface="Arial" pitchFamily="1" charset="0"/>
                <a:cs typeface="Arial" pitchFamily="1" charset="0"/>
              </a:defRPr>
            </a:pPr>
            <a:r>
              <a:rPr lang="lv-lv" sz="6000" cap="none" dirty="0">
                <a:solidFill>
                  <a:srgbClr val="002060"/>
                </a:solidFill>
              </a:rPr>
              <a:t>KATRAM NO MUMS PIEMĪT</a:t>
            </a:r>
            <a:br>
              <a:rPr dirty="0"/>
            </a:br>
            <a:r>
              <a:rPr lang="lv-lv" sz="6000" cap="none" dirty="0">
                <a:solidFill>
                  <a:srgbClr val="002060"/>
                </a:solidFill>
              </a:rPr>
              <a:t>KĀDS TALANTS</a:t>
            </a:r>
          </a:p>
          <a:p>
            <a:pPr algn="ctr">
              <a:lnSpc>
                <a:spcPct val="107000"/>
              </a:lnSpc>
              <a:defRPr sz="3900" cap="none">
                <a:solidFill>
                  <a:srgbClr val="FFFFFF"/>
                </a:solidFill>
                <a:uFill>
                  <a:solidFill>
                    <a:srgbClr val="000000"/>
                  </a:solidFill>
                </a:uFill>
                <a:latin typeface="Arial" pitchFamily="1" charset="0"/>
                <a:ea typeface="Arial" pitchFamily="1" charset="0"/>
                <a:cs typeface="Arial" pitchFamily="1" charset="0"/>
              </a:defRPr>
            </a:pPr>
            <a:r>
              <a:rPr lang="lv-lv" sz="3600" cap="none" dirty="0">
                <a:solidFill>
                  <a:srgbClr val="002060"/>
                </a:solidFill>
              </a:rPr>
              <a:t>Nav svarīgi, vai tas ir tikai hobijs vai nopietna profesionāla nodarbošanās. Arī cilvēki ar garīga rakstura vai funkcionāliem traucējumiem var būt ļoti apdāvināti gan radošajās jomās, gan zinātnē, gan sportā.</a:t>
            </a:r>
          </a:p>
        </p:txBody>
      </p:sp>
      <p:sp>
        <p:nvSpPr>
          <p:cNvPr id="6" name="Virsraksts">
            <a:extLst>
              <a:ext uri="{FF2B5EF4-FFF2-40B4-BE49-F238E27FC236}">
                <a16:creationId xmlns:a16="http://schemas.microsoft.com/office/drawing/2014/main" id="{17A74CA0-4BD3-4D18-B25C-048508894A83}"/>
              </a:ext>
            </a:extLst>
          </p:cNvPr>
          <p:cNvSpPr>
            <a:spLocks noGrp="1"/>
          </p:cNvSpPr>
          <p:nvPr>
            <p:ph type="title"/>
          </p:nvPr>
        </p:nvSpPr>
        <p:spPr>
          <a:xfrm>
            <a:off x="732155" y="394970"/>
            <a:ext cx="8804910" cy="1155066"/>
          </a:xfrm>
        </p:spPr>
        <p:txBody>
          <a:bodyPr/>
          <a:lstStyle/>
          <a:p>
            <a:pPr indent="12700">
              <a:lnSpc>
                <a:spcPct val="107000"/>
              </a:lnSpc>
              <a:defRPr>
                <a:uFill>
                  <a:solidFill>
                    <a:srgbClr val="000000"/>
                  </a:solidFill>
                </a:uFill>
              </a:defRPr>
            </a:pPr>
            <a:r>
              <a:rPr lang="en-gb" sz="3600" dirty="0">
                <a:latin typeface="+mn-lt"/>
              </a:rPr>
              <a:t>VIENKĀRŠAS LIETAS,</a:t>
            </a:r>
            <a:br>
              <a:rPr lang="en-gb" sz="3600" dirty="0">
                <a:latin typeface="+mn-lt"/>
              </a:rPr>
            </a:br>
            <a:r>
              <a:rPr lang="en-gb" sz="3600" dirty="0">
                <a:latin typeface="+mn-lt"/>
              </a:rPr>
              <a:t>KAS MŪS VISUS VIENO</a:t>
            </a:r>
            <a:br>
              <a:rPr lang="en-gb" sz="3600" dirty="0">
                <a:latin typeface="+mn-lt"/>
              </a:rPr>
            </a:br>
            <a:endParaRPr lang="lv-LV" sz="3600" dirty="0">
              <a:latin typeface="+mn-lt"/>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Krāsaina josla #IekāpOtraKurpēs">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3qz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Cqqqqq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AAAAAUAAAABAAAAAAAAAAAAAAAAAAAAAAAAAAAAAAAAAAAAAAAAAAAAAAACf39/AAAAAAPMzMwAwMD/AH9/fwAAAAAAAAAAAAAAAAD///8AAAAAACEAAAAYAAAAFAAAAAAAAAD4NgAAt3sAAIhFAAAQAAAAJgAAAAgAAAD//////////w=="/>
              </a:ext>
            </a:extLst>
          </p:cNvPicPr>
          <p:nvPr/>
        </p:nvPicPr>
        <p:blipFill>
          <a:blip r:embed="rId2"/>
          <a:stretch>
            <a:fillRect/>
          </a:stretch>
        </p:blipFill>
        <p:spPr>
          <a:xfrm>
            <a:off x="0" y="8935720"/>
            <a:ext cx="20111085" cy="2367280"/>
          </a:xfrm>
          <a:prstGeom prst="rect">
            <a:avLst/>
          </a:prstGeom>
          <a:noFill/>
          <a:ln>
            <a:noFill/>
          </a:ln>
          <a:effectLst/>
        </p:spPr>
      </p:pic>
      <p:sp>
        <p:nvSpPr>
          <p:cNvPr id="2" name="Tumši zils taisnstūris">
            <a:extLst>
              <a:ext uri="{C183D7F6-B498-43B3-948B-1728B52AA6E4}">
                <adec:decorative xmlns:adec="http://schemas.microsoft.com/office/drawing/2017/decorative" val="1"/>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sAAAAE0AAAAASAAAAEgAAABIAAAASAAAAAAAAAAAAAAAAAAAAAEAAABQAAAAxwuUd68SvT8AAAAAAAAAAAAAAAAAAOA/AAAAAAAA4D8AAAAAAADgPwAAAAAAAOA/AAAAAAAA4D8AAAAAAADgPwAAAAAAAOA/AAAAAAAA4D8CAAAAjAAAAAEAAAAAAAAAACBg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CBgAP///wEAAAAAAAAAAAAAAAAAAAAAAAAAAAAAAAAAAAAAAAAAAAAAAAJ/f38AAAAAA8zMzADAwP8Af39/AAAAAAAAAAAAAAAAAAAAAAAAAAAAIQAAABgAAAAUAAAAXgkAAKURAAB3dAAAIjYAABAgAAAmAAAACAAAAP//////////"/>
              </a:ext>
            </a:extLst>
          </p:cNvSpPr>
          <p:nvPr/>
        </p:nvSpPr>
        <p:spPr>
          <a:xfrm>
            <a:off x="1522730" y="2868295"/>
            <a:ext cx="17409795" cy="5931535"/>
          </a:xfrm>
          <a:prstGeom prst="round2DiagRect">
            <a:avLst>
              <a:gd name="adj1" fmla="val 16667"/>
              <a:gd name="adj2" fmla="val 0"/>
            </a:avLst>
          </a:prstGeom>
          <a:solidFill>
            <a:srgbClr val="002060"/>
          </a:solidFill>
          <a:ln>
            <a:noFill/>
          </a:ln>
          <a:effectLst/>
        </p:spPr>
        <p:txBody>
          <a:bodyPr vert="horz" wrap="square" lIns="45720" tIns="45720" rIns="45720" bIns="45720" numCol="1" spcCol="215900" anchor="t"/>
          <a:lstStyle/>
          <a:p>
            <a:pPr marL="0" marR="0" indent="0" algn="l" defTabSz="914400">
              <a:lnSpc>
                <a:spcPct val="100000"/>
              </a:lnSpc>
              <a:spcBef>
                <a:spcPts val="0"/>
              </a:spcBef>
              <a:spcAft>
                <a:spcPts val="0"/>
              </a:spcAft>
              <a:buNone/>
              <a:tabLst/>
            </a:pPr>
            <a:endParaRPr lang="en-us" cap="none">
              <a:latin typeface="Helvetica" pitchFamily="1" charset="0"/>
              <a:ea typeface="Helvetica" pitchFamily="1" charset="0"/>
              <a:cs typeface="Helvetica" pitchFamily="1" charset="0"/>
            </a:endParaRPr>
          </a:p>
        </p:txBody>
      </p:sp>
      <p:sp>
        <p:nvSpPr>
          <p:cNvPr id="3" name="Textbox"/>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E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CNZIL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AAAAA8zMzADAwP8Af39/AAAAAAAAAAAAAAAAAAAAAAAAAAAAIQAAABgAAAAUAAAA5BAAAMQVAADYbQAA0jEAABAgAAAmAAAACAAAAP//////////"/>
              </a:ext>
            </a:extLst>
          </p:cNvSpPr>
          <p:nvPr/>
        </p:nvSpPr>
        <p:spPr>
          <a:xfrm>
            <a:off x="2745740" y="3538220"/>
            <a:ext cx="15110460" cy="4560570"/>
          </a:xfrm>
          <a:prstGeom prst="rect">
            <a:avLst/>
          </a:prstGeom>
          <a:noFill/>
          <a:ln>
            <a:noFill/>
          </a:ln>
          <a:effectLst/>
        </p:spPr>
        <p:txBody>
          <a:bodyPr vert="horz" wrap="square" lIns="0" tIns="0" rIns="0" bIns="0" numCol="1" spcCol="215900" anchor="t"/>
          <a:lstStyle/>
          <a:p>
            <a:pPr marR="5080" indent="12700" algn="ctr">
              <a:spcBef>
                <a:spcPts val="500"/>
              </a:spcBef>
              <a:defRPr sz="2600" b="1" cap="none">
                <a:solidFill>
                  <a:srgbClr val="302A73"/>
                </a:solidFill>
                <a:latin typeface="Arial" pitchFamily="1" charset="0"/>
                <a:ea typeface="Arial" pitchFamily="1" charset="0"/>
                <a:cs typeface="Arial" pitchFamily="1" charset="0"/>
              </a:defRPr>
            </a:pPr>
            <a:r>
              <a:rPr lang="lv-lv" sz="3600" cap="none">
                <a:solidFill>
                  <a:schemeClr val="bg1"/>
                </a:solidFill>
              </a:rPr>
              <a:t>Par stereotipiem jeb stereotipiskiem priekšstatiem socioloģijā sauc noturīgus, pārspīlētus un neobjektīvus priekšstatus par kādu cilvēku tipu, grupu vai sabiedrību. </a:t>
            </a:r>
            <a:r>
              <a:rPr lang="lv-lv" sz="3600" b="0" cap="none">
                <a:solidFill>
                  <a:schemeClr val="bg1"/>
                </a:solidFill>
              </a:rPr>
              <a:t>To pamatā ir aizspriedumi, nevis fakti. Stereotipi nostiprinās cilvēka atmiņā un pretojas pārmaiņām vai faktiem, kuri pierāda pretējo.</a:t>
            </a:r>
          </a:p>
          <a:p>
            <a:pPr marR="5080" indent="12700" algn="ctr">
              <a:spcBef>
                <a:spcPts val="500"/>
              </a:spcBef>
              <a:defRPr sz="2600" cap="none">
                <a:solidFill>
                  <a:srgbClr val="302A73"/>
                </a:solidFill>
                <a:latin typeface="Arial" pitchFamily="1" charset="0"/>
                <a:ea typeface="Arial" pitchFamily="1" charset="0"/>
                <a:cs typeface="Arial" pitchFamily="1" charset="0"/>
              </a:defRPr>
            </a:pPr>
            <a:endParaRPr lang="lv-lv" sz="3600" cap="none">
              <a:solidFill>
                <a:schemeClr val="bg1"/>
              </a:solidFill>
            </a:endParaRPr>
          </a:p>
          <a:p>
            <a:pPr marR="5080" indent="12700" algn="ctr">
              <a:spcBef>
                <a:spcPts val="500"/>
              </a:spcBef>
              <a:defRPr sz="2600" cap="none">
                <a:solidFill>
                  <a:srgbClr val="302A73"/>
                </a:solidFill>
                <a:latin typeface="Arial" pitchFamily="1" charset="0"/>
                <a:ea typeface="Arial" pitchFamily="1" charset="0"/>
                <a:cs typeface="Arial" pitchFamily="1" charset="0"/>
              </a:defRPr>
            </a:pPr>
            <a:r>
              <a:rPr lang="lv-lv" sz="3600" cap="none">
                <a:solidFill>
                  <a:schemeClr val="bg1"/>
                </a:solidFill>
              </a:rPr>
              <a:t>Esot stereotipu varā, cilvēks liedz sev attīstības iespēju un tīši vai netīši var nodarīt pāri apkārtējiem.</a:t>
            </a:r>
          </a:p>
        </p:txBody>
      </p:sp>
      <p:sp>
        <p:nvSpPr>
          <p:cNvPr id="6" name="Virsraksts" descr="Stereotipi un aizspriedumi">
            <a:extLst>
              <a:ext uri="{FF2B5EF4-FFF2-40B4-BE49-F238E27FC236}">
                <a16:creationId xmlns:a16="http://schemas.microsoft.com/office/drawing/2014/main" id="{869E005B-4ABF-43E7-A7A8-EEF6160AB9A2}"/>
              </a:ext>
            </a:extLst>
          </p:cNvPr>
          <p:cNvSpPr>
            <a:spLocks noGrp="1"/>
          </p:cNvSpPr>
          <p:nvPr>
            <p:ph type="title"/>
          </p:nvPr>
        </p:nvSpPr>
        <p:spPr>
          <a:xfrm>
            <a:off x="620395" y="739776"/>
            <a:ext cx="8804910" cy="1038860"/>
          </a:xfrm>
        </p:spPr>
        <p:txBody>
          <a:bodyPr/>
          <a:lstStyle/>
          <a:p>
            <a:pPr indent="12700">
              <a:lnSpc>
                <a:spcPts val="3900"/>
              </a:lnSpc>
              <a:spcBef>
                <a:spcPts val="100"/>
              </a:spcBef>
              <a:defRPr sz="3600" cap="none">
                <a:latin typeface="Arial" pitchFamily="1" charset="0"/>
                <a:ea typeface="Arial" pitchFamily="1" charset="0"/>
                <a:cs typeface="Arial" pitchFamily="1" charset="0"/>
              </a:defRPr>
            </a:pPr>
            <a:r>
              <a:rPr lang="en-gb" dirty="0"/>
              <a:t>STEREOTIPI </a:t>
            </a:r>
            <a:r>
              <a:rPr lang="en-gb" b="0" dirty="0"/>
              <a:t>un</a:t>
            </a:r>
            <a:br>
              <a:rPr lang="en-gb" b="0" dirty="0"/>
            </a:br>
            <a:r>
              <a:rPr lang="en-gb" dirty="0"/>
              <a:t>AIZSPRIEDUMI</a:t>
            </a:r>
            <a:endParaRPr lang="lv-LV" dirty="0"/>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Krāsaina josla #IekāpOtraKurpēs">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3qz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AAAMA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AAAAAUAAAABAAAAAAAAAAAAAAAAAAAAAAAAAAAAAAAAAAAAAAAAAAAAAAACf39/AAAAAAPMzMwAwMD/AH9/fwAAAAAAAAAAAAAAAAD///8AAAAAACEAAAAYAAAAFAAAAAAAAAD5NgAArHsAAIhFAAAQAAAAJgAAAAgAAAD//////////w=="/>
              </a:ext>
            </a:extLst>
          </p:cNvPicPr>
          <p:nvPr/>
        </p:nvPicPr>
        <p:blipFill>
          <a:blip r:embed="rId2"/>
          <a:stretch>
            <a:fillRect/>
          </a:stretch>
        </p:blipFill>
        <p:spPr>
          <a:xfrm>
            <a:off x="0" y="8936355"/>
            <a:ext cx="20104100" cy="2366645"/>
          </a:xfrm>
          <a:prstGeom prst="rect">
            <a:avLst/>
          </a:prstGeom>
          <a:noFill/>
          <a:ln>
            <a:noFill/>
          </a:ln>
          <a:effectLst/>
        </p:spPr>
      </p:pic>
      <p:sp>
        <p:nvSpPr>
          <p:cNvPr id="2" name="Taisnstūris">
            <a:extLst>
              <a:ext uri="{C183D7F6-B498-43B3-948B-1728B52AA6E4}">
                <adec:decorative xmlns:adec="http://schemas.microsoft.com/office/drawing/2017/decorative" val="1"/>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sAAAAE0AAAAASAAAAEgAAABIAAAASAAAAAAAAAAAAAAAAAAAAAEAAABQAAAA/uz7/46Guj8AAAAAAAAAAAAAAAAAAOA/AAAAAAAA4D8AAAAAAADgPwAAAAAAAOA/AAAAAAAA4D8AAAAAAADgPwAAAAAAAOA/AAAAAAAA4D8CAAAAjAAAAAEAAAAAAAAAACBg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CBgAP///wEAAAAAAAAAAAAAAAAAAAAAAAAAAAAAAAAAAAAAAAAAAAAAAAJ/f38AAAAAA8zMzADAwP8Af39/AAAAAAAAAAAAAAAAAAAAAAAAAAAAIQAAABgAAAAUAAAAtQkAAAcSAAD3cQAAbzIAABAgAAAmAAAACAAAAP//////////"/>
              </a:ext>
            </a:extLst>
          </p:cNvSpPr>
          <p:nvPr/>
        </p:nvSpPr>
        <p:spPr>
          <a:xfrm>
            <a:off x="1577975" y="2930525"/>
            <a:ext cx="16948150" cy="5267960"/>
          </a:xfrm>
          <a:prstGeom prst="round2DiagRect">
            <a:avLst>
              <a:gd name="adj1" fmla="val 16668"/>
              <a:gd name="adj2" fmla="val 0"/>
            </a:avLst>
          </a:prstGeom>
          <a:solidFill>
            <a:srgbClr val="002060"/>
          </a:solidFill>
          <a:ln>
            <a:noFill/>
          </a:ln>
          <a:effectLst/>
        </p:spPr>
        <p:txBody>
          <a:bodyPr vert="horz" wrap="square" lIns="45720" tIns="45720" rIns="45720" bIns="45720" numCol="1" spcCol="215900" anchor="t"/>
          <a:lstStyle/>
          <a:p>
            <a:pPr marL="0" marR="0" indent="0" algn="l" defTabSz="914400">
              <a:lnSpc>
                <a:spcPct val="100000"/>
              </a:lnSpc>
              <a:spcBef>
                <a:spcPts val="0"/>
              </a:spcBef>
              <a:spcAft>
                <a:spcPts val="0"/>
              </a:spcAft>
              <a:buNone/>
              <a:tabLst/>
            </a:pPr>
            <a:endParaRPr lang="en-us" cap="none"/>
          </a:p>
        </p:txBody>
      </p:sp>
      <p:sp>
        <p:nvSpPr>
          <p:cNvPr id="3" name="Textbox" descr="KATRAM NO MUMS IR KĀDS &#10;VIENKĀRŠS IKDIENAS RITUĀLS&#10;Rīta kafija vai rīta skrējiens, pastaiga ar suni, ģimenes saruna pie galda, zvans kādam tuviniekam, grāmata pirms miega — arī cilvēkiem ar garīga rakstura vai funkcionāliem traucējumiem ir tādi vienkārši ikdienas rituāli.&#10;"/>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Kqqqqo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AAAAA8zMzADAwP8Af39/AAAAAAAAAAAAAAAAAAAAAAAAAAAAIQAAABgAAAAUAAAAgA0AAJ8WAAAsbgAA6S4AABAgAAAmAAAACAAAAP//////////"/>
              </a:ext>
            </a:extLst>
          </p:cNvSpPr>
          <p:nvPr/>
        </p:nvSpPr>
        <p:spPr>
          <a:xfrm>
            <a:off x="2194560" y="3677285"/>
            <a:ext cx="15714980" cy="3948430"/>
          </a:xfrm>
          <a:prstGeom prst="rect">
            <a:avLst/>
          </a:prstGeom>
          <a:noFill/>
          <a:ln>
            <a:noFill/>
          </a:ln>
          <a:effectLst/>
        </p:spPr>
        <p:txBody>
          <a:bodyPr vert="horz" wrap="square" lIns="45720" tIns="45720" rIns="45720" bIns="45720" numCol="1" spcCol="215900" anchor="t"/>
          <a:lstStyle/>
          <a:p>
            <a:pPr algn="ctr">
              <a:lnSpc>
                <a:spcPct val="107000"/>
              </a:lnSpc>
              <a:defRPr sz="5400" b="1" cap="none">
                <a:solidFill>
                  <a:srgbClr val="FFFFFF"/>
                </a:solidFill>
                <a:uFill>
                  <a:solidFill>
                    <a:srgbClr val="000000"/>
                  </a:solidFill>
                </a:uFill>
                <a:latin typeface="Arial" pitchFamily="1" charset="0"/>
                <a:ea typeface="Arial" pitchFamily="1" charset="0"/>
                <a:cs typeface="Arial" pitchFamily="1" charset="0"/>
              </a:defRPr>
            </a:pPr>
            <a:r>
              <a:rPr lang="lv-lv" sz="6000" cap="none" dirty="0"/>
              <a:t>KATRAM NO MUMS IR KĀDS </a:t>
            </a:r>
          </a:p>
          <a:p>
            <a:pPr algn="ctr">
              <a:lnSpc>
                <a:spcPct val="107000"/>
              </a:lnSpc>
              <a:defRPr sz="5400" b="1" cap="none">
                <a:solidFill>
                  <a:srgbClr val="FFFFFF"/>
                </a:solidFill>
                <a:uFill>
                  <a:solidFill>
                    <a:srgbClr val="000000"/>
                  </a:solidFill>
                </a:uFill>
                <a:latin typeface="Arial" pitchFamily="1" charset="0"/>
                <a:ea typeface="Arial" pitchFamily="1" charset="0"/>
                <a:cs typeface="Arial" pitchFamily="1" charset="0"/>
              </a:defRPr>
            </a:pPr>
            <a:r>
              <a:rPr lang="lv-lv" sz="6000" cap="none" dirty="0"/>
              <a:t>VIENKĀRŠS IKDIENAS RITUĀLS</a:t>
            </a:r>
          </a:p>
          <a:p>
            <a:pPr algn="ctr">
              <a:lnSpc>
                <a:spcPct val="107000"/>
              </a:lnSpc>
              <a:defRPr sz="3900" cap="none">
                <a:solidFill>
                  <a:srgbClr val="FFFFFF"/>
                </a:solidFill>
                <a:uFill>
                  <a:solidFill>
                    <a:srgbClr val="000000"/>
                  </a:solidFill>
                </a:uFill>
                <a:latin typeface="Arial" pitchFamily="1" charset="0"/>
                <a:ea typeface="Arial" pitchFamily="1" charset="0"/>
                <a:cs typeface="Arial" pitchFamily="1" charset="0"/>
              </a:defRPr>
            </a:pPr>
            <a:r>
              <a:rPr lang="lv-lv" sz="3600" cap="none" dirty="0"/>
              <a:t>Rīta kafija vai rīta skrējiens, pastaiga ar suni, ģimenes saruna pie galda, zvans kādam tuviniekam, grāmata pirms miega — arī cilvēkiem ar garīga rakstura vai funkcionāliem traucējumiem ir tādi vienkārši ikdienas rituāli.</a:t>
            </a:r>
          </a:p>
        </p:txBody>
      </p:sp>
      <p:sp>
        <p:nvSpPr>
          <p:cNvPr id="6" name="Virsraksts">
            <a:extLst>
              <a:ext uri="{FF2B5EF4-FFF2-40B4-BE49-F238E27FC236}">
                <a16:creationId xmlns:a16="http://schemas.microsoft.com/office/drawing/2014/main" id="{9DAB2CB1-F309-4E40-A3C3-BCBC24073A58}"/>
              </a:ext>
            </a:extLst>
          </p:cNvPr>
          <p:cNvSpPr>
            <a:spLocks noGrp="1"/>
          </p:cNvSpPr>
          <p:nvPr>
            <p:ph type="title"/>
          </p:nvPr>
        </p:nvSpPr>
        <p:spPr>
          <a:xfrm>
            <a:off x="732155" y="394970"/>
            <a:ext cx="8804910" cy="1155066"/>
          </a:xfrm>
        </p:spPr>
        <p:txBody>
          <a:bodyPr/>
          <a:lstStyle/>
          <a:p>
            <a:pPr indent="12700">
              <a:lnSpc>
                <a:spcPct val="107000"/>
              </a:lnSpc>
              <a:defRPr>
                <a:uFill>
                  <a:solidFill>
                    <a:srgbClr val="000000"/>
                  </a:solidFill>
                </a:uFill>
              </a:defRPr>
            </a:pPr>
            <a:r>
              <a:rPr lang="en-gb" sz="3600" dirty="0">
                <a:latin typeface="+mn-lt"/>
              </a:rPr>
              <a:t>VIENKĀRŠAS LIETAS,</a:t>
            </a:r>
            <a:br>
              <a:rPr lang="en-gb" sz="3600" dirty="0">
                <a:latin typeface="+mn-lt"/>
              </a:rPr>
            </a:br>
            <a:r>
              <a:rPr lang="en-gb" sz="3600" dirty="0">
                <a:latin typeface="+mn-lt"/>
              </a:rPr>
              <a:t>KAS MŪS VISUS VIENO</a:t>
            </a:r>
            <a:br>
              <a:rPr lang="en-gb" sz="3600" dirty="0">
                <a:latin typeface="+mn-lt"/>
              </a:rPr>
            </a:br>
            <a:endParaRPr lang="lv-LV" sz="3600" dirty="0">
              <a:latin typeface="+mn-lt"/>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Krāsaina josla #IekāpOtraKurpēs">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3qz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6Nms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AAAAAUAAAABAAAAAAAAAAAAAAAAAAAAAAAAAAAAAAAAAAAAAAAAAAAAAAACf39/AAAAAAPMzMwAwMD/AH9/fwAAAAAAAAAAAAAAAAD///8AAAAAACEAAAAYAAAAFAAAAAAAAAD5NgAArHsAAIhFAAAQAAAAJgAAAAgAAAD//////////w=="/>
              </a:ext>
            </a:extLst>
          </p:cNvPicPr>
          <p:nvPr/>
        </p:nvPicPr>
        <p:blipFill>
          <a:blip r:embed="rId2"/>
          <a:stretch>
            <a:fillRect/>
          </a:stretch>
        </p:blipFill>
        <p:spPr>
          <a:xfrm>
            <a:off x="0" y="8936355"/>
            <a:ext cx="20104100" cy="2366645"/>
          </a:xfrm>
          <a:prstGeom prst="rect">
            <a:avLst/>
          </a:prstGeom>
          <a:noFill/>
          <a:ln>
            <a:noFill/>
          </a:ln>
          <a:effectLst/>
        </p:spPr>
      </p:pic>
      <p:sp>
        <p:nvSpPr>
          <p:cNvPr id="2" name="Taisnstūris">
            <a:extLst>
              <a:ext uri="{C183D7F6-B498-43B3-948B-1728B52AA6E4}">
                <adec:decorative xmlns:adec="http://schemas.microsoft.com/office/drawing/2017/decorative" val="1"/>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sAAAAE0AAAAASAAAAEgAAABIAAAASAAAAAAAAAAAAAAAAAAAAAEAAABQAAAA/uz7/46Guj8AAAAAAAAAAAAAAAAAAOA/AAAAAAAA4D8AAAAAAADgPwAAAAAAAOA/AAAAAAAA4D8AAAAAAADgPwAAAAAAAOA/AAAAAAAA4D8CAAAAjAAAAAEAAAAAAAAA/8AA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BAAFc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8AAAP///wEAAAAAAAAAAAAAAAAAAAAAAAAAAAAAAAAAAAAAAAAAAAAAAAJ/f38AAAAAA8zMzADAwP8Af39/AAAAAAAAAAAAAAAAAAAAAAAAAAAAIQAAABgAAAAUAAAAtQkAAAcSAAD3cQAAbzIAABAgAAAmAAAACAAAAP//////////"/>
              </a:ext>
            </a:extLst>
          </p:cNvSpPr>
          <p:nvPr/>
        </p:nvSpPr>
        <p:spPr>
          <a:xfrm>
            <a:off x="1577975" y="2930525"/>
            <a:ext cx="16948150" cy="5267960"/>
          </a:xfrm>
          <a:prstGeom prst="round2DiagRect">
            <a:avLst>
              <a:gd name="adj1" fmla="val 16668"/>
              <a:gd name="adj2" fmla="val 0"/>
            </a:avLst>
          </a:prstGeom>
          <a:solidFill>
            <a:srgbClr val="FFC000"/>
          </a:solidFill>
          <a:ln>
            <a:noFill/>
          </a:ln>
          <a:effectLst/>
        </p:spPr>
        <p:txBody>
          <a:bodyPr vert="horz" wrap="square" lIns="45720" tIns="45720" rIns="45720" bIns="45720" numCol="1" spcCol="215900" anchor="t"/>
          <a:lstStyle/>
          <a:p>
            <a:pPr marL="0" marR="0" indent="0" algn="l" defTabSz="914400">
              <a:lnSpc>
                <a:spcPct val="100000"/>
              </a:lnSpc>
              <a:spcBef>
                <a:spcPts val="0"/>
              </a:spcBef>
              <a:spcAft>
                <a:spcPts val="0"/>
              </a:spcAft>
              <a:buNone/>
              <a:tabLst/>
            </a:pPr>
            <a:endParaRPr lang="en-us" cap="none"/>
          </a:p>
        </p:txBody>
      </p:sp>
      <p:sp>
        <p:nvSpPr>
          <p:cNvPr id="3" name="Textbox" descr="MUMS VISIEM IR SVARĪGI JUSTIES PIEDERĪGIEM&#10;Prieks par sportistu uzvarām vai valsts himnas dziedāšana, līdzdalība sabiedriskos procesos — ir gandarījums būt daļai no sabiedrības.&#10;"/>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AAAAA8zMzADAwP8Af39/AAAAAAAAAAAAAAAAAAAAAAAAAAAAIQAAABgAAAAUAAAA9gsAAJkYAAC2bwAA7ywAABAgAAAmAAAACAAAAP//////////"/>
              </a:ext>
            </a:extLst>
          </p:cNvSpPr>
          <p:nvPr/>
        </p:nvSpPr>
        <p:spPr>
          <a:xfrm>
            <a:off x="1944370" y="3998595"/>
            <a:ext cx="16215360" cy="3305810"/>
          </a:xfrm>
          <a:prstGeom prst="rect">
            <a:avLst/>
          </a:prstGeom>
          <a:noFill/>
          <a:ln>
            <a:noFill/>
          </a:ln>
          <a:effectLst/>
        </p:spPr>
        <p:txBody>
          <a:bodyPr vert="horz" wrap="square" lIns="45720" tIns="45720" rIns="45720" bIns="45720" numCol="1" spcCol="215900" anchor="t"/>
          <a:lstStyle/>
          <a:p>
            <a:pPr algn="ctr">
              <a:lnSpc>
                <a:spcPct val="107000"/>
              </a:lnSpc>
              <a:defRPr sz="5400" b="1" cap="none">
                <a:solidFill>
                  <a:srgbClr val="FFFFFF"/>
                </a:solidFill>
                <a:uFill>
                  <a:solidFill>
                    <a:srgbClr val="000000"/>
                  </a:solidFill>
                </a:uFill>
                <a:latin typeface="Arial" pitchFamily="1" charset="0"/>
                <a:ea typeface="Arial" pitchFamily="1" charset="0"/>
                <a:cs typeface="Arial" pitchFamily="1" charset="0"/>
              </a:defRPr>
            </a:pPr>
            <a:r>
              <a:rPr lang="lv-lv" sz="6000" cap="none" dirty="0">
                <a:solidFill>
                  <a:srgbClr val="002060"/>
                </a:solidFill>
              </a:rPr>
              <a:t>MUMS VISIEM IR SVARĪGI JUSTIES PIEDERĪGIEM</a:t>
            </a:r>
          </a:p>
          <a:p>
            <a:pPr algn="ctr">
              <a:lnSpc>
                <a:spcPct val="107000"/>
              </a:lnSpc>
              <a:defRPr sz="3900" cap="none">
                <a:solidFill>
                  <a:srgbClr val="FFFFFF"/>
                </a:solidFill>
                <a:uFill>
                  <a:solidFill>
                    <a:srgbClr val="000000"/>
                  </a:solidFill>
                </a:uFill>
                <a:latin typeface="Arial" pitchFamily="1" charset="0"/>
                <a:ea typeface="Arial" pitchFamily="1" charset="0"/>
                <a:cs typeface="Arial" pitchFamily="1" charset="0"/>
              </a:defRPr>
            </a:pPr>
            <a:r>
              <a:rPr lang="lv-lv" sz="3600" cap="none" dirty="0">
                <a:solidFill>
                  <a:srgbClr val="002060"/>
                </a:solidFill>
              </a:rPr>
              <a:t>Prieks par sportistu uzvarām vai valsts himnas dziedāšana, līdzdalība sabiedriskos procesos — ir gandarījums būt daļai no sabiedrības.</a:t>
            </a:r>
          </a:p>
        </p:txBody>
      </p:sp>
      <p:sp>
        <p:nvSpPr>
          <p:cNvPr id="6" name="Virsraksts">
            <a:extLst>
              <a:ext uri="{FF2B5EF4-FFF2-40B4-BE49-F238E27FC236}">
                <a16:creationId xmlns:a16="http://schemas.microsoft.com/office/drawing/2014/main" id="{DE710C28-C5FA-487B-8195-0AC2C07A5AD4}"/>
              </a:ext>
            </a:extLst>
          </p:cNvPr>
          <p:cNvSpPr>
            <a:spLocks noGrp="1"/>
          </p:cNvSpPr>
          <p:nvPr>
            <p:ph type="title"/>
          </p:nvPr>
        </p:nvSpPr>
        <p:spPr>
          <a:xfrm>
            <a:off x="732155" y="394970"/>
            <a:ext cx="8804910" cy="1155066"/>
          </a:xfrm>
        </p:spPr>
        <p:txBody>
          <a:bodyPr/>
          <a:lstStyle/>
          <a:p>
            <a:pPr indent="12700">
              <a:lnSpc>
                <a:spcPct val="107000"/>
              </a:lnSpc>
              <a:defRPr>
                <a:uFill>
                  <a:solidFill>
                    <a:srgbClr val="000000"/>
                  </a:solidFill>
                </a:uFill>
              </a:defRPr>
            </a:pPr>
            <a:r>
              <a:rPr lang="en-gb" sz="3600" dirty="0">
                <a:latin typeface="+mn-lt"/>
              </a:rPr>
              <a:t>VIENKĀRŠAS LIETAS,</a:t>
            </a:r>
            <a:br>
              <a:rPr lang="en-gb" sz="3600" dirty="0">
                <a:latin typeface="+mn-lt"/>
              </a:rPr>
            </a:br>
            <a:r>
              <a:rPr lang="en-gb" sz="3600" dirty="0">
                <a:latin typeface="+mn-lt"/>
              </a:rPr>
              <a:t>KAS MŪS VISUS VIENO</a:t>
            </a:r>
            <a:br>
              <a:rPr lang="en-gb" sz="3600" dirty="0">
                <a:latin typeface="+mn-lt"/>
              </a:rPr>
            </a:br>
            <a:endParaRPr lang="lv-LV" sz="3600" dirty="0">
              <a:latin typeface="+mn-lt"/>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Krāsaina josla #IekāpOtraKurpēs">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3qz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AAAAA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AAAAAUAAAABAAAAAAAAAAAAAAAAAAAAAAAAAAAAAAAAAAAAAAAAAAAAAAACf39/AAAAAAPMzMwAwMD/AH9/fwAAAAAAAAAAAAAAAAD///8AAAAAACEAAAAYAAAAFAAAAAAAAAD5NgAArHsAAIhFAAAQAAAAJgAAAAgAAAD//////////w=="/>
              </a:ext>
            </a:extLst>
          </p:cNvPicPr>
          <p:nvPr/>
        </p:nvPicPr>
        <p:blipFill>
          <a:blip r:embed="rId2"/>
          <a:stretch>
            <a:fillRect/>
          </a:stretch>
        </p:blipFill>
        <p:spPr>
          <a:xfrm>
            <a:off x="0" y="8936355"/>
            <a:ext cx="20104100" cy="2366645"/>
          </a:xfrm>
          <a:prstGeom prst="rect">
            <a:avLst/>
          </a:prstGeom>
          <a:noFill/>
          <a:ln>
            <a:noFill/>
          </a:ln>
          <a:effectLst/>
        </p:spPr>
      </p:pic>
      <p:sp>
        <p:nvSpPr>
          <p:cNvPr id="2" name="Taisnstūris">
            <a:extLst>
              <a:ext uri="{C183D7F6-B498-43B3-948B-1728B52AA6E4}">
                <adec:decorative xmlns:adec="http://schemas.microsoft.com/office/drawing/2017/decorative" val="1"/>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sAAAAE0AAAAASAAAAEgAAABIAAAASAAAAAAAAAAAAAAAAAAAAAEAAABQAAAA/uz7/46Guj8AAAAAAAAAAAAAAAAAAOA/AAAAAAAA4D8AAAAAAADgPwAAAAAAAOA/AAAAAAAA4D8AAAAAAADgPwAAAAAAAOA/AAAAAAAA4D8CAAAAjAAAAAEAAAAAAAAA6qGf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6qGfAP///wEAAAAAAAAAAAAAAAAAAAAAAAAAAAAAAAAAAAAAAAAAAAAAAAJ/f38AAAAAA8zMzADAwP8Af39/AAAAAAAAAAAAAAAAAAAAAAAAAAAAIQAAABgAAAAUAAAAtQkAAAcSAAD3cQAAbzIAABAgAAAmAAAACAAAAP//////////"/>
              </a:ext>
            </a:extLst>
          </p:cNvSpPr>
          <p:nvPr/>
        </p:nvSpPr>
        <p:spPr>
          <a:xfrm>
            <a:off x="1577975" y="2930525"/>
            <a:ext cx="16948150" cy="5267960"/>
          </a:xfrm>
          <a:prstGeom prst="round2DiagRect">
            <a:avLst>
              <a:gd name="adj1" fmla="val 16668"/>
              <a:gd name="adj2" fmla="val 0"/>
            </a:avLst>
          </a:prstGeom>
          <a:solidFill>
            <a:srgbClr val="EAA19F"/>
          </a:solidFill>
          <a:ln>
            <a:noFill/>
          </a:ln>
          <a:effectLst/>
        </p:spPr>
        <p:txBody>
          <a:bodyPr vert="horz" wrap="square" lIns="45720" tIns="45720" rIns="45720" bIns="45720" numCol="1" spcCol="215900" anchor="t"/>
          <a:lstStyle/>
          <a:p>
            <a:pPr marL="0" marR="0" indent="0" algn="l" defTabSz="914400">
              <a:lnSpc>
                <a:spcPct val="100000"/>
              </a:lnSpc>
              <a:spcBef>
                <a:spcPts val="0"/>
              </a:spcBef>
              <a:spcAft>
                <a:spcPts val="0"/>
              </a:spcAft>
              <a:buNone/>
              <a:tabLst/>
            </a:pPr>
            <a:endParaRPr lang="en-us" cap="none"/>
          </a:p>
        </p:txBody>
      </p:sp>
      <p:sp>
        <p:nvSpPr>
          <p:cNvPr id="3" name="Textbox" descr="MĒS VISI ESAM CILVĒKI&#10;Katram no mums dzīves laikā var noteikt kādu diagnozi — lauzts īkšķis, paaugstināts asinsspiediens, veģetatīvā distonija, depresija, sirds mazspēja —, arī diagnozi, kam var būt paredzama ilgstoša ārstēšanās, daļējs vai pilnīgs darbspēju zudums, apgrūtināta patstāvība. Tomēr primārais aiz katras diagnozes ir Cilvēks.&#10;"/>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LcE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AAAAA8zMzADAwP8Af39/AAAAAAAAAAAAAAAAAAAAAAAAAAAAIQAAABgAAAAUAAAAyw0AAD8WAADhbQAA3C4AABAgAAAmAAAACAAAAP//////////"/>
              </a:ext>
            </a:extLst>
          </p:cNvSpPr>
          <p:nvPr/>
        </p:nvSpPr>
        <p:spPr>
          <a:xfrm>
            <a:off x="2299335" y="3673475"/>
            <a:ext cx="15619730" cy="4001135"/>
          </a:xfrm>
          <a:prstGeom prst="rect">
            <a:avLst/>
          </a:prstGeom>
          <a:noFill/>
          <a:ln>
            <a:noFill/>
          </a:ln>
          <a:effectLst/>
        </p:spPr>
        <p:txBody>
          <a:bodyPr vert="horz" wrap="square" lIns="45720" tIns="45720" rIns="45720" bIns="45720" numCol="1" spcCol="215900" anchor="t"/>
          <a:lstStyle/>
          <a:p>
            <a:pPr algn="ctr">
              <a:lnSpc>
                <a:spcPct val="107000"/>
              </a:lnSpc>
              <a:defRPr sz="5400" b="1" cap="none">
                <a:solidFill>
                  <a:srgbClr val="FFFFFF"/>
                </a:solidFill>
                <a:uFill>
                  <a:solidFill>
                    <a:srgbClr val="000000"/>
                  </a:solidFill>
                </a:uFill>
                <a:latin typeface="Arial" pitchFamily="1" charset="0"/>
                <a:ea typeface="Arial" pitchFamily="1" charset="0"/>
                <a:cs typeface="Arial" pitchFamily="1" charset="0"/>
              </a:defRPr>
            </a:pPr>
            <a:r>
              <a:rPr lang="lv-lv" sz="6000" cap="none" dirty="0">
                <a:solidFill>
                  <a:srgbClr val="002060"/>
                </a:solidFill>
              </a:rPr>
              <a:t>MĒS VISI ESAM CILVĒKI</a:t>
            </a:r>
          </a:p>
          <a:p>
            <a:pPr algn="ctr">
              <a:lnSpc>
                <a:spcPct val="107000"/>
              </a:lnSpc>
              <a:defRPr sz="3900" cap="none">
                <a:solidFill>
                  <a:srgbClr val="FFFFFF"/>
                </a:solidFill>
                <a:uFill>
                  <a:solidFill>
                    <a:srgbClr val="000000"/>
                  </a:solidFill>
                </a:uFill>
                <a:latin typeface="Arial" pitchFamily="1" charset="0"/>
                <a:ea typeface="Arial" pitchFamily="1" charset="0"/>
                <a:cs typeface="Arial" pitchFamily="1" charset="0"/>
              </a:defRPr>
            </a:pPr>
            <a:r>
              <a:rPr lang="lv-lv" sz="3600" cap="none" dirty="0">
                <a:solidFill>
                  <a:srgbClr val="002060"/>
                </a:solidFill>
              </a:rPr>
              <a:t>Katram no mums dzīves laikā var noteikt kādu diagnozi — lauzts īkšķis, paaugstināts asinsspiediens, veģetatīvā </a:t>
            </a:r>
            <a:r>
              <a:rPr lang="lv-lv" sz="3600" cap="none" dirty="0" err="1">
                <a:solidFill>
                  <a:srgbClr val="002060"/>
                </a:solidFill>
              </a:rPr>
              <a:t>distonija</a:t>
            </a:r>
            <a:r>
              <a:rPr lang="lv-lv" sz="3600" cap="none" dirty="0">
                <a:solidFill>
                  <a:srgbClr val="002060"/>
                </a:solidFill>
              </a:rPr>
              <a:t>, depresija, sirds mazspēja —, arī diagnozi, kam var būt paredzama ilgstoša ārstēšanās, daļējs vai pilnīgs darbspēju zudums, apgrūtināta patstāvība. Tomēr primārais aiz katras diagnozes ir Cilvēks.</a:t>
            </a:r>
          </a:p>
        </p:txBody>
      </p:sp>
      <p:sp>
        <p:nvSpPr>
          <p:cNvPr id="6" name="Virsraksts">
            <a:extLst>
              <a:ext uri="{FF2B5EF4-FFF2-40B4-BE49-F238E27FC236}">
                <a16:creationId xmlns:a16="http://schemas.microsoft.com/office/drawing/2014/main" id="{15700A68-5086-4083-9D95-EFFFAAF2BE0E}"/>
              </a:ext>
            </a:extLst>
          </p:cNvPr>
          <p:cNvSpPr>
            <a:spLocks noGrp="1"/>
          </p:cNvSpPr>
          <p:nvPr>
            <p:ph type="title"/>
          </p:nvPr>
        </p:nvSpPr>
        <p:spPr>
          <a:xfrm>
            <a:off x="732155" y="394970"/>
            <a:ext cx="7990205" cy="1155065"/>
          </a:xfrm>
        </p:spPr>
        <p:txBody>
          <a:bodyPr/>
          <a:lstStyle/>
          <a:p>
            <a:pPr indent="12700">
              <a:lnSpc>
                <a:spcPct val="107000"/>
              </a:lnSpc>
              <a:defRPr>
                <a:uFill>
                  <a:solidFill>
                    <a:srgbClr val="000000"/>
                  </a:solidFill>
                </a:uFill>
              </a:defRPr>
            </a:pPr>
            <a:r>
              <a:rPr lang="en-gb" sz="3600" dirty="0">
                <a:latin typeface="+mn-lt"/>
              </a:rPr>
              <a:t>VIENKĀRŠAS LIETAS,</a:t>
            </a:r>
            <a:br>
              <a:rPr lang="en-gb" sz="3600" dirty="0">
                <a:latin typeface="+mn-lt"/>
              </a:rPr>
            </a:br>
            <a:r>
              <a:rPr lang="en-gb" sz="3600" dirty="0">
                <a:latin typeface="+mn-lt"/>
              </a:rPr>
              <a:t>KAS MŪS VISUS VIENO</a:t>
            </a:r>
            <a:br>
              <a:rPr lang="en-gb" sz="3600" dirty="0">
                <a:latin typeface="+mn-lt"/>
              </a:rPr>
            </a:br>
            <a:endParaRPr lang="lv-LV" sz="3600" dirty="0">
              <a:latin typeface="+mn-lt"/>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Krāsaina josla #IekāpOtraKurpēs">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3qz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AAAAA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AAAAAUAAAABAAAAAAAAAAAAAAAAAAAAAAAAAAAAAAAAAAAAAAAAAAAAAAACf39/AAAAAAPMzMwAwMD/AH9/fwAAAAAAAAAAAAAAAAD///8AAAAAACEAAAAYAAAAFAAAAAAAAAAzNwAArHsAAMJFAAAQAAAAJgAAAAgAAAD//////////w=="/>
              </a:ext>
            </a:extLst>
          </p:cNvPicPr>
          <p:nvPr/>
        </p:nvPicPr>
        <p:blipFill>
          <a:blip r:embed="rId2"/>
          <a:stretch>
            <a:fillRect/>
          </a:stretch>
        </p:blipFill>
        <p:spPr>
          <a:xfrm>
            <a:off x="0" y="8973185"/>
            <a:ext cx="20104100" cy="2366645"/>
          </a:xfrm>
          <a:prstGeom prst="rect">
            <a:avLst/>
          </a:prstGeom>
          <a:noFill/>
          <a:ln>
            <a:noFill/>
          </a:ln>
          <a:effectLst/>
        </p:spPr>
      </p:pic>
      <p:sp>
        <p:nvSpPr>
          <p:cNvPr id="2" name="Virsraksts" descr="Video: ar jauniešu acīm"/>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A0AAAAAAAAAAAAAAAAAAAAAA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T4G9Bf///wEAAAAAAAAAAAAAAAAAAAAAAAAAAAAAAAAAAAAAAAAAAAAAAAB/f38AAAAAA8zMzADAwP8Af39/AAAAAAAAAAAAAAAAAAAAAAAAAAAAIQAAABgAAAAUAAAA3f3//7ATAACJeQAANiwAABAAAAAmAAAACAAAAAGAAAAAAAAA"/>
              </a:ext>
            </a:extLst>
          </p:cNvSpPr>
          <p:nvPr>
            <p:ph type="title"/>
          </p:nvPr>
        </p:nvSpPr>
        <p:spPr>
          <a:xfrm>
            <a:off x="-347345" y="3200400"/>
            <a:ext cx="20104100" cy="3986530"/>
          </a:xfrm>
        </p:spPr>
        <p:txBody>
          <a:bodyPr/>
          <a:lstStyle>
            <a:lvl1pPr indent="703580" algn="ctr">
              <a:lnSpc>
                <a:spcPct val="107000"/>
              </a:lnSpc>
            </a:lvl1pPr>
          </a:lstStyle>
          <a:p>
            <a:r>
              <a:rPr dirty="0">
                <a:latin typeface="+mn-lt"/>
              </a:rPr>
              <a:t>VIDEO:</a:t>
            </a:r>
            <a:br>
              <a:rPr dirty="0">
                <a:latin typeface="+mn-lt"/>
              </a:rPr>
            </a:br>
            <a:r>
              <a:rPr lang="lv-lv" cap="none" dirty="0">
                <a:latin typeface="+mn-lt"/>
              </a:rPr>
              <a:t>   </a:t>
            </a:r>
            <a:r>
              <a:rPr dirty="0">
                <a:latin typeface="+mn-lt"/>
              </a:rPr>
              <a:t>AR JAUNIEŠU ACĪM</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Krāsaina josla #IekāpOtraKurpēs">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3qz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CwBAAA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AAAAAUAAAABAAAAAAAAAAAAAAAAAAAAAAAAAAAAAAAAAAAAAAAAAAAAAAACf39/AAAAAAPMzMwAwMD/AH9/fwAAAAAAAAAAAAAAAAD///8AAAAAACEAAAAYAAAAFAAAAAAAAAD4NgAAt3sAAIhFAAAQAAAAJgAAAAgAAAD//////////w=="/>
              </a:ext>
            </a:extLst>
          </p:cNvPicPr>
          <p:nvPr/>
        </p:nvPicPr>
        <p:blipFill>
          <a:blip r:embed="rId2"/>
          <a:stretch>
            <a:fillRect/>
          </a:stretch>
        </p:blipFill>
        <p:spPr>
          <a:xfrm>
            <a:off x="0" y="8935720"/>
            <a:ext cx="20111085" cy="2367280"/>
          </a:xfrm>
          <a:prstGeom prst="rect">
            <a:avLst/>
          </a:prstGeom>
          <a:noFill/>
          <a:ln>
            <a:noFill/>
          </a:ln>
          <a:effectLst/>
        </p:spPr>
      </p:pic>
      <p:sp>
        <p:nvSpPr>
          <p:cNvPr id="6" name="Textbox4" descr="https://www.youtube.com/watch?v=NCd0e_NaRb0"/>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HI+PC8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AAAAA8zMzADAwP8Af39/AAAAAAAAAAAAAAAAAAAAAAAAAAAAIQAAABgAAAAUAAAA0BUAAEApAAA4WQAAOi0AABAgAAAmAAAACAAAAP//////////"/>
              </a:ext>
            </a:extLst>
          </p:cNvSpPr>
          <p:nvPr/>
        </p:nvSpPr>
        <p:spPr>
          <a:xfrm>
            <a:off x="3545840" y="6705600"/>
            <a:ext cx="10957560" cy="646430"/>
          </a:xfrm>
          <a:prstGeom prst="rect">
            <a:avLst/>
          </a:prstGeom>
          <a:noFill/>
          <a:ln>
            <a:noFill/>
          </a:ln>
          <a:effectLst/>
        </p:spPr>
        <p:txBody>
          <a:bodyPr vert="horz" wrap="square" lIns="45720" tIns="45720" rIns="45720" bIns="45720" numCol="1" spcCol="215900" anchor="t"/>
          <a:lstStyle>
            <a:lvl1pPr>
              <a:defRPr sz="3600" u="sng" cap="none">
                <a:solidFill>
                  <a:srgbClr val="0000FF"/>
                </a:solidFill>
                <a:latin typeface="Arial" pitchFamily="1" charset="0"/>
                <a:ea typeface="Calibri" pitchFamily="2" charset="0"/>
                <a:cs typeface="Calibri" pitchFamily="2" charset="0"/>
                <a:hlinkClick r:id="rId3"/>
              </a:defRPr>
            </a:lvl1pPr>
          </a:lstStyle>
          <a:p>
            <a:pPr>
              <a:defRPr u="none" cap="none">
                <a:solidFill>
                  <a:srgbClr val="302A73"/>
                </a:solidFill>
                <a:hlinkClick r:id="rId3"/>
              </a:defRPr>
            </a:pPr>
            <a:r>
              <a:rPr lang="lv-lv" u="sng" cap="none" dirty="0">
                <a:solidFill>
                  <a:srgbClr val="0000FF"/>
                </a:solidFill>
                <a:hlinkClick r:id="rId3"/>
              </a:rPr>
              <a:t>Līvas stāsts: dzīve ar Dauna sindromu</a:t>
            </a:r>
          </a:p>
        </p:txBody>
      </p:sp>
      <p:pic>
        <p:nvPicPr>
          <p:cNvPr id="9" name="Lāsīte4">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3qz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B8AgAA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AAAAAUAAAABAAAAAAAAAAAAAAAAAAAAAAAAAAAAAAAAAAAAAAAAAAAAAAACf39/AAAAAAPMzMwAwMD/AH9/fwAAAAAAAAAAAAAAAAD///8AAAAAACEAAAAYAAAAFAAAALgSAAC4KQAAVhUAAOIrAAAQAAAAJgAAAAgAAAD//////////w=="/>
              </a:ext>
            </a:extLst>
          </p:cNvPicPr>
          <p:nvPr/>
        </p:nvPicPr>
        <p:blipFill>
          <a:blip r:embed="rId4"/>
          <a:stretch>
            <a:fillRect/>
          </a:stretch>
        </p:blipFill>
        <p:spPr>
          <a:xfrm>
            <a:off x="3042920" y="6781800"/>
            <a:ext cx="425450" cy="351790"/>
          </a:xfrm>
          <a:prstGeom prst="rect">
            <a:avLst/>
          </a:prstGeom>
          <a:noFill/>
          <a:ln>
            <a:noFill/>
          </a:ln>
          <a:effectLst/>
        </p:spPr>
      </p:pic>
      <p:sp>
        <p:nvSpPr>
          <p:cNvPr id="5" name="Textbox3" descr="https://www.youtube.com/watch?v=0Br0hbSVULU"/>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OMty6w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AAAAA8zMzADAwP8Af39/AAAAAAAAAAAAAAAAAAAAAAAAAAAAIQAAABgAAAAUAAAA0BUAALkjAAA4WQAAsycAABAgAAAmAAAACAAAAP//////////"/>
              </a:ext>
            </a:extLst>
          </p:cNvSpPr>
          <p:nvPr/>
        </p:nvSpPr>
        <p:spPr>
          <a:xfrm>
            <a:off x="3545840" y="5807075"/>
            <a:ext cx="10957560" cy="646430"/>
          </a:xfrm>
          <a:prstGeom prst="rect">
            <a:avLst/>
          </a:prstGeom>
          <a:noFill/>
          <a:ln>
            <a:noFill/>
          </a:ln>
          <a:effectLst/>
        </p:spPr>
        <p:txBody>
          <a:bodyPr vert="horz" wrap="square" lIns="45720" tIns="45720" rIns="45720" bIns="45720" numCol="1" spcCol="215900" anchor="t"/>
          <a:lstStyle>
            <a:lvl1pPr>
              <a:defRPr sz="3600" u="sng" cap="none">
                <a:solidFill>
                  <a:srgbClr val="0000FF"/>
                </a:solidFill>
                <a:latin typeface="Arial" pitchFamily="1" charset="0"/>
                <a:ea typeface="Calibri" pitchFamily="2" charset="0"/>
                <a:cs typeface="Calibri" pitchFamily="2" charset="0"/>
                <a:hlinkClick r:id="rId5"/>
              </a:defRPr>
            </a:lvl1pPr>
          </a:lstStyle>
          <a:p>
            <a:pPr>
              <a:defRPr u="none" cap="none">
                <a:solidFill>
                  <a:srgbClr val="302A73"/>
                </a:solidFill>
                <a:hlinkClick r:id="rId5"/>
              </a:defRPr>
            </a:pPr>
            <a:r>
              <a:rPr lang="lv-lv" u="sng" cap="none" dirty="0">
                <a:solidFill>
                  <a:srgbClr val="0000FF"/>
                </a:solidFill>
                <a:hlinkClick r:id="rId5"/>
              </a:rPr>
              <a:t>Vienlīdzība: sociālā fobija ikdienā</a:t>
            </a:r>
          </a:p>
        </p:txBody>
      </p:sp>
      <p:pic>
        <p:nvPicPr>
          <p:cNvPr id="8" name="Lāsīte3">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3qz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BlIDQi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AAAAAUAAAABAAAAAAAAAAAAAAAAAAAAAAAAAAAAAAAAAAAAAAAAAAAAAAACf39/AAAAAAPMzMwAwMD/AH9/fwAAAAAAAAAAAAAAAAD///8AAAAAACEAAAAYAAAAFAAAALgSAAC+JAAAVhUAAOgmAAAQAAAAJgAAAAgAAAD//////////w=="/>
              </a:ext>
            </a:extLst>
          </p:cNvPicPr>
          <p:nvPr/>
        </p:nvPicPr>
        <p:blipFill>
          <a:blip r:embed="rId4"/>
          <a:stretch>
            <a:fillRect/>
          </a:stretch>
        </p:blipFill>
        <p:spPr>
          <a:xfrm>
            <a:off x="3042920" y="5972810"/>
            <a:ext cx="425450" cy="351790"/>
          </a:xfrm>
          <a:prstGeom prst="rect">
            <a:avLst/>
          </a:prstGeom>
          <a:noFill/>
          <a:ln>
            <a:noFill/>
          </a:ln>
          <a:effectLst/>
        </p:spPr>
      </p:pic>
      <p:sp>
        <p:nvSpPr>
          <p:cNvPr id="4" name="Textbox2" descr="https://www.youtube.com/watch?v=cKGs1Y6KfKs"/>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FXkp5w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AAAAA8zMzADAwP8Af39/AAAAAAAAAAAAAAAAAAAAAAAAAAAAIQAAABgAAAAUAAAA0BUAAAAeAAA4WQAA+iEAABAgAAAmAAAACAAAAP//////////"/>
              </a:ext>
            </a:extLst>
          </p:cNvSpPr>
          <p:nvPr/>
        </p:nvSpPr>
        <p:spPr>
          <a:xfrm>
            <a:off x="3545840" y="4876800"/>
            <a:ext cx="10957560" cy="646430"/>
          </a:xfrm>
          <a:prstGeom prst="rect">
            <a:avLst/>
          </a:prstGeom>
          <a:noFill/>
          <a:ln>
            <a:noFill/>
          </a:ln>
          <a:effectLst/>
        </p:spPr>
        <p:txBody>
          <a:bodyPr vert="horz" wrap="square" lIns="45720" tIns="45720" rIns="45720" bIns="45720" numCol="1" spcCol="215900" anchor="t"/>
          <a:lstStyle>
            <a:lvl1pPr>
              <a:defRPr sz="3600" u="sng" cap="none">
                <a:solidFill>
                  <a:srgbClr val="0000FF"/>
                </a:solidFill>
                <a:latin typeface="Arial" pitchFamily="1" charset="0"/>
                <a:ea typeface="Calibri" pitchFamily="2" charset="0"/>
                <a:cs typeface="Calibri" pitchFamily="2" charset="0"/>
                <a:hlinkClick r:id="rId6"/>
              </a:defRPr>
            </a:lvl1pPr>
          </a:lstStyle>
          <a:p>
            <a:pPr>
              <a:defRPr u="none" cap="none">
                <a:solidFill>
                  <a:srgbClr val="302A73"/>
                </a:solidFill>
                <a:hlinkClick r:id="rId6"/>
              </a:defRPr>
            </a:pPr>
            <a:r>
              <a:rPr lang="lv-lv" u="sng" cap="none" dirty="0">
                <a:solidFill>
                  <a:srgbClr val="0000FF"/>
                </a:solidFill>
                <a:hlinkClick r:id="rId6"/>
              </a:rPr>
              <a:t>Vienlīdzība: izprotot veģetatīvo </a:t>
            </a:r>
            <a:r>
              <a:rPr lang="lv-lv" u="sng" cap="none" dirty="0" err="1">
                <a:solidFill>
                  <a:srgbClr val="0000FF"/>
                </a:solidFill>
                <a:hlinkClick r:id="rId6"/>
              </a:rPr>
              <a:t>distoniju</a:t>
            </a:r>
            <a:endParaRPr lang="lv-lv" u="sng" cap="none" dirty="0">
              <a:solidFill>
                <a:srgbClr val="0000FF"/>
              </a:solidFill>
              <a:hlinkClick r:id="rId6"/>
            </a:endParaRPr>
          </a:p>
        </p:txBody>
      </p:sp>
      <p:pic>
        <p:nvPicPr>
          <p:cNvPr id="7" name="Lāsīte2">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3qz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B0cy5v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AAAAAUAAAABAAAAAAAAAAAAAAAAAAAAAAAAAAAAAAAAAAAAAAAAAAAAAAACf39/AAAAAAPMzMwAwMD/AH9/fwAAAAAAAAAAAAAAAAD///8AAAAAACEAAAAYAAAAFAAAAHISAAC/HgAAEBUAAOkgAAAQAAAAJgAAAAgAAAD//////////w=="/>
              </a:ext>
            </a:extLst>
          </p:cNvPicPr>
          <p:nvPr/>
        </p:nvPicPr>
        <p:blipFill>
          <a:blip r:embed="rId4"/>
          <a:stretch>
            <a:fillRect/>
          </a:stretch>
        </p:blipFill>
        <p:spPr>
          <a:xfrm>
            <a:off x="2998470" y="4998085"/>
            <a:ext cx="425450" cy="351790"/>
          </a:xfrm>
          <a:prstGeom prst="rect">
            <a:avLst/>
          </a:prstGeom>
          <a:noFill/>
          <a:ln>
            <a:noFill/>
          </a:ln>
          <a:effectLst/>
        </p:spPr>
      </p:pic>
      <p:sp>
        <p:nvSpPr>
          <p:cNvPr id="3" name="Textbox1" descr="https://www.youtube.com/watch?v=-LfOGRNXAuI"/>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IA2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AAAAA8zMzADAwP8Af39/AAAAAAAAAAAAAAAAAAAAAAAAAAAAIQAAABgAAAAUAAAA0BUAAGAYAABQbgAAWhwAABAgAAAmAAAACAAAAP//////////"/>
              </a:ext>
            </a:extLst>
          </p:cNvSpPr>
          <p:nvPr/>
        </p:nvSpPr>
        <p:spPr>
          <a:xfrm>
            <a:off x="3545840" y="3962400"/>
            <a:ext cx="14386560" cy="646430"/>
          </a:xfrm>
          <a:prstGeom prst="rect">
            <a:avLst/>
          </a:prstGeom>
          <a:noFill/>
          <a:ln>
            <a:noFill/>
          </a:ln>
          <a:effectLst/>
        </p:spPr>
        <p:txBody>
          <a:bodyPr vert="horz" wrap="square" lIns="45720" tIns="45720" rIns="45720" bIns="45720" numCol="1" spcCol="215900" anchor="t"/>
          <a:lstStyle>
            <a:lvl1pPr>
              <a:defRPr sz="3600" u="sng" cap="none">
                <a:solidFill>
                  <a:srgbClr val="0000FF"/>
                </a:solidFill>
                <a:latin typeface="Arial" pitchFamily="1" charset="0"/>
                <a:ea typeface="Calibri" pitchFamily="2" charset="0"/>
                <a:cs typeface="Calibri" pitchFamily="2" charset="0"/>
                <a:hlinkClick r:id="rId7"/>
              </a:defRPr>
            </a:lvl1pPr>
          </a:lstStyle>
          <a:p>
            <a:pPr>
              <a:defRPr u="none" cap="none">
                <a:solidFill>
                  <a:srgbClr val="302A73"/>
                </a:solidFill>
                <a:hlinkClick r:id="rId7"/>
              </a:defRPr>
            </a:pPr>
            <a:r>
              <a:rPr lang="lv-lv" u="sng" cap="none" dirty="0">
                <a:solidFill>
                  <a:srgbClr val="0000FF"/>
                </a:solidFill>
                <a:hlinkClick r:id="rId7"/>
              </a:rPr>
              <a:t>Draudzība, kas nezina robežas, — Elīza, Aleksandrs un zirgs Sirsniņa</a:t>
            </a:r>
          </a:p>
        </p:txBody>
      </p:sp>
      <p:pic>
        <p:nvPicPr>
          <p:cNvPr id="2" name="Lāsīte1">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3qz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BAEgAA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AAAAAUAAAABAAAAAAAAAAAAAAAAAAAAAAAAAAAAAAAAAAAAAAAAAAAAAAACf39/AAAAAAPMzMwAwMD/AH9/fwAAAAAAAAAAAAAAAAD///8AAAAAACEAAAAYAAAAFAAAAEASAADYGAAA3hQAAAIbAAAQAAAAJgAAAAgAAAD//////////w=="/>
              </a:ext>
            </a:extLst>
          </p:cNvPicPr>
          <p:nvPr/>
        </p:nvPicPr>
        <p:blipFill>
          <a:blip r:embed="rId4"/>
          <a:stretch>
            <a:fillRect/>
          </a:stretch>
        </p:blipFill>
        <p:spPr>
          <a:xfrm>
            <a:off x="2966720" y="4038600"/>
            <a:ext cx="425450" cy="351790"/>
          </a:xfrm>
          <a:prstGeom prst="rect">
            <a:avLst/>
          </a:prstGeom>
          <a:noFill/>
          <a:ln>
            <a:noFill/>
          </a:ln>
          <a:effectLst/>
        </p:spPr>
      </p:pic>
      <p:sp>
        <p:nvSpPr>
          <p:cNvPr id="12" name="Virsraksts">
            <a:extLst>
              <a:ext uri="{FF2B5EF4-FFF2-40B4-BE49-F238E27FC236}">
                <a16:creationId xmlns:a16="http://schemas.microsoft.com/office/drawing/2014/main" id="{7E0AF0CD-EEBD-4336-A009-8CDAA7BD8682}"/>
              </a:ext>
            </a:extLst>
          </p:cNvPr>
          <p:cNvSpPr>
            <a:spLocks noGrp="1"/>
          </p:cNvSpPr>
          <p:nvPr>
            <p:ph type="title"/>
          </p:nvPr>
        </p:nvSpPr>
        <p:spPr>
          <a:xfrm>
            <a:off x="732155" y="394970"/>
            <a:ext cx="8853805" cy="553721"/>
          </a:xfrm>
        </p:spPr>
        <p:txBody>
          <a:bodyPr/>
          <a:lstStyle/>
          <a:p>
            <a:r>
              <a:rPr lang="en-gb" sz="3600" dirty="0">
                <a:latin typeface="+mn-lt"/>
              </a:rPr>
              <a:t>VIDEO: AR JAUNIEŠU ACĪM</a:t>
            </a:r>
            <a:endParaRPr lang="lv-LV" sz="3600" dirty="0">
              <a:latin typeface="+mn-lt"/>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Fona attēls" descr="Kreisajā pusē dažādas zīmētas kurpes, labajā pusē zīmēts balts cilvēciņš ar pārlieku garām rokām un kājām, vienā kājā kurpe rozā krāsā. Pa vidu sauklis &quot;#Iekāp Otra Kurpēs&quot;. Augšā aicinājums piedalīties Dažādo kurpju dienā 2024. gada 27. septembrī.&#10;Apakšā Eiropas Savienības &quot;Finansē Eiropas Savienība&quot; un Labklājības ministrijas logo."/>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3qz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DAAEA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AAAAAUAAAABAAAAAAAAAAAAAAAAAAAAAAAAAAAAAAAAAAAAAAAAAAAAAAACf39/AAAAAAPMzMwAwMD/AH9/fwAAAAAAAAAAAAAAAAD///8AAAAAACEAAAAYAAAAFAAAAAAAAAD8////pHsAAIhFAAAQAAAAJgAAAAgAAAD//////////w=="/>
              </a:ext>
            </a:extLst>
          </p:cNvPicPr>
          <p:nvPr/>
        </p:nvPicPr>
        <p:blipFill>
          <a:blip r:embed="rId2"/>
          <a:stretch>
            <a:fillRect/>
          </a:stretch>
        </p:blipFill>
        <p:spPr>
          <a:xfrm>
            <a:off x="0" y="-2540"/>
            <a:ext cx="20099020" cy="11305540"/>
          </a:xfrm>
          <a:prstGeom prst="rect">
            <a:avLst/>
          </a:prstGeom>
          <a:noFill/>
          <a:ln>
            <a:noFill/>
          </a:ln>
          <a:effectLst/>
        </p:spPr>
      </p:pic>
      <p:pic>
        <p:nvPicPr>
          <p:cNvPr id="4" name="LM logo" descr="Picture 30"/>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3qz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AAAAA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AAAAAUAAAABAAAAAAAAAAAAAAAAAAAAAAAAAAAAAAAAAAAAAAAAAAAAAAACf39/AAAAAAPMzMwAwMD/AH9/fwAAAAAAAAAAAAAAAAD///8AAAAAACEAAAAYAAAAFAAAAFZyAACaPQAAEnoAAM9DAAAQAAAAJgAAAAgAAAD//////////w=="/>
              </a:ext>
            </a:extLst>
          </p:cNvPicPr>
          <p:nvPr/>
        </p:nvPicPr>
        <p:blipFill>
          <a:blip r:embed="rId3"/>
          <a:stretch>
            <a:fillRect/>
          </a:stretch>
        </p:blipFill>
        <p:spPr>
          <a:xfrm>
            <a:off x="18586450" y="10013950"/>
            <a:ext cx="1257300" cy="1009015"/>
          </a:xfrm>
          <a:prstGeom prst="rect">
            <a:avLst/>
          </a:prstGeom>
          <a:noFill/>
          <a:ln>
            <a:noFill/>
          </a:ln>
          <a:effectLst/>
        </p:spPr>
      </p:pic>
      <p:sp>
        <p:nvSpPr>
          <p:cNvPr id="6" name="Saite" descr="https://cilveksnevisdiagnoze.lv/dazado-kurpju-diena/"/>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E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Fb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AAAAA8zMzADAwP8Af39/AAAAAAAAAAAAAAAAAAAAAAAAAAAAIQAAABgAAAAUAAAATCgAAB0/AABgUwAAw0EAABAgAAAmAAAACAAAAP//////////"/>
              </a:ext>
            </a:extLst>
          </p:cNvSpPr>
          <p:nvPr/>
        </p:nvSpPr>
        <p:spPr>
          <a:xfrm>
            <a:off x="6550660" y="10259695"/>
            <a:ext cx="7002780" cy="430530"/>
          </a:xfrm>
          <a:prstGeom prst="rect">
            <a:avLst/>
          </a:prstGeom>
          <a:noFill/>
          <a:ln>
            <a:noFill/>
          </a:ln>
          <a:effectLst/>
        </p:spPr>
        <p:txBody>
          <a:bodyPr vert="horz" wrap="square" lIns="0" tIns="0" rIns="0" bIns="0" numCol="1" spcCol="215900" anchor="t"/>
          <a:lstStyle>
            <a:lvl1pPr indent="12700" algn="ctr">
              <a:lnSpc>
                <a:spcPts val="3600"/>
              </a:lnSpc>
              <a:defRPr sz="2400" u="sng" cap="none">
                <a:solidFill>
                  <a:srgbClr val="0000FF"/>
                </a:solidFill>
                <a:latin typeface="Arial" pitchFamily="1" charset="0"/>
                <a:ea typeface="Calibri" pitchFamily="2" charset="0"/>
                <a:cs typeface="Calibri" pitchFamily="2" charset="0"/>
                <a:hlinkClick r:id="rId4"/>
              </a:defRPr>
            </a:lvl1pPr>
          </a:lstStyle>
          <a:p>
            <a:pPr>
              <a:defRPr u="none" cap="none">
                <a:solidFill>
                  <a:srgbClr val="0070C0"/>
                </a:solidFill>
                <a:hlinkClick r:id="rId4"/>
              </a:defRPr>
            </a:pPr>
            <a:r>
              <a:rPr u="sng" cap="none" dirty="0">
                <a:solidFill>
                  <a:srgbClr val="0000FF"/>
                </a:solidFill>
                <a:hlinkClick r:id="rId4"/>
              </a:rPr>
              <a:t>Cilveksnevisdiagnoze.lv / </a:t>
            </a:r>
            <a:r>
              <a:rPr u="sng" cap="none" dirty="0" err="1">
                <a:solidFill>
                  <a:srgbClr val="0000FF"/>
                </a:solidFill>
                <a:hlinkClick r:id="rId4"/>
              </a:rPr>
              <a:t>Dažādo</a:t>
            </a:r>
            <a:r>
              <a:rPr u="sng" cap="none" dirty="0">
                <a:solidFill>
                  <a:srgbClr val="0000FF"/>
                </a:solidFill>
                <a:hlinkClick r:id="rId4"/>
              </a:rPr>
              <a:t> </a:t>
            </a:r>
            <a:r>
              <a:rPr u="sng" cap="none" dirty="0" err="1">
                <a:solidFill>
                  <a:srgbClr val="0000FF"/>
                </a:solidFill>
                <a:hlinkClick r:id="rId4"/>
              </a:rPr>
              <a:t>kurpju</a:t>
            </a:r>
            <a:r>
              <a:rPr u="sng" cap="none" dirty="0">
                <a:solidFill>
                  <a:srgbClr val="0000FF"/>
                </a:solidFill>
                <a:hlinkClick r:id="rId4"/>
              </a:rPr>
              <a:t> </a:t>
            </a:r>
            <a:r>
              <a:rPr u="sng" cap="none" dirty="0" err="1">
                <a:solidFill>
                  <a:srgbClr val="0000FF"/>
                </a:solidFill>
                <a:hlinkClick r:id="rId4"/>
              </a:rPr>
              <a:t>diena</a:t>
            </a:r>
            <a:endParaRPr u="sng" cap="none" dirty="0">
              <a:solidFill>
                <a:srgbClr val="0000FF"/>
              </a:solidFill>
              <a:hlinkClick r:id="rId4"/>
            </a:endParaRPr>
          </a:p>
        </p:txBody>
      </p:sp>
      <p:pic>
        <p:nvPicPr>
          <p:cNvPr id="3" name="ES Logo" descr="Picture 28"/>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3qz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Ddqvq5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AAAAAUAAAABAAAAAAAAAAAAAAAAAAAAAAAAAAAAAAAAAAAAAAAAAAAAAAACf39/AAAAAAPMzMwAwMD/AH9/fwAAAAAAAAAAAAAAAAD///8AAAAAACEAAAAYAAAAFAAAAG4EAACaPQAAURAAAOhCAAAQAAAAJgAAAAgAAAD//////////w=="/>
              </a:ext>
            </a:extLst>
          </p:cNvPicPr>
          <p:nvPr/>
        </p:nvPicPr>
        <p:blipFill>
          <a:blip r:embed="rId5"/>
          <a:stretch>
            <a:fillRect/>
          </a:stretch>
        </p:blipFill>
        <p:spPr>
          <a:xfrm>
            <a:off x="720090" y="10013950"/>
            <a:ext cx="1932305" cy="862330"/>
          </a:xfrm>
          <a:prstGeom prst="rect">
            <a:avLst/>
          </a:prstGeom>
          <a:noFill/>
          <a:ln>
            <a:noFill/>
          </a:ln>
          <a:effectLst/>
        </p:spPr>
      </p:pic>
      <p:sp>
        <p:nvSpPr>
          <p:cNvPr id="5" name="Textbox" descr="Esam atvērti dažādībai un esam kopā Dažādo kurpju dienā&#10;2024. gada 27. septembrī!&#10;"/>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E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Fb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AAAAA8zMzADAwP8Af39/AAAAAAAAAAAAAAAAAAAAAAAAAAAAIQAAABgAAAAUAAAAWycAAKwHAAAYVwAA5REAABAgAAAmAAAACAAAAP//////////"/>
              </a:ext>
            </a:extLst>
          </p:cNvSpPr>
          <p:nvPr/>
        </p:nvSpPr>
        <p:spPr>
          <a:xfrm>
            <a:off x="6397625" y="1247140"/>
            <a:ext cx="7760335" cy="1661795"/>
          </a:xfrm>
          <a:prstGeom prst="rect">
            <a:avLst/>
          </a:prstGeom>
          <a:noFill/>
          <a:ln>
            <a:noFill/>
          </a:ln>
          <a:effectLst/>
        </p:spPr>
        <p:txBody>
          <a:bodyPr vert="horz" wrap="square" lIns="0" tIns="0" rIns="0" bIns="0" numCol="1" spcCol="215900" anchor="t"/>
          <a:lstStyle/>
          <a:p>
            <a:pPr indent="12700" algn="ctr">
              <a:defRPr sz="3600" cap="none">
                <a:solidFill>
                  <a:srgbClr val="FFFFFF"/>
                </a:solidFill>
                <a:latin typeface="Arial" pitchFamily="1" charset="0"/>
                <a:ea typeface="Arial" pitchFamily="1" charset="0"/>
                <a:cs typeface="Arial" pitchFamily="1" charset="0"/>
              </a:defRPr>
            </a:pPr>
            <a:r>
              <a:rPr lang="lv-lv" cap="none" dirty="0"/>
              <a:t>Esam atvērti dažādībai un esam kopā Dažādo kurpju dienā</a:t>
            </a:r>
          </a:p>
          <a:p>
            <a:pPr indent="107315" algn="ctr">
              <a:defRPr sz="3600" b="1" cap="none">
                <a:solidFill>
                  <a:srgbClr val="FFFFFF"/>
                </a:solidFill>
                <a:latin typeface="Arial" pitchFamily="1" charset="0"/>
                <a:ea typeface="Arial" pitchFamily="1" charset="0"/>
                <a:cs typeface="Arial" pitchFamily="1" charset="0"/>
              </a:defRPr>
            </a:pPr>
            <a:r>
              <a:rPr lang="lv-lv" cap="none" dirty="0"/>
              <a:t>2024. gada 27. septembrī!</a:t>
            </a:r>
          </a:p>
        </p:txBody>
      </p:sp>
      <p:sp>
        <p:nvSpPr>
          <p:cNvPr id="7" name="Virsraksts 6" hidden="1">
            <a:extLst>
              <a:ext uri="{FF2B5EF4-FFF2-40B4-BE49-F238E27FC236}">
                <a16:creationId xmlns:a16="http://schemas.microsoft.com/office/drawing/2014/main" id="{41D1943E-875A-4D9F-8019-590FAEE909A2}"/>
              </a:ext>
            </a:extLst>
          </p:cNvPr>
          <p:cNvSpPr>
            <a:spLocks noGrp="1"/>
          </p:cNvSpPr>
          <p:nvPr>
            <p:ph type="title"/>
          </p:nvPr>
        </p:nvSpPr>
        <p:spPr>
          <a:xfrm>
            <a:off x="106045" y="225425"/>
            <a:ext cx="8804910" cy="2597785"/>
          </a:xfrm>
        </p:spPr>
        <p:txBody>
          <a:bodyPr/>
          <a:lstStyle/>
          <a:p>
            <a:r>
              <a:rPr lang="lv-LV" sz="3000" dirty="0">
                <a:latin typeface="+mn-lt"/>
              </a:rPr>
              <a:t>Noslēguma slaids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Krāsaina josla #IekāpOtraKurpēs">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3qz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CK//l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AAAAAUAAAABAAAAAAAAAAAAAAAAAAAAAAAAAAAAAAAAAAAAAAAAAAAAAAACf39/AAAAAAPMzMwAwMD/AH9/fwAAAAAAAAAAAAAAAAD///8AAAAAACEAAAAYAAAAFAAAAAAAAAD4NgAAt3sAAIhFAAAQAAAAJgAAAAgAAAD//////////w=="/>
              </a:ext>
            </a:extLst>
          </p:cNvPicPr>
          <p:nvPr/>
        </p:nvPicPr>
        <p:blipFill>
          <a:blip r:embed="rId2"/>
          <a:stretch>
            <a:fillRect/>
          </a:stretch>
        </p:blipFill>
        <p:spPr>
          <a:xfrm>
            <a:off x="0" y="8935720"/>
            <a:ext cx="20111085" cy="2367280"/>
          </a:xfrm>
          <a:prstGeom prst="rect">
            <a:avLst/>
          </a:prstGeom>
          <a:noFill/>
          <a:ln>
            <a:noFill/>
          </a:ln>
          <a:effectLst/>
        </p:spPr>
      </p:pic>
      <p:sp>
        <p:nvSpPr>
          <p:cNvPr id="2" name="Textbox3" descr="Ikviens no mums vēlas būt saprasts un pieņemts, un neviens nevēlas būt atstumts un noniecināts, tādēļ vien ir vērts paanalizēt to, ko vēlamies pieņemt par faktu.&#10;"/>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E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N0C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AAAAA8zMzADAwP8Af39/AAAAAAAAAAAAAAAAAAAAAAAAAAAAIQAAABgAAAAUAAAAPVkAAPYTAADtcgAAhCYAABAgAAAmAAAACAAAAP//////////"/>
              </a:ext>
            </a:extLst>
          </p:cNvSpPr>
          <p:nvPr/>
        </p:nvSpPr>
        <p:spPr>
          <a:xfrm>
            <a:off x="14506575" y="3244850"/>
            <a:ext cx="4175760" cy="3016250"/>
          </a:xfrm>
          <a:prstGeom prst="rect">
            <a:avLst/>
          </a:prstGeom>
          <a:noFill/>
          <a:ln>
            <a:noFill/>
          </a:ln>
          <a:effectLst/>
        </p:spPr>
        <p:txBody>
          <a:bodyPr vert="horz" wrap="square" lIns="0" tIns="0" rIns="0" bIns="0" numCol="1" spcCol="215900" anchor="t"/>
          <a:lstStyle/>
          <a:p>
            <a:pPr marR="5080" indent="13335">
              <a:spcBef>
                <a:spcPts val="500"/>
              </a:spcBef>
              <a:defRPr sz="3600" cap="none">
                <a:solidFill>
                  <a:srgbClr val="FFFFFF"/>
                </a:solidFill>
                <a:latin typeface="Arial" pitchFamily="1" charset="0"/>
                <a:ea typeface="Arial" pitchFamily="1" charset="0"/>
                <a:cs typeface="Arial" pitchFamily="1" charset="0"/>
              </a:defRPr>
            </a:pPr>
            <a:r>
              <a:rPr lang="lv-lv" sz="2800" b="1" cap="none" dirty="0">
                <a:solidFill>
                  <a:srgbClr val="002060"/>
                </a:solidFill>
              </a:rPr>
              <a:t>Ikviens no mums</a:t>
            </a:r>
            <a:r>
              <a:rPr lang="lv-lv" sz="2800" cap="none" dirty="0">
                <a:solidFill>
                  <a:srgbClr val="002060"/>
                </a:solidFill>
              </a:rPr>
              <a:t> vēlas būt saprasts un pieņemts, un neviens nevēlas būt atstumts un noniecināts, tādēļ vien ir vērts paanalizēt to, ko vēlamies pieņemt par faktu.</a:t>
            </a:r>
          </a:p>
        </p:txBody>
      </p:sp>
      <p:sp>
        <p:nvSpPr>
          <p:cNvPr id="7" name="Līnija3">
            <a:extLst>
              <a:ext uri="{C183D7F6-B498-43B3-948B-1728B52AA6E4}">
                <adec:decorative xmlns:adec="http://schemas.microsoft.com/office/drawing/2017/decorative" val="1"/>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CgAAAA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BAAAAAAAAAO55bAAZ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O55bAB/f38AAAAAA8zMzADAwP8Af39/AAAAAAAAAAAAAAAAAAAAAAAAAAAAIQAAABgAAAAUAAAAdFcAAPYTAAB0VwAAgyYAABAAAAAmAAAACAAAAP//////////"/>
              </a:ext>
            </a:extLst>
          </p:cNvSpPr>
          <p:nvPr/>
        </p:nvSpPr>
        <p:spPr>
          <a:xfrm flipH="1">
            <a:off x="14216380" y="3244850"/>
            <a:ext cx="0" cy="3015615"/>
          </a:xfrm>
          <a:prstGeom prst="line">
            <a:avLst/>
          </a:prstGeom>
          <a:noFill/>
          <a:ln w="15875" cap="flat" cmpd="sng" algn="ctr">
            <a:solidFill>
              <a:srgbClr val="EE796C"/>
            </a:solidFill>
            <a:prstDash val="solid"/>
            <a:headEnd type="none"/>
            <a:tailEnd type="none"/>
          </a:ln>
          <a:effectLst/>
        </p:spPr>
        <p:txBody>
          <a:bodyPr vert="horz" wrap="square" lIns="45720" tIns="45720" rIns="45720" bIns="45720" numCol="1" spcCol="215900" anchor="t"/>
          <a:lstStyle/>
          <a:p>
            <a:endParaRPr/>
          </a:p>
        </p:txBody>
      </p:sp>
      <p:pic>
        <p:nvPicPr>
          <p:cNvPr id="9" name="Lāsīte3">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3qz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AAAAA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AAAAAUAAAABAAAAAAAAAAAAAAAAAAAAAAAAAAAAAAAAAAAAAAAAAAAAAAACf39/AAAAAAPMzMwAwMD/AH9/fwAAAAAAAAAAAAAAAAD///8AAAAAACEAAAAYAAAAFAAAAFxQAACnFAAA/1UAAMcaAAAQAAAAJgAAAAgAAAD//////////w=="/>
              </a:ext>
            </a:extLst>
          </p:cNvPicPr>
          <p:nvPr/>
        </p:nvPicPr>
        <p:blipFill>
          <a:blip r:embed="rId3"/>
          <a:stretch>
            <a:fillRect/>
          </a:stretch>
        </p:blipFill>
        <p:spPr>
          <a:xfrm>
            <a:off x="13063220" y="3357245"/>
            <a:ext cx="916305" cy="995680"/>
          </a:xfrm>
          <a:prstGeom prst="rect">
            <a:avLst/>
          </a:prstGeom>
          <a:noFill/>
          <a:ln>
            <a:noFill/>
          </a:ln>
          <a:effectLst/>
        </p:spPr>
      </p:pic>
      <p:sp>
        <p:nvSpPr>
          <p:cNvPr id="11" name="Textbox2" descr="Daloties ar tiem ar saviem draugiem un paziņām, mēs neviļus kultivējam maldīgu informāciju un neviļus veidojam diskriminējošu attieksmi pret citiem. &#10;"/>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E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8/7Q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AAAAA8zMzADAwP8Af39/AAAAAAAAAAAAAAAAAAAAAAAAAAAAIQAAABgAAAAUAAAAajQAAPYTAAAeTQAAhCYAABAgAAAmAAAACAAAAP//////////"/>
              </a:ext>
            </a:extLst>
          </p:cNvSpPr>
          <p:nvPr/>
        </p:nvSpPr>
        <p:spPr>
          <a:xfrm>
            <a:off x="8520430" y="3244850"/>
            <a:ext cx="4015740" cy="3016250"/>
          </a:xfrm>
          <a:prstGeom prst="rect">
            <a:avLst/>
          </a:prstGeom>
          <a:noFill/>
          <a:ln>
            <a:noFill/>
          </a:ln>
          <a:effectLst/>
        </p:spPr>
        <p:txBody>
          <a:bodyPr vert="horz" wrap="square" lIns="0" tIns="0" rIns="0" bIns="0" numCol="1" spcCol="215900" anchor="t"/>
          <a:lstStyle/>
          <a:p>
            <a:pPr marR="5080" indent="13335">
              <a:spcBef>
                <a:spcPts val="500"/>
              </a:spcBef>
              <a:defRPr sz="3600" cap="none">
                <a:solidFill>
                  <a:srgbClr val="FFFFFF"/>
                </a:solidFill>
                <a:latin typeface="Arial" pitchFamily="1" charset="0"/>
                <a:ea typeface="Arial" pitchFamily="1" charset="0"/>
                <a:cs typeface="Arial" pitchFamily="1" charset="0"/>
              </a:defRPr>
            </a:pPr>
            <a:r>
              <a:rPr lang="lv-lv" sz="2800" b="1" cap="none" dirty="0">
                <a:solidFill>
                  <a:srgbClr val="002060"/>
                </a:solidFill>
              </a:rPr>
              <a:t>Daloties</a:t>
            </a:r>
            <a:r>
              <a:rPr lang="lv-lv" sz="2800" cap="none" dirty="0">
                <a:solidFill>
                  <a:srgbClr val="002060"/>
                </a:solidFill>
              </a:rPr>
              <a:t> ar tiem ar saviem draugiem un paziņām, mēs neviļus kultivējam maldīgu informāciju un neviļus veidojam diskriminējošu attieksmi pret citiem. </a:t>
            </a:r>
          </a:p>
        </p:txBody>
      </p:sp>
      <p:sp>
        <p:nvSpPr>
          <p:cNvPr id="6" name="Līnija2">
            <a:extLst>
              <a:ext uri="{C183D7F6-B498-43B3-948B-1728B52AA6E4}">
                <adec:decorative xmlns:adec="http://schemas.microsoft.com/office/drawing/2017/decorative" val="1"/>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CgAAAA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BAAAAAAAAAPitAAAZ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PitAAB/f38AAAAAA8zMzADAwP8Af39/AAAAAAAAAAAAAAAAAAAAAAAAAAAAIQAAABgAAAAUAAAAoTIAAPYTAAChMgAAgyYAABAAAAAmAAAACAAAAP//////////"/>
              </a:ext>
            </a:extLst>
          </p:cNvSpPr>
          <p:nvPr/>
        </p:nvSpPr>
        <p:spPr>
          <a:xfrm>
            <a:off x="8230235" y="3244850"/>
            <a:ext cx="0" cy="3015615"/>
          </a:xfrm>
          <a:prstGeom prst="line">
            <a:avLst/>
          </a:prstGeom>
          <a:noFill/>
          <a:ln w="15875" cap="flat" cmpd="sng" algn="ctr">
            <a:solidFill>
              <a:srgbClr val="F8AD00"/>
            </a:solidFill>
            <a:prstDash val="solid"/>
            <a:headEnd type="none"/>
            <a:tailEnd type="none"/>
          </a:ln>
          <a:effectLst/>
        </p:spPr>
        <p:txBody>
          <a:bodyPr vert="horz" wrap="square" lIns="45720" tIns="45720" rIns="45720" bIns="45720" numCol="1" spcCol="215900" anchor="t"/>
          <a:lstStyle/>
          <a:p>
            <a:endParaRPr/>
          </a:p>
        </p:txBody>
      </p:sp>
      <p:pic>
        <p:nvPicPr>
          <p:cNvPr id="8" name="Lāsīte2">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3qz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Cqqqqq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AAAAAUAAAABAAAAAAAAAAAAAAAAAAAAAAAAAAAAAAAAAAAAAAAAAAAAAAACf39/AAAAAAPMzMwAwMD/AH9/fwAAAAAAAAAAAAAAAAD///8AAAAAACEAAAAYAAAAFAAAACksAAALFAAAnzEAAKYZAAAQAAAAJgAAAAgAAAD//////////w=="/>
              </a:ext>
            </a:extLst>
          </p:cNvPicPr>
          <p:nvPr/>
        </p:nvPicPr>
        <p:blipFill>
          <a:blip r:embed="rId4"/>
          <a:stretch>
            <a:fillRect/>
          </a:stretch>
        </p:blipFill>
        <p:spPr>
          <a:xfrm>
            <a:off x="7178675" y="3258185"/>
            <a:ext cx="887730" cy="911225"/>
          </a:xfrm>
          <a:prstGeom prst="rect">
            <a:avLst/>
          </a:prstGeom>
          <a:noFill/>
          <a:ln>
            <a:noFill/>
          </a:ln>
          <a:effectLst/>
        </p:spPr>
      </p:pic>
      <p:sp>
        <p:nvSpPr>
          <p:cNvPr id="10" name="Textbox1" descr="Svarīgi apzināties, ka, veidojot viedokli vienīgi no gūtā pirmā iespaida, dažādiem izteikumiem, apšaubāmas izcelsmes informācijas un neiedziļinoties lietu būtībā, cilvēks veido stereotipus un no tiem veidojas aizspriedumi. "/>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E0AAAAASAAAAEgAAABI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MAAQ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T4G9Bf///wEAAAAAAAAAAAAAAAAAAAAAAAAAAAAAAAAAAAAAAAAAAAAAAAJ/f38AAAAAA8zMzADAwP8Af39/AAAAAAAAAAAAAAAAAAAAAAAAAAAAIQAAABgAAAAUAAAAag4AAPYTAACTKwAAsDEAABAgAAAmAAAACAAAAP//////////"/>
              </a:ext>
            </a:extLst>
          </p:cNvSpPr>
          <p:nvPr/>
        </p:nvSpPr>
        <p:spPr>
          <a:xfrm>
            <a:off x="2343150" y="3244850"/>
            <a:ext cx="4740275" cy="4832350"/>
          </a:xfrm>
          <a:prstGeom prst="rect">
            <a:avLst/>
          </a:prstGeom>
          <a:noFill/>
          <a:ln>
            <a:noFill/>
          </a:ln>
          <a:effectLst/>
        </p:spPr>
        <p:txBody>
          <a:bodyPr vert="horz" wrap="square" lIns="45720" tIns="45720" rIns="45720" bIns="45720" numCol="1" spcCol="215900" anchor="t"/>
          <a:lstStyle/>
          <a:p>
            <a:r>
              <a:rPr lang="lv-lv" sz="2800" b="1" cap="none" dirty="0">
                <a:solidFill>
                  <a:srgbClr val="002060"/>
                </a:solidFill>
                <a:latin typeface="Arial" pitchFamily="1" charset="0"/>
                <a:ea typeface="Calibri" pitchFamily="2" charset="0"/>
                <a:cs typeface="Arial" pitchFamily="1" charset="0"/>
              </a:rPr>
              <a:t>Svarīgi apzināties</a:t>
            </a:r>
            <a:r>
              <a:rPr lang="lv-lv" sz="2800" cap="none" dirty="0">
                <a:solidFill>
                  <a:srgbClr val="002060"/>
                </a:solidFill>
                <a:latin typeface="Arial" pitchFamily="1" charset="0"/>
                <a:ea typeface="Calibri" pitchFamily="2" charset="0"/>
                <a:cs typeface="Arial" pitchFamily="1" charset="0"/>
              </a:rPr>
              <a:t>, ka, veidojot viedokli vienīgi no gūtā pirmā iespaida, dažādiem izteikumiem, apšaubāmas izcelsmes informācijas un neiedziļinoties lietu būtībā, cilvēks veido stereotipus un no tiem veidojas aizspriedumi.</a:t>
            </a:r>
            <a:r>
              <a:rPr lang="lv-lv" sz="2800" cap="none" dirty="0">
                <a:solidFill>
                  <a:srgbClr val="002060"/>
                </a:solidFill>
              </a:rPr>
              <a:t> </a:t>
            </a:r>
          </a:p>
          <a:p>
            <a:pPr marL="0" marR="0" indent="0" algn="l" defTabSz="914400">
              <a:lnSpc>
                <a:spcPct val="100000"/>
              </a:lnSpc>
              <a:spcBef>
                <a:spcPts val="0"/>
              </a:spcBef>
              <a:spcAft>
                <a:spcPts val="0"/>
              </a:spcAft>
              <a:buNone/>
              <a:tabLst/>
            </a:pPr>
            <a:endParaRPr lang="lv-lv" sz="2800" cap="none" dirty="0"/>
          </a:p>
        </p:txBody>
      </p:sp>
      <p:sp>
        <p:nvSpPr>
          <p:cNvPr id="4" name="Līnija1">
            <a:extLst>
              <a:ext uri="{C183D7F6-B498-43B3-948B-1728B52AA6E4}">
                <adec:decorative xmlns:adec="http://schemas.microsoft.com/office/drawing/2017/decorative" val="1"/>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CgAAAA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BAAAAAAAAAKnHEQAZ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EAHwI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KnHEQB/f38AAAAAA8zMzADAwP8Af39/AAAAAAAAAAAAAAAAAAAAAAAAAAAAIQAAABgAAAAUAAAA8AwAAPYTAADwDAAAwi0AABAAAAAmAAAACAAAAP//////////"/>
              </a:ext>
            </a:extLst>
          </p:cNvSpPr>
          <p:nvPr/>
        </p:nvSpPr>
        <p:spPr>
          <a:xfrm flipH="1">
            <a:off x="2103120" y="3244850"/>
            <a:ext cx="0" cy="4193540"/>
          </a:xfrm>
          <a:prstGeom prst="line">
            <a:avLst/>
          </a:prstGeom>
          <a:noFill/>
          <a:ln w="15875" cap="flat" cmpd="sng" algn="ctr">
            <a:solidFill>
              <a:srgbClr val="A9C711"/>
            </a:solidFill>
            <a:prstDash val="solid"/>
            <a:headEnd type="none"/>
            <a:tailEnd type="none"/>
          </a:ln>
          <a:effectLst/>
        </p:spPr>
        <p:txBody>
          <a:bodyPr vert="horz" wrap="square" lIns="45720" tIns="45720" rIns="45720" bIns="45720" numCol="1" spcCol="215900" anchor="t"/>
          <a:lstStyle/>
          <a:p>
            <a:endParaRPr/>
          </a:p>
        </p:txBody>
      </p:sp>
      <p:pic>
        <p:nvPicPr>
          <p:cNvPr id="5" name="Lāsīte1">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3qz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AAAAA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AAAAAUAAAABAAAAAAAAAAAAAAAAAAAAAAAAAAAAAAAAAAAAAAAAAAAAAAACf39/AAAAAAPMzMwAwMD/AH9/fwAAAAAAAAAAAAAAAAD///8AAAAAACEAAAAYAAAAFAAAAHsGAACnFAAAKwwAAFsZAAAQAAAAJgAAAAgAAAD//////////w=="/>
              </a:ext>
            </a:extLst>
          </p:cNvPicPr>
          <p:nvPr/>
        </p:nvPicPr>
        <p:blipFill>
          <a:blip r:embed="rId5"/>
          <a:stretch>
            <a:fillRect/>
          </a:stretch>
        </p:blipFill>
        <p:spPr>
          <a:xfrm>
            <a:off x="1053465" y="3357245"/>
            <a:ext cx="924560" cy="764540"/>
          </a:xfrm>
          <a:prstGeom prst="rect">
            <a:avLst/>
          </a:prstGeom>
          <a:noFill/>
          <a:ln>
            <a:noFill/>
          </a:ln>
          <a:effectLst/>
        </p:spPr>
      </p:pic>
      <p:sp>
        <p:nvSpPr>
          <p:cNvPr id="16" name="Virsraksts" descr="Stereotipi un aizspriedumi">
            <a:extLst>
              <a:ext uri="{FF2B5EF4-FFF2-40B4-BE49-F238E27FC236}">
                <a16:creationId xmlns:a16="http://schemas.microsoft.com/office/drawing/2014/main" id="{785A90FD-2FA8-4166-A75A-721CBFF1F559}"/>
              </a:ext>
            </a:extLst>
          </p:cNvPr>
          <p:cNvSpPr>
            <a:spLocks noGrp="1"/>
          </p:cNvSpPr>
          <p:nvPr>
            <p:ph type="title"/>
          </p:nvPr>
        </p:nvSpPr>
        <p:spPr>
          <a:xfrm>
            <a:off x="772795" y="892176"/>
            <a:ext cx="8804910" cy="1038860"/>
          </a:xfrm>
        </p:spPr>
        <p:txBody>
          <a:bodyPr/>
          <a:lstStyle/>
          <a:p>
            <a:pPr indent="12700">
              <a:lnSpc>
                <a:spcPts val="3900"/>
              </a:lnSpc>
              <a:spcBef>
                <a:spcPts val="100"/>
              </a:spcBef>
              <a:defRPr sz="3600" cap="none">
                <a:latin typeface="Arial" pitchFamily="1" charset="0"/>
                <a:ea typeface="Arial" pitchFamily="1" charset="0"/>
                <a:cs typeface="Arial" pitchFamily="1" charset="0"/>
              </a:defRPr>
            </a:pPr>
            <a:r>
              <a:rPr lang="en-gb" dirty="0"/>
              <a:t>STEREOTIPI </a:t>
            </a:r>
            <a:r>
              <a:rPr lang="en-gb" b="0" dirty="0"/>
              <a:t>un</a:t>
            </a:r>
            <a:br>
              <a:rPr lang="en-gb" b="0" dirty="0"/>
            </a:br>
            <a:r>
              <a:rPr lang="en-gb" dirty="0"/>
              <a:t>AIZSPRIEDUMI</a:t>
            </a:r>
            <a:endParaRPr lang="lv-LV"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Krāsaina josla #IekāpOtraKurpēs">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3qz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AAAAA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AAAAAUAAAABAAAAAAAAAAAAAAAAAAAAAAAAAAAAAAAAAAAAAAAAAAAAAAACf39/AAAAAAPMzMwAwMD/AH9/fwAAAAAAAAAAAAAAAAD///8AAAAAACEAAAAYAAAAFAAAAAAAAAD5NgAArHsAAIhFAAAQAAAAJgAAAAgAAAD//////////w=="/>
              </a:ext>
            </a:extLst>
          </p:cNvPicPr>
          <p:nvPr/>
        </p:nvPicPr>
        <p:blipFill>
          <a:blip r:embed="rId2"/>
          <a:stretch>
            <a:fillRect/>
          </a:stretch>
        </p:blipFill>
        <p:spPr>
          <a:xfrm>
            <a:off x="0" y="8936355"/>
            <a:ext cx="20104100" cy="2366645"/>
          </a:xfrm>
          <a:prstGeom prst="rect">
            <a:avLst/>
          </a:prstGeom>
          <a:noFill/>
          <a:ln>
            <a:noFill/>
          </a:ln>
          <a:effectLst/>
        </p:spPr>
      </p:pic>
      <p:pic>
        <p:nvPicPr>
          <p:cNvPr id="4" name="Cilvēciņš" descr="Zīmēts cilvēciņš zilā krāsā ar pārlieku garām rokām un kājām. Vienā kājā zaļa kurpe."/>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3qz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AAAAA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E+BvQX///8BAAAAAAAAAAAAAAAAAAAAAAAAAAAAAAAAAAAAAAAAAAAAAAACf39/AFNTUwPMzMwAwMD/AH9/fwAAAAAAAAAAAAAAAAD///8AAAAAACEAAAAYAAAAFAAAAFUHAAD2EAAAhE4AAMZHAAAQAAAAJgAAAAgAAAD//////////w=="/>
              </a:ext>
            </a:extLst>
          </p:cNvPicPr>
          <p:nvPr/>
        </p:nvPicPr>
        <p:blipFill>
          <a:blip r:embed="rId3"/>
          <a:stretch>
            <a:fillRect/>
          </a:stretch>
        </p:blipFill>
        <p:spPr>
          <a:xfrm flipH="1">
            <a:off x="1191895" y="2757170"/>
            <a:ext cx="11571605" cy="8910320"/>
          </a:xfrm>
          <a:prstGeom prst="rect">
            <a:avLst/>
          </a:prstGeom>
          <a:noFill/>
          <a:ln>
            <a:noFill/>
          </a:ln>
          <a:effectLst/>
        </p:spPr>
      </p:pic>
      <p:sp>
        <p:nvSpPr>
          <p:cNvPr id="3" name="Virsraksts" descr="Invaliditāte"/>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A0AAAAAAAAAAAAAAAAAAAAAA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T4G9Bf///wEAAAAAAAAAAAAAAAAAAAAAAAAAAAAAAAAAAAAAAAAAAAAAAAB/f38AAAAAA8zMzADAwP8Af39/AAAAAAAAAAAAAAAAAAAAAAAAAAAAIQAAABgAAAAUAAAAVRsAAJkWAACEYgAAlCYAABAAAAAmAAAACAAAAAGAAAAAAAAA"/>
              </a:ext>
            </a:extLst>
          </p:cNvSpPr>
          <p:nvPr>
            <p:ph type="title"/>
          </p:nvPr>
        </p:nvSpPr>
        <p:spPr>
          <a:xfrm>
            <a:off x="4443095" y="3673475"/>
            <a:ext cx="11571605" cy="2597785"/>
          </a:xfrm>
        </p:spPr>
        <p:txBody>
          <a:bodyPr/>
          <a:lstStyle>
            <a:lvl1pPr indent="703580" algn="ctr">
              <a:spcBef>
                <a:spcPts val="100"/>
              </a:spcBef>
            </a:lvl1pPr>
          </a:lstStyle>
          <a:p>
            <a:r>
              <a:rPr dirty="0">
                <a:latin typeface="+mn-lt"/>
              </a:rPr>
              <a:t>INVALIDITĀTE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Krāsaina josla #IekāpOtraKurpēs">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3qz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iFwwB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AAAAAUAAAABAAAAAAAAAAAAAAAAAAAAAAAAAAAAAAAAAAAAAAAAAAAAAAACf39/AAAAAAPMzMwAwMD/AH9/fwAAAAAAAAAAAAAAAAD///8AAAAAACEAAAAYAAAAFAAAAAAAAAD5NgAArHsAAIhFAAAQAAAAJgAAAAgAAAD//////////w=="/>
              </a:ext>
            </a:extLst>
          </p:cNvPicPr>
          <p:nvPr/>
        </p:nvPicPr>
        <p:blipFill>
          <a:blip r:embed="rId2"/>
          <a:stretch>
            <a:fillRect/>
          </a:stretch>
        </p:blipFill>
        <p:spPr>
          <a:xfrm>
            <a:off x="0" y="9793605"/>
            <a:ext cx="20104100" cy="2366645"/>
          </a:xfrm>
          <a:prstGeom prst="rect">
            <a:avLst/>
          </a:prstGeom>
          <a:noFill/>
          <a:ln>
            <a:noFill/>
          </a:ln>
          <a:effectLst/>
        </p:spPr>
      </p:pic>
      <p:sp>
        <p:nvSpPr>
          <p:cNvPr id="3" name="Textbox" descr="Atšķirībā no visiem ierastām slimībām invaliditāte ir ilgstošs vai nepārejošs mērenas, smagas vai pat ļoti smagas pakāpes funkcionēšanas ierobežojums.&#10;&#10;Invaliditāte ietekmē cilvēka garīgās vai fiziskās spējas, darbspējas, pašaprūpi, tādējādi iekļaušanos sabiedrībā padara atšķirīgu.&#10;"/>
          <p:cNvSpPr>
            <a:extLst>
              <a:ext uri="smNativeData">
                <pr:smNativeData xmlns:mc="http://schemas.openxmlformats.org/markup-compatibility/2006" xmlns:p14="http://schemas.microsoft.com/office/powerpoint/2010/main" xmlns:p15="http://schemas.microsoft.com/office/powerpoint/2012/main" xmlns:pr="smNativeData" xmlns="smNativeData" val="SMDATA_15_3qzeZhMAAAAlAAAAZAAAAE0AAAAASAAAAEgAAABI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3AC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T4G9Bf///wEAAAAAAAAAAAAAAAAAAAAAAAAAAAAAAAAAAAAAAAAAAAAAAAJ/f38AAAAAA8zMzADAwP8Af39/AAAAAAAAAAAAAAAAAAAAAAAAAAAAIQAAABgAAAAUAAAAIBAAALwXAACMawAAwCwAABAgAAAmAAAACAAAAP//////////"/>
              </a:ext>
            </a:extLst>
          </p:cNvSpPr>
          <p:nvPr/>
        </p:nvSpPr>
        <p:spPr>
          <a:xfrm>
            <a:off x="2621280" y="3858260"/>
            <a:ext cx="14861540" cy="3416300"/>
          </a:xfrm>
          <a:prstGeom prst="rect">
            <a:avLst/>
          </a:prstGeom>
          <a:noFill/>
          <a:ln>
            <a:noFill/>
          </a:ln>
          <a:effectLst/>
        </p:spPr>
        <p:txBody>
          <a:bodyPr vert="horz" wrap="square" lIns="45720" tIns="45720" rIns="45720" bIns="45720" numCol="1" spcCol="215900" anchor="t"/>
          <a:lstStyle/>
          <a:p>
            <a:pPr marL="0" marR="0" indent="0" algn="ctr" defTabSz="914400">
              <a:lnSpc>
                <a:spcPct val="100000"/>
              </a:lnSpc>
              <a:spcBef>
                <a:spcPts val="0"/>
              </a:spcBef>
              <a:spcAft>
                <a:spcPts val="0"/>
              </a:spcAft>
              <a:buNone/>
              <a:tabLst/>
            </a:pPr>
            <a:r>
              <a:rPr lang="lv-lv" sz="3600" b="1" cap="none" dirty="0">
                <a:solidFill>
                  <a:srgbClr val="002060"/>
                </a:solidFill>
                <a:latin typeface="Arial" pitchFamily="1" charset="0"/>
                <a:ea typeface="Calibri" pitchFamily="2" charset="0"/>
                <a:cs typeface="Arial" pitchFamily="1" charset="0"/>
              </a:rPr>
              <a:t>Atšķirībā no visiem ierastām slimībām invaliditāte ir ilgstošs vai nepārejošs mērenas, smagas vai pat ļoti smagas pakāpes funkcionēšanas ierobežojums.</a:t>
            </a:r>
          </a:p>
          <a:p>
            <a:pPr marL="0" marR="0" indent="0" algn="ctr" defTabSz="914400">
              <a:lnSpc>
                <a:spcPct val="100000"/>
              </a:lnSpc>
              <a:spcBef>
                <a:spcPts val="0"/>
              </a:spcBef>
              <a:spcAft>
                <a:spcPts val="0"/>
              </a:spcAft>
              <a:buNone/>
              <a:tabLst/>
            </a:pPr>
            <a:endParaRPr lang="lv-lv" sz="3600" cap="none" dirty="0">
              <a:solidFill>
                <a:srgbClr val="002060"/>
              </a:solidFill>
              <a:latin typeface="Arial" pitchFamily="1" charset="0"/>
              <a:ea typeface="Calibri" pitchFamily="2" charset="0"/>
              <a:cs typeface="Arial" pitchFamily="1" charset="0"/>
            </a:endParaRPr>
          </a:p>
          <a:p>
            <a:pPr marL="0" marR="0" indent="0" algn="ctr" defTabSz="914400">
              <a:lnSpc>
                <a:spcPct val="100000"/>
              </a:lnSpc>
              <a:spcBef>
                <a:spcPts val="0"/>
              </a:spcBef>
              <a:spcAft>
                <a:spcPts val="0"/>
              </a:spcAft>
              <a:buNone/>
              <a:tabLst/>
            </a:pPr>
            <a:r>
              <a:rPr lang="lv-lv" sz="3600" cap="none" dirty="0">
                <a:solidFill>
                  <a:srgbClr val="002060"/>
                </a:solidFill>
                <a:latin typeface="Arial" pitchFamily="1" charset="0"/>
                <a:ea typeface="Calibri" pitchFamily="2" charset="0"/>
                <a:cs typeface="Arial" pitchFamily="1" charset="0"/>
              </a:rPr>
              <a:t>Invaliditāte ietekmē cilvēka garīgās vai fiziskās spējas, darbspējas, pašaprūpi, tādējādi iekļaušanos sabiedrībā padara atšķirīgu.</a:t>
            </a:r>
          </a:p>
        </p:txBody>
      </p:sp>
      <p:sp>
        <p:nvSpPr>
          <p:cNvPr id="5" name="Virsraksts" descr="Invaliditāte">
            <a:extLst>
              <a:ext uri="{FF2B5EF4-FFF2-40B4-BE49-F238E27FC236}">
                <a16:creationId xmlns:a16="http://schemas.microsoft.com/office/drawing/2014/main" id="{517BA870-7F5E-4AF6-ADDE-9B7A83BB883C}"/>
              </a:ext>
            </a:extLst>
          </p:cNvPr>
          <p:cNvSpPr>
            <a:spLocks noGrp="1"/>
          </p:cNvSpPr>
          <p:nvPr>
            <p:ph type="title"/>
          </p:nvPr>
        </p:nvSpPr>
        <p:spPr>
          <a:xfrm>
            <a:off x="620395" y="739776"/>
            <a:ext cx="8804910" cy="1038860"/>
          </a:xfrm>
        </p:spPr>
        <p:txBody>
          <a:bodyPr/>
          <a:lstStyle/>
          <a:p>
            <a:pPr indent="12700">
              <a:lnSpc>
                <a:spcPts val="3900"/>
              </a:lnSpc>
              <a:spcBef>
                <a:spcPts val="100"/>
              </a:spcBef>
              <a:defRPr sz="3600" cap="none">
                <a:latin typeface="Arial" pitchFamily="1" charset="0"/>
                <a:ea typeface="Arial" pitchFamily="1" charset="0"/>
                <a:cs typeface="Arial" pitchFamily="1" charset="0"/>
              </a:defRPr>
            </a:pPr>
            <a:r>
              <a:rPr lang="lv-LV" dirty="0"/>
              <a:t>INVALIDITĀTE</a:t>
            </a:r>
          </a:p>
        </p:txBody>
      </p:sp>
    </p:spTree>
  </p:cSld>
  <p:clrMapOvr>
    <a:masterClrMapping/>
  </p:clrMapOvr>
</p:sld>
</file>

<file path=ppt/theme/theme1.xml><?xml version="1.0" encoding="utf-8"?>
<a:theme xmlns:a="http://schemas.openxmlformats.org/drawingml/2006/main" name="Presentation">
  <a:themeElements>
    <a:clrScheme name="Presentation 1">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Presentation">
      <a:majorFont>
        <a:latin typeface="Karla"/>
        <a:ea typeface="Karla"/>
        <a:cs typeface="Karla"/>
      </a:majorFont>
      <a:minorFont>
        <a:latin typeface="Arial"/>
        <a:ea typeface="Arial"/>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a:noFill/>
        </a:ln>
        <a:effectLst>
          <a:outerShdw blurRad="38100" dist="19685" dir="5400000" algn="tr">
            <a:srgbClr val="000000">
              <a:alpha val="38000"/>
            </a:srgbClr>
          </a:outerShdw>
        </a:effectLst>
      </a:spPr>
      <a:bodyPr>
        <a:prstTxWarp prst="textNoShape">
          <a:avLst/>
        </a:prstTxWarp>
        <a:noAutofit/>
      </a:bodyPr>
      <a:lstStyle>
        <a:defPPr>
          <a:defRPr/>
        </a:defPPr>
      </a:lstStyle>
      <a:style>
        <a:lnRef idx="0">
          <a:schemeClr val="accent1"/>
        </a:lnRef>
        <a:fillRef idx="0">
          <a:schemeClr val="accent1"/>
        </a:fillRef>
        <a:effectRef idx="0">
          <a:schemeClr val="accent1"/>
        </a:effectRef>
        <a:fontRef idx="minor">
          <a:schemeClr val="lt1"/>
        </a:fontRef>
      </a:style>
    </a:spDef>
  </a:objectDefaults>
  <a:extraClrSchemeLst>
    <a:extraClrScheme>
      <a:clrScheme name="Presentation 1">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Presentation">
  <a:themeElements>
    <a:clrScheme name="Presentation 1">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Presentation">
      <a:majorFont>
        <a:latin typeface="Karla"/>
        <a:ea typeface="Karla"/>
        <a:cs typeface="Karla"/>
      </a:majorFont>
      <a:minorFont>
        <a:latin typeface="Arial"/>
        <a:ea typeface="Arial"/>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a:noFill/>
        </a:ln>
        <a:effectLst>
          <a:outerShdw blurRad="38100" dist="19685" dir="5400000" algn="tr">
            <a:srgbClr val="000000">
              <a:alpha val="38000"/>
            </a:srgbClr>
          </a:outerShdw>
        </a:effectLst>
      </a:spPr>
      <a:bodyPr>
        <a:prstTxWarp prst="textNoShape">
          <a:avLst/>
        </a:prstTxWarp>
        <a:noAutofit/>
      </a:bodyPr>
      <a:lstStyle>
        <a:defPPr>
          <a:defRPr/>
        </a:defPPr>
      </a:lstStyle>
      <a:style>
        <a:lnRef idx="0">
          <a:schemeClr val="accent1"/>
        </a:lnRef>
        <a:fillRef idx="0">
          <a:schemeClr val="accent1"/>
        </a:fillRef>
        <a:effectRef idx="0">
          <a:schemeClr val="accent1"/>
        </a:effectRef>
        <a:fontRef idx="minor">
          <a:schemeClr val="lt1"/>
        </a:fontRef>
      </a:style>
    </a:spDef>
  </a:objectDefaults>
  <a:extraClrSchemeLst>
    <a:extraClrScheme>
      <a:clrScheme name="Presentation 1">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300</TotalTime>
  <Words>2961</Words>
  <Application>Microsoft Office PowerPoint</Application>
  <PresentationFormat>Pielāgots</PresentationFormat>
  <Paragraphs>306</Paragraphs>
  <Slides>65</Slides>
  <Notes>2</Notes>
  <HiddenSlides>0</HiddenSlides>
  <MMClips>0</MMClips>
  <ScaleCrop>false</ScaleCrop>
  <HeadingPairs>
    <vt:vector size="6" baseType="variant">
      <vt:variant>
        <vt:lpstr>Lietotie fonti</vt:lpstr>
      </vt:variant>
      <vt:variant>
        <vt:i4>5</vt:i4>
      </vt:variant>
      <vt:variant>
        <vt:lpstr>Dizains</vt:lpstr>
      </vt:variant>
      <vt:variant>
        <vt:i4>1</vt:i4>
      </vt:variant>
      <vt:variant>
        <vt:lpstr>Slaidu virsraksti</vt:lpstr>
      </vt:variant>
      <vt:variant>
        <vt:i4>65</vt:i4>
      </vt:variant>
    </vt:vector>
  </HeadingPairs>
  <TitlesOfParts>
    <vt:vector size="71" baseType="lpstr">
      <vt:lpstr>Arial</vt:lpstr>
      <vt:lpstr>Calibri</vt:lpstr>
      <vt:lpstr>Helvetica</vt:lpstr>
      <vt:lpstr>Karla</vt:lpstr>
      <vt:lpstr>Karla Medium</vt:lpstr>
      <vt:lpstr>Presentation</vt:lpstr>
      <vt:lpstr>GARĪGA RAKSTURA TRAUCĒJUMI  un cilvēki ar tiem</vt:lpstr>
      <vt:lpstr>Prologs</vt:lpstr>
      <vt:lpstr>SATURA RĀDĪTĀJS</vt:lpstr>
      <vt:lpstr>STEREOTIPI un AIZSPRIEDUMI</vt:lpstr>
      <vt:lpstr>STEREOTIPI un AIZSPRIEDUMI</vt:lpstr>
      <vt:lpstr>STEREOTIPI un AIZSPRIEDUMI</vt:lpstr>
      <vt:lpstr>STEREOTIPI un AIZSPRIEDUMI</vt:lpstr>
      <vt:lpstr>INVALIDITĀTE</vt:lpstr>
      <vt:lpstr>INVALIDITĀTE</vt:lpstr>
      <vt:lpstr>INVALIDITĀTE</vt:lpstr>
      <vt:lpstr>KAS IR GARĪGA    RAKSTURA    TRAUCĒJUMI </vt:lpstr>
      <vt:lpstr>KAS IR GARĪGA RAKSTURA TRAUCĒJUMI</vt:lpstr>
      <vt:lpstr>KAS IR GARĪGA RAKSTURA TRAUCĒJUMI</vt:lpstr>
      <vt:lpstr>KAS IR GARĪGA RAKSTURA TRAUCĒJUMI</vt:lpstr>
      <vt:lpstr>KAS IR GARĪGA RAKSTURA TRAUCĒJUMI</vt:lpstr>
      <vt:lpstr>KAS IR GARĪGA RAKSTURA TRAUCĒJUMI</vt:lpstr>
      <vt:lpstr>KAS IR GARĪGA RAKSTURA TRAUCĒJUMI: INTELEKTUĀLĀS ATTĪSTĪBAS TRAUCĒJUMI </vt:lpstr>
      <vt:lpstr>KAS IR GARĪGA RAKSTURA TRAUCĒJUMI: INTELEKTUĀLĀS ATTĪSTĪBAS TRAUCĒJUMI </vt:lpstr>
      <vt:lpstr>KAS IR GARĪGA RAKSTURA TRAUCĒJUMI: PSIHISKĀS SLIMĪBAS</vt:lpstr>
      <vt:lpstr>KAS IR GARĪGA RAKSTURA TRAUCĒJUMI: PSIHISKĀS SLIMĪBAS</vt:lpstr>
      <vt:lpstr>KAS IR GARĪGA  RAKSTURA TRAUCĒJUMI</vt:lpstr>
      <vt:lpstr>KAS IR GARĪGA  RAKSTURA TRAUCĒJUMI</vt:lpstr>
      <vt:lpstr>KAS IR GARĪGA  RAKSTURA TRAUCĒJUMI</vt:lpstr>
      <vt:lpstr>AUTISSKĀ SPEKTRA TRAUCĒJUMI</vt:lpstr>
      <vt:lpstr>AUTISSKĀ SPEKTRA TRAUCĒJUMI</vt:lpstr>
      <vt:lpstr>AUTISSKĀ SPEKTRA TRAUCĒJUMI</vt:lpstr>
      <vt:lpstr>KAS IR GARĪGA RAKSTURA TRAUCĒJUMI</vt:lpstr>
      <vt:lpstr>DAUNA SINDROMS</vt:lpstr>
      <vt:lpstr>DAUNA SINDROMS</vt:lpstr>
      <vt:lpstr>KAS IR GARĪGA RAKSTURA TRAUCĒJUMI</vt:lpstr>
      <vt:lpstr>DEPRESIJA</vt:lpstr>
      <vt:lpstr>DEPRESIJA</vt:lpstr>
      <vt:lpstr>DEPRESIJA</vt:lpstr>
      <vt:lpstr>DEPRESIJA</vt:lpstr>
      <vt:lpstr>KAS IR GARĪGA RAKSTURA TRAUCĒJUMI</vt:lpstr>
      <vt:lpstr>VEĢETATĪVĀ DISTONIJA</vt:lpstr>
      <vt:lpstr>VEĢETATĪVĀ DISTONIJA</vt:lpstr>
      <vt:lpstr>VEĢETATĪVĀ DISTONIJA</vt:lpstr>
      <vt:lpstr>KAS IR GARĪGA RAKSTURA TRAUCĒJUMI</vt:lpstr>
      <vt:lpstr>ŠIZOFRĒNIJA</vt:lpstr>
      <vt:lpstr>ŠIZOFRĒNIJA</vt:lpstr>
      <vt:lpstr>ŠIZOFRĒNIJA</vt:lpstr>
      <vt:lpstr>PADOMI SASKARSMĒ AR CILVĒKIEM  AR GARĪGA RAKSTURA      (PSIHISKIEM)     TRAUCĒJUMIEM</vt:lpstr>
      <vt:lpstr>PADOMI SASKARSMĒ AR CILVĒKIEM AR GARĪGA RAKSTURA TRAUCĒJUMIEM</vt:lpstr>
      <vt:lpstr>PADOMI SASKARSMĒ AR CILVĒKIEM AR GARĪGA RAKSTURA TRAUCĒJUMIEM</vt:lpstr>
      <vt:lpstr>PADOMI SASKARSMĒ AR CILVĒKIEM AR GARĪGA RAKSTURA (PSIHISKIEM) TRAUCĒJUMIEM</vt:lpstr>
      <vt:lpstr>PADOMI SASKARSMĒ AR CILVĒKIEM AR GARĪGA RAKSTURA (PSIHISKIEM) TRAUCĒJUMIEM </vt:lpstr>
      <vt:lpstr>PADOMI SASKARSMĒ AR CILVĒKIEM AR GARĪGA RAKSTURA (PSIHISKIEM) TRAUCĒJUMIEM </vt:lpstr>
      <vt:lpstr>PADOMI SASKARSMĒ AR CILVĒKIEM AR GARĪGA RAKSTURA (PSIHISKIEM) TRAUCĒJUMIEM </vt:lpstr>
      <vt:lpstr>PADOMI SASKARSMĒ AR CILVĒKIEM AR GARĪGA RAKSTURA (PSIHISKIEM) TRAUCĒJUMIEM </vt:lpstr>
      <vt:lpstr>CILVĒKS AR GARĪGA RAKSTURA    (PSIHISKIEM)    TRAUCĒJUMIEM:  KĀ IZTURĒTIES     KRĪZES SITUĀCIJĀS</vt:lpstr>
      <vt:lpstr>CILVĒKS AR GARĪGA RAKSTURA (PSIHISKIEM) TRAUCĒJUMIEM: KĀ IZTURĒTIES KRĪZES SITUĀCIJĀS JA TUVĀ CILVĒKĀ PAMANĀT IZMAIŅAS </vt:lpstr>
      <vt:lpstr>CILVĒKS AR GARĪGA RAKSTURA (PSIHISKIEM) TRAUCĒJUMIEM: KĀ IZTURĒTIES KRĪZES SITUĀCIJĀS JA TUVĀ CILVĒKĀ PAMANĀT IZMAIŅAS </vt:lpstr>
      <vt:lpstr>CILVĒKS AR GARĪGA RAKSTURA TRAUCĒJUMIEM: KĀ IZTURĒTIES KRĪZES SITUĀCIJĀS VARDARBĪBA </vt:lpstr>
      <vt:lpstr>CILVĒKS AR GARĪGA RAKSTURA (PSIHISKIEM) TRAUCĒJUMIEM: KĀ IZTURĒTIES KRĪZES SITUĀCIJĀS JA GADĀS PIEDZĪVOT AGRESĪVU UZVEDĪBU</vt:lpstr>
      <vt:lpstr>VIENKĀRŠAS LIETAS, KAS MŪS VISUS VIENO</vt:lpstr>
      <vt:lpstr>VIENKĀRŠAS LIETAS, KAS MŪS VISUS VIENO </vt:lpstr>
      <vt:lpstr>VIENKĀRŠAS LIETAS, KAS MŪS VISUS VIENO </vt:lpstr>
      <vt:lpstr>VIENKĀRŠAS LIETAS, KAS MŪS VISUS VIENO </vt:lpstr>
      <vt:lpstr>VIENKĀRŠAS LIETAS, KAS MŪS VISUS VIENO </vt:lpstr>
      <vt:lpstr>VIENKĀRŠAS LIETAS, KAS MŪS VISUS VIENO </vt:lpstr>
      <vt:lpstr>VIENKĀRŠAS LIETAS, KAS MŪS VISUS VIENO </vt:lpstr>
      <vt:lpstr>VIDEO:    AR JAUNIEŠU ACĪM</vt:lpstr>
      <vt:lpstr>VIDEO: AR JAUNIEŠU ACĪM</vt:lpstr>
      <vt:lpstr>Noslēguma slaids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GARĪGA RAKSTURA TRAUCĒJUMI  un cilvēki ar tiem</dc:title>
  <dc:subject/>
  <dc:creator>Naula Dannenberga</dc:creator>
  <cp:keywords/>
  <dc:description/>
  <cp:lastModifiedBy>Guntis Kaldovskis</cp:lastModifiedBy>
  <cp:revision>20</cp:revision>
  <dcterms:created xsi:type="dcterms:W3CDTF">2024-09-09T07:04:38Z</dcterms:created>
  <dcterms:modified xsi:type="dcterms:W3CDTF">2024-09-10T11:53:33Z</dcterms:modified>
</cp:coreProperties>
</file>