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Lst>
  <p:sldSz cx="20104100" cy="11303000"/>
  <p:notesSz cx="6858000" cy="9144000"/>
  <p:defaultTextStyle>
    <a:lvl1pPr marL="0" marR="0" indent="0" algn="l" defTabSz="914400">
      <a:lnSpc>
        <a:spcPct val="100000"/>
      </a:lnSpc>
      <a:spcBef>
        <a:spcPts val="0"/>
      </a:spcBef>
      <a:spcAft>
        <a:spcPts val="0"/>
      </a:spcAft>
      <a:buNone/>
      <a:tabLst/>
      <a:defRPr sz="1800" b="0" i="0" u="none" strike="noStrike" kern="1" cap="none" spc="0" baseline="0">
        <a:solidFill>
          <a:srgbClr val="000000"/>
        </a:solidFill>
        <a:effectLst/>
        <a:latin typeface="Calibri" pitchFamily="2" charset="0"/>
        <a:ea typeface="Calibri" pitchFamily="2" charset="0"/>
        <a:cs typeface="Calibri" pitchFamily="2" charset="0"/>
      </a:defRPr>
    </a:lvl1pPr>
    <a:lvl2pPr marL="0" marR="0" indent="0" algn="l" defTabSz="914400">
      <a:lnSpc>
        <a:spcPct val="100000"/>
      </a:lnSpc>
      <a:spcBef>
        <a:spcPts val="0"/>
      </a:spcBef>
      <a:spcAft>
        <a:spcPts val="0"/>
      </a:spcAft>
      <a:buNone/>
      <a:tabLst/>
      <a:defRPr sz="1800" b="0" i="0" u="none" strike="noStrike" kern="1" cap="none" spc="0" baseline="0">
        <a:solidFill>
          <a:srgbClr val="000000"/>
        </a:solidFill>
        <a:effectLst/>
        <a:latin typeface="Calibri" pitchFamily="2" charset="0"/>
        <a:ea typeface="Calibri" pitchFamily="2" charset="0"/>
        <a:cs typeface="Calibri" pitchFamily="2" charset="0"/>
      </a:defRPr>
    </a:lvl2pPr>
    <a:lvl3pPr marL="0" marR="0" indent="0" algn="l" defTabSz="914400">
      <a:lnSpc>
        <a:spcPct val="100000"/>
      </a:lnSpc>
      <a:spcBef>
        <a:spcPts val="0"/>
      </a:spcBef>
      <a:spcAft>
        <a:spcPts val="0"/>
      </a:spcAft>
      <a:buNone/>
      <a:tabLst/>
      <a:defRPr sz="1800" b="0" i="0" u="none" strike="noStrike" kern="1" cap="none" spc="0" baseline="0">
        <a:solidFill>
          <a:srgbClr val="000000"/>
        </a:solidFill>
        <a:effectLst/>
        <a:latin typeface="Calibri" pitchFamily="2" charset="0"/>
        <a:ea typeface="Calibri" pitchFamily="2" charset="0"/>
        <a:cs typeface="Calibri" pitchFamily="2" charset="0"/>
      </a:defRPr>
    </a:lvl3pPr>
    <a:lvl4pPr marL="0" marR="0" indent="0" algn="l" defTabSz="914400">
      <a:lnSpc>
        <a:spcPct val="100000"/>
      </a:lnSpc>
      <a:spcBef>
        <a:spcPts val="0"/>
      </a:spcBef>
      <a:spcAft>
        <a:spcPts val="0"/>
      </a:spcAft>
      <a:buNone/>
      <a:tabLst/>
      <a:defRPr sz="1800" b="0" i="0" u="none" strike="noStrike" kern="1" cap="none" spc="0" baseline="0">
        <a:solidFill>
          <a:srgbClr val="000000"/>
        </a:solidFill>
        <a:effectLst/>
        <a:latin typeface="Calibri" pitchFamily="2" charset="0"/>
        <a:ea typeface="Calibri" pitchFamily="2" charset="0"/>
        <a:cs typeface="Calibri" pitchFamily="2" charset="0"/>
      </a:defRPr>
    </a:lvl4pPr>
    <a:lvl5pPr marL="0" marR="0" indent="0" algn="l" defTabSz="914400">
      <a:lnSpc>
        <a:spcPct val="100000"/>
      </a:lnSpc>
      <a:spcBef>
        <a:spcPts val="0"/>
      </a:spcBef>
      <a:spcAft>
        <a:spcPts val="0"/>
      </a:spcAft>
      <a:buNone/>
      <a:tabLst/>
      <a:defRPr sz="1800" b="0" i="0" u="none" strike="noStrike" kern="1" cap="none" spc="0" baseline="0">
        <a:solidFill>
          <a:srgbClr val="000000"/>
        </a:solidFill>
        <a:effectLst/>
        <a:latin typeface="Calibri" pitchFamily="2" charset="0"/>
        <a:ea typeface="Calibri" pitchFamily="2" charset="0"/>
        <a:cs typeface="Calibri" pitchFamily="2" charset="0"/>
      </a:defRPr>
    </a:lvl5pPr>
    <a:lvl6pPr marL="0" marR="0" indent="0" algn="l" defTabSz="914400">
      <a:lnSpc>
        <a:spcPct val="100000"/>
      </a:lnSpc>
      <a:spcBef>
        <a:spcPts val="0"/>
      </a:spcBef>
      <a:spcAft>
        <a:spcPts val="0"/>
      </a:spcAft>
      <a:buNone/>
      <a:tabLst/>
      <a:defRPr sz="1800" b="0" i="0" u="none" strike="noStrike" kern="1" cap="none" spc="0" baseline="0">
        <a:solidFill>
          <a:srgbClr val="000000"/>
        </a:solidFill>
        <a:effectLst/>
        <a:latin typeface="Calibri" pitchFamily="2" charset="0"/>
        <a:ea typeface="Calibri" pitchFamily="2" charset="0"/>
        <a:cs typeface="Calibri" pitchFamily="2" charset="0"/>
      </a:defRPr>
    </a:lvl6pPr>
    <a:lvl7pPr marL="0" marR="0" indent="0" algn="l" defTabSz="914400">
      <a:lnSpc>
        <a:spcPct val="100000"/>
      </a:lnSpc>
      <a:spcBef>
        <a:spcPts val="0"/>
      </a:spcBef>
      <a:spcAft>
        <a:spcPts val="0"/>
      </a:spcAft>
      <a:buNone/>
      <a:tabLst/>
      <a:defRPr sz="1800" b="0" i="0" u="none" strike="noStrike" kern="1" cap="none" spc="0" baseline="0">
        <a:solidFill>
          <a:srgbClr val="000000"/>
        </a:solidFill>
        <a:effectLst/>
        <a:latin typeface="Calibri" pitchFamily="2" charset="0"/>
        <a:ea typeface="Calibri" pitchFamily="2" charset="0"/>
        <a:cs typeface="Calibri" pitchFamily="2" charset="0"/>
      </a:defRPr>
    </a:lvl7pPr>
    <a:lvl8pPr marL="0" marR="0" indent="0" algn="l" defTabSz="914400">
      <a:lnSpc>
        <a:spcPct val="100000"/>
      </a:lnSpc>
      <a:spcBef>
        <a:spcPts val="0"/>
      </a:spcBef>
      <a:spcAft>
        <a:spcPts val="0"/>
      </a:spcAft>
      <a:buNone/>
      <a:tabLst/>
      <a:defRPr sz="1800" b="0" i="0" u="none" strike="noStrike" kern="1" cap="none" spc="0" baseline="0">
        <a:solidFill>
          <a:srgbClr val="000000"/>
        </a:solidFill>
        <a:effectLst/>
        <a:latin typeface="Calibri" pitchFamily="2" charset="0"/>
        <a:ea typeface="Calibri" pitchFamily="2" charset="0"/>
        <a:cs typeface="Calibri" pitchFamily="2" charset="0"/>
      </a:defRPr>
    </a:lvl8pPr>
    <a:lvl9pPr marL="0" marR="0" indent="0" algn="l" defTabSz="914400">
      <a:lnSpc>
        <a:spcPct val="100000"/>
      </a:lnSpc>
      <a:spcBef>
        <a:spcPts val="0"/>
      </a:spcBef>
      <a:spcAft>
        <a:spcPts val="0"/>
      </a:spcAft>
      <a:buNone/>
      <a:tabLst/>
      <a:defRPr sz="1800" b="0" i="0" u="none" strike="noStrike" kern="1" cap="none" spc="0" baseline="0">
        <a:solidFill>
          <a:srgbClr val="000000"/>
        </a:solidFill>
        <a:effectLst/>
        <a:latin typeface="Calibri" pitchFamily="2" charset="0"/>
        <a:ea typeface="Calibri" pitchFamily="2" charset="0"/>
        <a:cs typeface="Calibri" pitchFamily="2" charset="0"/>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smNativeData">
      <pr:smAppRevision xmlns:mc="http://schemas.openxmlformats.org/markup-compatibility/2006" xmlns:p14="http://schemas.microsoft.com/office/powerpoint/2010/main" xmlns:p15="http://schemas.microsoft.com/office/powerpoint/2012/main" xmlns:pr="smNativeData" xmlns="smNativeData" dt="1725868950" val="1060" rev64="64" revOS="1"/>
      <pr:smFileRevision xmlns:mc="http://schemas.openxmlformats.org/markup-compatibility/2006" xmlns:p14="http://schemas.microsoft.com/office/powerpoint/2010/main" xmlns:p15="http://schemas.microsoft.com/office/powerpoint/2012/main" xmlns:pr="smNativeData" xmlns="smNativeData" dt="1725868950" val="101"/>
      <pr:guideOptions xmlns:mc="http://schemas.openxmlformats.org/markup-compatibility/2006" xmlns:p14="http://schemas.microsoft.com/office/powerpoint/2010/main" xmlns:p15="http://schemas.microsoft.com/office/powerpoint/2012/main" xmlns:pr="smNativeData" xmlns="smNativeData" dt="1725868950" snapToBorders="1"/>
      <pr:pdfExportOpt xmlns:mc="http://schemas.openxmlformats.org/markup-compatibility/2006" xmlns:p14="http://schemas.microsoft.com/office/powerpoint/2010/main" xmlns:p15="http://schemas.microsoft.com/office/powerpoint/2012/main" xmlns:pr="smNativeData" xmlns="smNativeData" dt="1725868950" pagesRangeIndex="1" pagesSelectionIndex="0" qualityIndex="0" embedFonts="2" useJpegs="0" useSubsetFonts="1" useAlpha="1" relativeLinks="0" taggedPdf="0" pane="0" zoom="0" zoomContents="100" layout="0" includeDoc="0" viewFlags="0" openViewer="1" jpegQuality="90" flags="252" layoutIndex="0" exportSlideNames="1" name="/Users/ligallevent/Desktop/1_PROJEKTI/4_Labklājības_ministrija/Dažādās_kurpītes/PREZENTĀCIJA/FINAL/09.09.FT_Iekap_otra_kurpes.pdf" map="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87" autoAdjust="0"/>
    <p:restoredTop sz="86429" autoAdjust="0"/>
  </p:normalViewPr>
  <p:slideViewPr>
    <p:cSldViewPr snapToGrid="0">
      <p:cViewPr varScale="1">
        <p:scale>
          <a:sx n="28" d="100"/>
          <a:sy n="28" d="100"/>
        </p:scale>
        <p:origin x="326" y="41"/>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 d="100"/>
        <a:sy n="6" d="100"/>
      </p:scale>
      <p:origin x="0" y="0"/>
    </p:cViewPr>
  </p:sorterViewPr>
  <p:notesViewPr>
    <p:cSldViewPr snapToGrid="0">
      <p:cViewPr>
        <p:scale>
          <a:sx n="34" d="100"/>
          <a:sy n="34" d="100"/>
        </p:scale>
        <p:origin x="1162" y="354"/>
      </p:cViewPr>
      <p:guideLst/>
    </p:cSldViewPr>
  </p:notesViewPr>
  <p:gridSpacing cx="71755" cy="7175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hape 69"/>
          <p:cNvSpPr>
            <a:spLocks noGrp="1" noRot="1" noChangeAspect="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CAcAADgEAAAoIwAAUBkAABAAAAAmAAAACAAAAAEPAAAAAAAA"/>
              </a:ext>
            </a:extLst>
          </p:cNvSpPr>
          <p:nvPr>
            <p:ph type="sldImg"/>
          </p:nvPr>
        </p:nvSpPr>
        <p:spPr>
          <a:xfrm>
            <a:off x="1143000" y="685800"/>
            <a:ext cx="4572000" cy="3429000"/>
          </a:xfrm>
          <a:prstGeom prst="rect">
            <a:avLst/>
          </a:prstGeom>
        </p:spPr>
        <p:txBody>
          <a:bodyPr/>
          <a:lstStyle/>
          <a:p>
            <a:endParaRPr/>
          </a:p>
        </p:txBody>
      </p:sp>
      <p:sp>
        <p:nvSpPr>
          <p:cNvPr id="3" name="Shape 70"/>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oAUAALgaAACQJAAACDQAABAAAAAmAAAACAAAAAEPAAAAAAAA"/>
              </a:ext>
            </a:extLst>
          </p:cNvSpPr>
          <p:nvPr>
            <p:ph type="body"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hf sldNum="0" hdr="0" ftr="0" dt="0"/>
  <p:notesStyle>
    <a:lvl1pPr marL="0" marR="0" indent="0" algn="l" defTabSz="914400">
      <a:lnSpc>
        <a:spcPct val="100000"/>
      </a:lnSpc>
      <a:spcBef>
        <a:spcPts val="0"/>
      </a:spcBef>
      <a:spcAft>
        <a:spcPts val="0"/>
      </a:spcAft>
      <a:buNone/>
      <a:tabLst/>
      <a:defRPr sz="1200" b="0" i="0" u="none" strike="noStrike" kern="1" cap="none" spc="0" baseline="0">
        <a:solidFill>
          <a:srgbClr val="000000"/>
        </a:solidFill>
        <a:effectLst/>
        <a:latin typeface="Calibri" pitchFamily="2" charset="0"/>
        <a:ea typeface="Calibri" pitchFamily="2" charset="0"/>
        <a:cs typeface="Calibri" pitchFamily="2" charset="0"/>
      </a:defRPr>
    </a:lvl1pPr>
    <a:lvl2pPr marL="0" marR="0" indent="228600" algn="l" defTabSz="914400">
      <a:lnSpc>
        <a:spcPct val="100000"/>
      </a:lnSpc>
      <a:spcBef>
        <a:spcPts val="0"/>
      </a:spcBef>
      <a:spcAft>
        <a:spcPts val="0"/>
      </a:spcAft>
      <a:buNone/>
      <a:tabLst/>
      <a:defRPr sz="1200" b="0" i="0" u="none" strike="noStrike" kern="1" cap="none" spc="0" baseline="0">
        <a:solidFill>
          <a:srgbClr val="000000"/>
        </a:solidFill>
        <a:effectLst/>
        <a:latin typeface="Calibri" pitchFamily="2" charset="0"/>
        <a:ea typeface="Calibri" pitchFamily="2" charset="0"/>
        <a:cs typeface="Calibri" pitchFamily="2" charset="0"/>
      </a:defRPr>
    </a:lvl2pPr>
    <a:lvl3pPr marL="0" marR="0" indent="457200" algn="l" defTabSz="914400">
      <a:lnSpc>
        <a:spcPct val="100000"/>
      </a:lnSpc>
      <a:spcBef>
        <a:spcPts val="0"/>
      </a:spcBef>
      <a:spcAft>
        <a:spcPts val="0"/>
      </a:spcAft>
      <a:buNone/>
      <a:tabLst/>
      <a:defRPr sz="1200" b="0" i="0" u="none" strike="noStrike" kern="1" cap="none" spc="0" baseline="0">
        <a:solidFill>
          <a:srgbClr val="000000"/>
        </a:solidFill>
        <a:effectLst/>
        <a:latin typeface="Calibri" pitchFamily="2" charset="0"/>
        <a:ea typeface="Calibri" pitchFamily="2" charset="0"/>
        <a:cs typeface="Calibri" pitchFamily="2" charset="0"/>
      </a:defRPr>
    </a:lvl3pPr>
    <a:lvl4pPr marL="0" marR="0" indent="685800" algn="l" defTabSz="914400">
      <a:lnSpc>
        <a:spcPct val="100000"/>
      </a:lnSpc>
      <a:spcBef>
        <a:spcPts val="0"/>
      </a:spcBef>
      <a:spcAft>
        <a:spcPts val="0"/>
      </a:spcAft>
      <a:buNone/>
      <a:tabLst/>
      <a:defRPr sz="1200" b="0" i="0" u="none" strike="noStrike" kern="1" cap="none" spc="0" baseline="0">
        <a:solidFill>
          <a:srgbClr val="000000"/>
        </a:solidFill>
        <a:effectLst/>
        <a:latin typeface="Calibri" pitchFamily="2" charset="0"/>
        <a:ea typeface="Calibri" pitchFamily="2" charset="0"/>
        <a:cs typeface="Calibri" pitchFamily="2" charset="0"/>
      </a:defRPr>
    </a:lvl4pPr>
    <a:lvl5pPr marL="0" marR="0" indent="914400" algn="l" defTabSz="914400">
      <a:lnSpc>
        <a:spcPct val="100000"/>
      </a:lnSpc>
      <a:spcBef>
        <a:spcPts val="0"/>
      </a:spcBef>
      <a:spcAft>
        <a:spcPts val="0"/>
      </a:spcAft>
      <a:buNone/>
      <a:tabLst/>
      <a:defRPr sz="1200" b="0" i="0" u="none" strike="noStrike" kern="1" cap="none" spc="0" baseline="0">
        <a:solidFill>
          <a:srgbClr val="000000"/>
        </a:solidFill>
        <a:effectLst/>
        <a:latin typeface="Calibri" pitchFamily="2" charset="0"/>
        <a:ea typeface="Calibri" pitchFamily="2" charset="0"/>
        <a:cs typeface="Calibri" pitchFamily="2" charset="0"/>
      </a:defRPr>
    </a:lvl5pPr>
    <a:lvl6pPr marL="0" marR="0" indent="1143000" algn="l" defTabSz="914400">
      <a:lnSpc>
        <a:spcPct val="100000"/>
      </a:lnSpc>
      <a:spcBef>
        <a:spcPts val="0"/>
      </a:spcBef>
      <a:spcAft>
        <a:spcPts val="0"/>
      </a:spcAft>
      <a:buNone/>
      <a:tabLst/>
      <a:defRPr sz="1200" b="0" i="0" u="none" strike="noStrike" kern="1" cap="none" spc="0" baseline="0">
        <a:solidFill>
          <a:srgbClr val="000000"/>
        </a:solidFill>
        <a:effectLst/>
        <a:latin typeface="Calibri" pitchFamily="2" charset="0"/>
        <a:ea typeface="Calibri" pitchFamily="2" charset="0"/>
        <a:cs typeface="Calibri" pitchFamily="2" charset="0"/>
      </a:defRPr>
    </a:lvl6pPr>
    <a:lvl7pPr marL="0" marR="0" indent="1371600" algn="l" defTabSz="914400">
      <a:lnSpc>
        <a:spcPct val="100000"/>
      </a:lnSpc>
      <a:spcBef>
        <a:spcPts val="0"/>
      </a:spcBef>
      <a:spcAft>
        <a:spcPts val="0"/>
      </a:spcAft>
      <a:buNone/>
      <a:tabLst/>
      <a:defRPr sz="1200" b="0" i="0" u="none" strike="noStrike" kern="1" cap="none" spc="0" baseline="0">
        <a:solidFill>
          <a:srgbClr val="000000"/>
        </a:solidFill>
        <a:effectLst/>
        <a:latin typeface="Calibri" pitchFamily="2" charset="0"/>
        <a:ea typeface="Calibri" pitchFamily="2" charset="0"/>
        <a:cs typeface="Calibri" pitchFamily="2" charset="0"/>
      </a:defRPr>
    </a:lvl7pPr>
    <a:lvl8pPr marL="0" marR="0" indent="1600200" algn="l" defTabSz="914400">
      <a:lnSpc>
        <a:spcPct val="100000"/>
      </a:lnSpc>
      <a:spcBef>
        <a:spcPts val="0"/>
      </a:spcBef>
      <a:spcAft>
        <a:spcPts val="0"/>
      </a:spcAft>
      <a:buNone/>
      <a:tabLst/>
      <a:defRPr sz="1200" b="0" i="0" u="none" strike="noStrike" kern="1" cap="none" spc="0" baseline="0">
        <a:solidFill>
          <a:srgbClr val="000000"/>
        </a:solidFill>
        <a:effectLst/>
        <a:latin typeface="Calibri" pitchFamily="2" charset="0"/>
        <a:ea typeface="Calibri" pitchFamily="2" charset="0"/>
        <a:cs typeface="Calibri" pitchFamily="2" charset="0"/>
      </a:defRPr>
    </a:lvl8pPr>
    <a:lvl9pPr marL="0" marR="0" indent="1828800" algn="l" defTabSz="914400">
      <a:lnSpc>
        <a:spcPct val="100000"/>
      </a:lnSpc>
      <a:spcBef>
        <a:spcPts val="0"/>
      </a:spcBef>
      <a:spcAft>
        <a:spcPts val="0"/>
      </a:spcAft>
      <a:buNone/>
      <a:tabLst/>
      <a:defRPr sz="1200" b="0" i="0" u="none" strike="noStrike" kern="1" cap="none" spc="0" baseline="0">
        <a:solidFill>
          <a:srgbClr val="000000"/>
        </a:solidFill>
        <a:effectLst/>
        <a:latin typeface="Calibri" pitchFamily="2" charset="0"/>
        <a:ea typeface="Calibri" pitchFamily="2" charset="0"/>
        <a:cs typeface="Calibri" pitchFamily="2"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Slide Image Placeholder 1"/>
          <p:cNvSpPr>
            <a:spLocks noGrp="1" noRot="1" noChangeAspect="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icDmE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WAIAADgEAADYJwAAUBkAABAAAAAmAAAACAAAAAEOAAAAAAAA"/>
              </a:ext>
            </a:extLst>
          </p:cNvSpPr>
          <p:nvPr>
            <p:ph type="sldImg"/>
          </p:nvPr>
        </p:nvSpPr>
        <p:spPr>
          <a:xfrm>
            <a:off x="381000" y="685800"/>
            <a:ext cx="6096000" cy="3429000"/>
          </a:xfrm>
        </p:spPr>
      </p:sp>
      <p:sp>
        <p:nvSpPr>
          <p:cNvPr id="3" name="Notes Placeholder 2"/>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8EZ+E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oAUAALgaAACQJAAACDQAABAAAAAmAAAACAAAAAEAAAAAAAAA"/>
              </a:ext>
            </a:extLst>
          </p:cNvSpPr>
          <p:nvPr>
            <p:ph type="body" idx="1"/>
          </p:nvPr>
        </p:nvSpPr>
        <p:spPr>
          <a:xfrm>
            <a:off x="914400" y="4343400"/>
            <a:ext cx="5029200" cy="4114800"/>
          </a:xfrm>
        </p:spPr>
        <p:txBody>
          <a:bodyPr/>
          <a:lstStyle/>
          <a:p>
            <a:endParaRPr lang="en-us" cap="non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Slaida attēla vietturis 1"/>
          <p:cNvSpPr>
            <a:spLocks noGrp="1" noRot="1" noChangeAspect="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WAIAADgEAADYJwAAUBkAABAAAAAmAAAACAAAAAEOAAAAAAAA"/>
              </a:ext>
            </a:extLst>
          </p:cNvSpPr>
          <p:nvPr>
            <p:ph type="sldImg"/>
          </p:nvPr>
        </p:nvSpPr>
        <p:spPr>
          <a:xfrm>
            <a:off x="381000" y="685800"/>
            <a:ext cx="6096000" cy="3429000"/>
          </a:xfrm>
        </p:spPr>
      </p:sp>
      <p:sp>
        <p:nvSpPr>
          <p:cNvPr id="3" name="Piezīmju vietturis 2"/>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J/f38AAAAAA8zMzADAwP8Af39/AAAAAAAAAAAAAAAAAAAAAAAAAAAAIQAAABgAAAAUAAAAoAUAALgaAACQJAAACDQAABAAAAAmAAAACAAAAAEAAAAAAAAA"/>
              </a:ext>
            </a:extLst>
          </p:cNvSpPr>
          <p:nvPr>
            <p:ph type="body" idx="1"/>
          </p:nvPr>
        </p:nvSpPr>
        <p:spPr>
          <a:xfrm>
            <a:off x="914400" y="4343400"/>
            <a:ext cx="5029200" cy="4114800"/>
          </a:xfrm>
        </p:spPr>
        <p:txBody>
          <a:bodyPr/>
          <a:lstStyle/>
          <a:p>
            <a:endParaRPr lang="lv-lv" cap="non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Text"/>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RgkAAJEVAABmcgAALSQAABAAAAAmAAAACAAAAAEgAAAAAAAA"/>
              </a:ext>
            </a:extLst>
          </p:cNvSpPr>
          <p:nvPr>
            <p:ph type="title"/>
          </p:nvPr>
        </p:nvSpPr>
        <p:spPr>
          <a:xfrm>
            <a:off x="1507490" y="3505835"/>
            <a:ext cx="17089120" cy="2374900"/>
          </a:xfrm>
        </p:spPr>
        <p:txBody>
          <a:bodyPr vert="horz" wrap="square" lIns="0" tIns="0" rIns="0" bIns="0" numCol="1" spcCol="215900" anchor="t">
            <a:prstTxWarp prst="textNoShape">
              <a:avLst/>
            </a:prstTxWarp>
          </a:bodyPr>
          <a:lstStyle/>
          <a:p>
            <a:r>
              <a:t>Title Text</a:t>
            </a:r>
          </a:p>
        </p:txBody>
      </p:sp>
      <p:sp>
        <p:nvSpPr>
          <p:cNvPr id="3" name="Body Level One…"/>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Fc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jRIAAPYmAAAfaQAAWjgAABAAAAAmAAAACAAAAAEgAAAAAAAA"/>
              </a:ext>
            </a:extLst>
          </p:cNvSpPr>
          <p:nvPr>
            <p:ph idx="1"/>
          </p:nvPr>
        </p:nvSpPr>
        <p:spPr>
          <a:xfrm>
            <a:off x="3015615" y="6333490"/>
            <a:ext cx="14072870" cy="2827020"/>
          </a:xfrm>
        </p:spPr>
        <p:txBody>
          <a:bodyPr vert="horz" wrap="square" lIns="0" tIns="0" rIns="0" bIns="0" numCol="1" spcCol="215900" anchor="t">
            <a:prstTxWarp prst="textNoShape">
              <a:avLst/>
            </a:prstTxWarp>
          </a:bodyPr>
          <a:lstStyle/>
          <a:p>
            <a:r>
              <a:t>Body Level One</a:t>
            </a:r>
          </a:p>
          <a:p>
            <a:pPr lvl="1"/>
            <a:r>
              <a:t>Body Level Two</a:t>
            </a:r>
          </a:p>
          <a:p>
            <a:pPr lvl="2"/>
            <a:r>
              <a:t>Body Level Three</a:t>
            </a:r>
          </a:p>
          <a:p>
            <a:pPr lvl="3"/>
            <a:r>
              <a:t>Body Level Four</a:t>
            </a:r>
          </a:p>
          <a:p>
            <a:pPr lvl="4"/>
            <a:r>
              <a:t>Body Level Five</a:t>
            </a:r>
          </a:p>
        </p:txBody>
      </p:sp>
      <p:sp>
        <p:nvSpPr>
          <p:cNvPr id="4" name="Slide Number"/>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Fc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HMAALNAAAB9dQAAMEIAABAgAAAmAAAACAAAAAAAAAAAAAAA"/>
              </a:ext>
            </a:extLst>
          </p:cNvSpPr>
          <p:nvPr>
            <p:ph type="sldNum" sz="quarter" idx="2"/>
          </p:nvPr>
        </p:nvSpPr>
        <p:spPr/>
        <p:txBody>
          <a:bodyPr/>
          <a:lstStyle/>
          <a:p>
            <a:fld id="{5738AEE8-A6BA-6D58-F480-500DE0CE0205}" type="slidenum">
              <a:t>‹#›</a:t>
            </a:fld>
            <a:endParaRP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 name="Title Text"/>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wSIAANUWAADrWAAA0CYAABAAAAAmAAAACAAAAAEgAAAAAAAA"/>
              </a:ext>
            </a:extLst>
          </p:cNvSpPr>
          <p:nvPr>
            <p:ph type="title"/>
          </p:nvPr>
        </p:nvSpPr>
        <p:spPr>
          <a:xfrm>
            <a:off x="5649595" y="3711575"/>
            <a:ext cx="8804910" cy="2597785"/>
          </a:xfrm>
        </p:spPr>
        <p:txBody>
          <a:bodyPr vert="horz" wrap="square" lIns="0" tIns="0" rIns="0" bIns="0" numCol="1" spcCol="215900" anchor="t">
            <a:prstTxWarp prst="textNoShape">
              <a:avLst/>
            </a:prstTxWarp>
          </a:bodyPr>
          <a:lstStyle/>
          <a:p>
            <a:r>
              <a:t>Title Text</a:t>
            </a:r>
          </a:p>
        </p:txBody>
      </p:sp>
      <p:sp>
        <p:nvSpPr>
          <p:cNvPr id="3" name="Body Level One…"/>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GgzTQ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rRUAAM8OAACRZAAAuRwAABAAAAAmAAAACAAAAAEgAAAAAAAA"/>
              </a:ext>
            </a:extLst>
          </p:cNvSpPr>
          <p:nvPr>
            <p:ph idx="1"/>
          </p:nvPr>
        </p:nvSpPr>
        <p:spPr>
          <a:xfrm>
            <a:off x="3523615" y="2407285"/>
            <a:ext cx="12824460" cy="2261870"/>
          </a:xfrm>
        </p:spPr>
        <p:txBody>
          <a:bodyPr vert="horz" wrap="square" lIns="0" tIns="0" rIns="0" bIns="0" numCol="1" spcCol="215900" anchor="t">
            <a:prstTxWarp prst="textNoShape">
              <a:avLst/>
            </a:prstTxWarp>
          </a:bodyPr>
          <a:lstStyle/>
          <a:p>
            <a:r>
              <a:t>Body Level One</a:t>
            </a:r>
          </a:p>
          <a:p>
            <a:pPr lvl="1"/>
            <a:r>
              <a:t>Body Level Two</a:t>
            </a:r>
          </a:p>
          <a:p>
            <a:pPr lvl="2"/>
            <a:r>
              <a:t>Body Level Three</a:t>
            </a:r>
          </a:p>
          <a:p>
            <a:pPr lvl="3"/>
            <a:r>
              <a:t>Body Level Four</a:t>
            </a:r>
          </a:p>
          <a:p>
            <a:pPr lvl="4"/>
            <a:r>
              <a:t>Body Level Five</a:t>
            </a:r>
          </a:p>
        </p:txBody>
      </p:sp>
      <p:sp>
        <p:nvSpPr>
          <p:cNvPr id="4" name="Slide Number"/>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XD3hQ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HMAALNAAAB9dQAAMEIAABAgAAAmAAAACAAAAAAAAAAAAAAA"/>
              </a:ext>
            </a:extLst>
          </p:cNvSpPr>
          <p:nvPr>
            <p:ph type="sldNum" sz="quarter" idx="2"/>
          </p:nvPr>
        </p:nvSpPr>
        <p:spPr/>
        <p:txBody>
          <a:bodyPr/>
          <a:lstStyle/>
          <a:p>
            <a:fld id="{2813E1C8-86C5-4617-8BAB-7042AFE57D25}" type="slidenum">
              <a:t>‹#›</a:t>
            </a:fld>
            <a:endParaRP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Content 0">
    <p:spTree>
      <p:nvGrpSpPr>
        <p:cNvPr id="1" name=""/>
        <p:cNvGrpSpPr/>
        <p:nvPr/>
      </p:nvGrpSpPr>
      <p:grpSpPr>
        <a:xfrm>
          <a:off x="0" y="0"/>
          <a:ext cx="0" cy="0"/>
          <a:chOff x="0" y="0"/>
          <a:chExt cx="0" cy="0"/>
        </a:xfrm>
      </p:grpSpPr>
      <p:sp>
        <p:nvSpPr>
          <p:cNvPr id="2" name="Title Text"/>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wSIAANUWAADrWAAA0CYAABAAAAAmAAAACAAAAAEgAAAAAAAA"/>
              </a:ext>
            </a:extLst>
          </p:cNvSpPr>
          <p:nvPr>
            <p:ph type="title"/>
          </p:nvPr>
        </p:nvSpPr>
        <p:spPr>
          <a:xfrm>
            <a:off x="5649595" y="3711575"/>
            <a:ext cx="8804910" cy="2597785"/>
          </a:xfrm>
        </p:spPr>
        <p:txBody>
          <a:bodyPr vert="horz" wrap="square" lIns="0" tIns="0" rIns="0" bIns="0" numCol="1" spcCol="215900" anchor="t">
            <a:prstTxWarp prst="textNoShape">
              <a:avLst/>
            </a:prstTxWarp>
          </a:bodyPr>
          <a:lstStyle/>
          <a:p>
            <a:r>
              <a:t>Title Text</a:t>
            </a:r>
          </a:p>
        </p:txBody>
      </p:sp>
      <p:sp>
        <p:nvSpPr>
          <p:cNvPr id="3" name="Body Level One…"/>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Fc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rRUAAM8OAACRZAAAuRwAABAAAAAmAAAACAAAAAEgAAAAAAAA"/>
              </a:ext>
            </a:extLst>
          </p:cNvSpPr>
          <p:nvPr>
            <p:ph idx="1"/>
          </p:nvPr>
        </p:nvSpPr>
        <p:spPr>
          <a:xfrm>
            <a:off x="3523615" y="2407285"/>
            <a:ext cx="12824460" cy="2261870"/>
          </a:xfrm>
        </p:spPr>
        <p:txBody>
          <a:bodyPr vert="horz" wrap="square" lIns="0" tIns="0" rIns="0" bIns="0" numCol="1" spcCol="215900" anchor="t">
            <a:prstTxWarp prst="textNoShape">
              <a:avLst/>
            </a:prstTxWarp>
          </a:bodyPr>
          <a:lstStyle/>
          <a:p>
            <a:r>
              <a:t>Body Level One</a:t>
            </a:r>
          </a:p>
          <a:p>
            <a:pPr lvl="1"/>
            <a:r>
              <a:t>Body Level Two</a:t>
            </a:r>
          </a:p>
          <a:p>
            <a:pPr lvl="2"/>
            <a:r>
              <a:t>Body Level Three</a:t>
            </a:r>
          </a:p>
          <a:p>
            <a:pPr lvl="3"/>
            <a:r>
              <a:t>Body Level Four</a:t>
            </a:r>
          </a:p>
          <a:p>
            <a:pPr lvl="4"/>
            <a:r>
              <a:t>Body Level Five</a:t>
            </a:r>
          </a:p>
        </p:txBody>
      </p:sp>
      <p:sp>
        <p:nvSpPr>
          <p:cNvPr id="4" name="Slide Number"/>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Fc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HMAALNAAAB9dQAAMEIAABAgAAAmAAAACAAAAAAAAAAAAAAA"/>
              </a:ext>
            </a:extLst>
          </p:cNvSpPr>
          <p:nvPr>
            <p:ph type="sldNum" sz="quarter" idx="2"/>
          </p:nvPr>
        </p:nvSpPr>
        <p:spPr/>
        <p:txBody>
          <a:bodyPr/>
          <a:lstStyle/>
          <a:p>
            <a:fld id="{0B2B1184-CAE6-7EE7-A893-3CB25FDD5E69}" type="slidenum">
              <a:t>‹#›</a:t>
            </a:fld>
            <a:endParaRPr/>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2" name="Title Text"/>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wSIAANUWAADrWAAA0CYAABAAAAAmAAAACAAAAAEgAAAAAAAA"/>
              </a:ext>
            </a:extLst>
          </p:cNvSpPr>
          <p:nvPr>
            <p:ph type="title"/>
          </p:nvPr>
        </p:nvSpPr>
        <p:spPr>
          <a:xfrm>
            <a:off x="5649595" y="3711575"/>
            <a:ext cx="8804910" cy="2597785"/>
          </a:xfrm>
        </p:spPr>
        <p:txBody>
          <a:bodyPr vert="horz" wrap="square" lIns="0" tIns="0" rIns="0" bIns="0" numCol="1" spcCol="215900" anchor="t">
            <a:prstTxWarp prst="textNoShape">
              <a:avLst/>
            </a:prstTxWarp>
          </a:bodyPr>
          <a:lstStyle/>
          <a:p>
            <a:r>
              <a:t>Title Text</a:t>
            </a:r>
          </a:p>
        </p:txBody>
      </p:sp>
      <p:sp>
        <p:nvSpPr>
          <p:cNvPr id="3" name="Body Level One…"/>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Fc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LwYAAAAQAAD7OwAA6z0AABAAAAAmAAAACAAAAAEgAAAAAAAA"/>
              </a:ext>
            </a:extLst>
          </p:cNvSpPr>
          <p:nvPr>
            <p:ph idx="1"/>
          </p:nvPr>
        </p:nvSpPr>
        <p:spPr>
          <a:xfrm>
            <a:off x="1005205" y="2600960"/>
            <a:ext cx="8745220" cy="7464425"/>
          </a:xfrm>
        </p:spPr>
        <p:txBody>
          <a:bodyPr vert="horz" wrap="square" lIns="0" tIns="0" rIns="0" bIns="0" numCol="1" spcCol="215900" anchor="t">
            <a:prstTxWarp prst="textNoShape">
              <a:avLst/>
            </a:prstTxWarp>
          </a:bodyPr>
          <a:lstStyle/>
          <a:p>
            <a:r>
              <a:t>Body Level One</a:t>
            </a:r>
          </a:p>
          <a:p>
            <a:pPr lvl="1"/>
            <a:r>
              <a:t>Body Level Two</a:t>
            </a:r>
          </a:p>
          <a:p>
            <a:pPr lvl="2"/>
            <a:r>
              <a:t>Body Level Three</a:t>
            </a:r>
          </a:p>
          <a:p>
            <a:pPr lvl="3"/>
            <a:r>
              <a:t>Body Level Four</a:t>
            </a:r>
          </a:p>
          <a:p>
            <a:pPr lvl="4"/>
            <a:r>
              <a:t>Body Level Five</a:t>
            </a:r>
          </a:p>
        </p:txBody>
      </p:sp>
      <p:sp>
        <p:nvSpPr>
          <p:cNvPr id="4" name="Slide Number"/>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Fc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HMAALNAAAB9dQAAMEIAABAgAAAmAAAACAAAAAAAAAAAAAAA"/>
              </a:ext>
            </a:extLst>
          </p:cNvSpPr>
          <p:nvPr>
            <p:ph type="sldNum" sz="quarter" idx="2"/>
          </p:nvPr>
        </p:nvSpPr>
        <p:spPr/>
        <p:txBody>
          <a:bodyPr/>
          <a:lstStyle/>
          <a:p>
            <a:fld id="{01FDB77D-33EC-A841-A245-C514F90B5490}" type="slidenum">
              <a:t>‹#›</a:t>
            </a:fld>
            <a:endParaRPr/>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2" name="Title Text"/>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wSIAANUWAADrWAAA0CYAABAAAAAmAAAACAAAAAEgAAAAAAAA"/>
              </a:ext>
            </a:extLst>
          </p:cNvSpPr>
          <p:nvPr>
            <p:ph type="title"/>
          </p:nvPr>
        </p:nvSpPr>
        <p:spPr>
          <a:xfrm>
            <a:off x="5649595" y="3711575"/>
            <a:ext cx="8804910" cy="2597785"/>
          </a:xfrm>
        </p:spPr>
        <p:txBody>
          <a:bodyPr vert="horz" wrap="square" lIns="0" tIns="0" rIns="0" bIns="0" numCol="1" spcCol="215900" anchor="t">
            <a:prstTxWarp prst="textNoShape">
              <a:avLst/>
            </a:prstTxWarp>
          </a:bodyPr>
          <a:lstStyle/>
          <a:p>
            <a:r>
              <a:t>Title Text</a:t>
            </a:r>
          </a:p>
        </p:txBody>
      </p:sp>
      <p:sp>
        <p:nvSpPr>
          <p:cNvPr id="3" name="Slide Number"/>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HMAALNAAAB9dQAAMEIAABAgAAAmAAAACAAAAAAAAAAAAAAA"/>
              </a:ext>
            </a:extLst>
          </p:cNvSpPr>
          <p:nvPr>
            <p:ph type="sldNum" sz="quarter" idx="2"/>
          </p:nvPr>
        </p:nvSpPr>
        <p:spPr/>
        <p:txBody>
          <a:bodyPr/>
          <a:lstStyle/>
          <a:p>
            <a:fld id="{675CCA53-1D8A-093C-C4E4-EB6984AA32BE}" type="slidenum">
              <a:t>‹#›</a:t>
            </a:fld>
            <a:endParaRPr/>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0">
    <p:spTree>
      <p:nvGrpSpPr>
        <p:cNvPr id="1" name=""/>
        <p:cNvGrpSpPr/>
        <p:nvPr/>
      </p:nvGrpSpPr>
      <p:grpSpPr>
        <a:xfrm>
          <a:off x="0" y="0"/>
          <a:ext cx="0" cy="0"/>
          <a:chOff x="0" y="0"/>
          <a:chExt cx="0" cy="0"/>
        </a:xfrm>
      </p:grpSpPr>
      <p:sp>
        <p:nvSpPr>
          <p:cNvPr id="2" name="Title Text"/>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rNjh0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wSIAANUWAADrWAAA0CYAABAAAAAmAAAACAAAAAEgAAAAAAAA"/>
              </a:ext>
            </a:extLst>
          </p:cNvSpPr>
          <p:nvPr>
            <p:ph type="title"/>
          </p:nvPr>
        </p:nvSpPr>
        <p:spPr>
          <a:xfrm>
            <a:off x="5649595" y="3711575"/>
            <a:ext cx="8804910" cy="2597785"/>
          </a:xfrm>
        </p:spPr>
        <p:txBody>
          <a:bodyPr vert="horz" wrap="square" lIns="0" tIns="0" rIns="0" bIns="0" numCol="1" spcCol="215900" anchor="t">
            <a:prstTxWarp prst="textNoShape">
              <a:avLst/>
            </a:prstTxWarp>
          </a:bodyPr>
          <a:lstStyle/>
          <a:p>
            <a:r>
              <a:t>Title Text</a:t>
            </a:r>
          </a:p>
        </p:txBody>
      </p:sp>
      <p:sp>
        <p:nvSpPr>
          <p:cNvPr id="3" name="Slide Number"/>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xpZEY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HMAALNAAAB9dQAAMEIAABAgAAAmAAAACAAAAAAAAAAAAAAA"/>
              </a:ext>
            </a:extLst>
          </p:cNvSpPr>
          <p:nvPr>
            <p:ph type="sldNum" sz="quarter" idx="2"/>
          </p:nvPr>
        </p:nvSpPr>
        <p:spPr/>
        <p:txBody>
          <a:bodyPr/>
          <a:lstStyle/>
          <a:p>
            <a:fld id="{5DB6D528-66B0-E323-FE0E-90769B4008C5}" type="slidenum">
              <a:t>‹#›</a:t>
            </a:fld>
            <a:endParaRPr/>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2" name="Slide Number"/>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y9qjc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BQAAAAEAAAAAAAAAAAAAAAAAAAAAAAAAAAAAAAAAAAAAAAAAAAAAAAB/f38AAAAAA8zMzADAwP8Af39/AAAAAAAAAAAAAAAAAAAAAAAAAAAAIQAAABgAAAAUAAAA/HMAALNAAAB9dQAAMEIAABAgAAAmAAAACAAAAAAAAAAAAAAA"/>
              </a:ext>
            </a:extLst>
          </p:cNvSpPr>
          <p:nvPr>
            <p:ph type="sldNum" sz="quarter" idx="2"/>
          </p:nvPr>
        </p:nvSpPr>
        <p:spPr/>
        <p:txBody>
          <a:bodyPr/>
          <a:lstStyle/>
          <a:p>
            <a:fld id="{3A7CB7E2-ACD7-2941-99C4-5A14F98A6F0F}" type="slidenum">
              <a:t>‹#›</a:t>
            </a:fld>
            <a:endParaRPr/>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Number"/>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HMAALNAAAB9dQAAMEIAABAgAAAmAAAACAAAAD2/AACAHwAA"/>
              </a:ext>
            </a:extLst>
          </p:cNvSpPr>
          <p:nvPr>
            <p:ph type="sldNum" sz="quarter" idx="2"/>
          </p:nvPr>
        </p:nvSpPr>
        <p:spPr>
          <a:xfrm>
            <a:off x="18854420" y="10517505"/>
            <a:ext cx="244475" cy="241935"/>
          </a:xfrm>
          <a:prstGeom prst="rect">
            <a:avLst/>
          </a:prstGeom>
          <a:ln>
            <a:noFill/>
          </a:ln>
        </p:spPr>
        <p:txBody>
          <a:bodyPr vert="horz" wrap="none" lIns="0" tIns="0" rIns="0" bIns="0" numCol="1" spcCol="215900" anchor="t">
            <a:prstTxWarp prst="textNoShape">
              <a:avLst/>
            </a:prstTxWarp>
          </a:bodyPr>
          <a:lstStyle>
            <a:lvl1pPr algn="r">
              <a:defRPr cap="none">
                <a:solidFill>
                  <a:srgbClr val="8C8C8C"/>
                </a:solidFill>
              </a:defRPr>
            </a:lvl1pPr>
          </a:lstStyle>
          <a:p>
            <a:fld id="{45349EBF-F1A8-6168-E68C-073DD0C21052}" type="slidenum">
              <a:t>‹#›</a:t>
            </a:fld>
            <a:endParaRPr/>
          </a:p>
        </p:txBody>
      </p:sp>
      <p:sp>
        <p:nvSpPr>
          <p:cNvPr id="3" name="Title Text"/>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LwYAAMkCAAB9dQAAORAAABAAAAAmAAAACAAAAD0PAACAHwAA"/>
              </a:ext>
            </a:extLst>
          </p:cNvSpPr>
          <p:nvPr>
            <p:ph type="title"/>
          </p:nvPr>
        </p:nvSpPr>
        <p:spPr>
          <a:xfrm>
            <a:off x="1005205" y="452755"/>
            <a:ext cx="18093690" cy="2184400"/>
          </a:xfrm>
          <a:prstGeom prst="rect">
            <a:avLst/>
          </a:prstGeom>
          <a:ln>
            <a:noFill/>
          </a:ln>
        </p:spPr>
        <p:txBody>
          <a:bodyPr vert="horz" wrap="square" lIns="0" tIns="0" rIns="0" bIns="0" numCol="1" spcCol="215900" anchor="t">
            <a:prstTxWarp prst="textNoShape">
              <a:avLst/>
            </a:prstTxWarp>
          </a:bodyPr>
          <a:lstStyle/>
          <a:p>
            <a:r>
              <a:t>Title Text</a:t>
            </a:r>
          </a:p>
        </p:txBody>
      </p:sp>
      <p:sp>
        <p:nvSpPr>
          <p:cNvPr id="4" name="Body Level One…"/>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7o2aw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AAAAAEAAAAAAAAAAAAAAAAAAAAAAAAAAAAAAAAAAAAAAAAAAAAAAAB/f38AAAAAA8zMzADAwP8Af39/AAAAAAAAAAAAAAAAAAAAAAAAAAAAIQAAABgAAAAUAAAALwYAADkQAAB9dQAAiEUAABAAAAAmAAAACAAAAD0PAACAHwAA"/>
              </a:ext>
            </a:extLst>
          </p:cNvSpPr>
          <p:nvPr>
            <p:ph type="body" idx="1"/>
          </p:nvPr>
        </p:nvSpPr>
        <p:spPr>
          <a:xfrm>
            <a:off x="1005205" y="2637155"/>
            <a:ext cx="18093690" cy="8665845"/>
          </a:xfrm>
          <a:prstGeom prst="rect">
            <a:avLst/>
          </a:prstGeom>
          <a:ln>
            <a:noFill/>
          </a:ln>
        </p:spPr>
        <p:txBody>
          <a:bodyPr vert="horz" wrap="square" lIns="0" tIns="0" rIns="0" bIns="0" numCol="1" spcCol="215900" anchor="t">
            <a:prstTxWarp prst="textNoShape">
              <a:avLst/>
            </a:prstTxWarp>
          </a:body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ftr="0" dt="0"/>
  <p:txStyles>
    <p:titleStyle>
      <a:lvl1pPr marL="0" marR="0" indent="0" algn="l" defTabSz="914400">
        <a:lnSpc>
          <a:spcPct val="100000"/>
        </a:lnSpc>
        <a:spcBef>
          <a:spcPts val="0"/>
        </a:spcBef>
        <a:spcAft>
          <a:spcPts val="0"/>
        </a:spcAft>
        <a:buNone/>
        <a:tabLst/>
        <a:defRPr sz="9400" b="1" i="0" u="none" strike="noStrike" kern="1" cap="none" spc="0" baseline="0">
          <a:solidFill>
            <a:srgbClr val="302A73"/>
          </a:solidFill>
          <a:effectLst/>
          <a:latin typeface="Karla" charset="0"/>
          <a:ea typeface="Karla" charset="0"/>
          <a:cs typeface="Karla" charset="0"/>
        </a:defRPr>
      </a:lvl1pPr>
      <a:lvl2pPr marL="0" marR="0" indent="0" algn="l" defTabSz="914400">
        <a:lnSpc>
          <a:spcPct val="100000"/>
        </a:lnSpc>
        <a:spcBef>
          <a:spcPts val="0"/>
        </a:spcBef>
        <a:spcAft>
          <a:spcPts val="0"/>
        </a:spcAft>
        <a:buNone/>
        <a:tabLst/>
        <a:defRPr sz="9400" b="1" i="0" u="none" strike="noStrike" kern="1" cap="none" spc="0" baseline="0">
          <a:solidFill>
            <a:srgbClr val="302A73"/>
          </a:solidFill>
          <a:effectLst/>
          <a:latin typeface="Karla" charset="0"/>
          <a:ea typeface="Karla" charset="0"/>
          <a:cs typeface="Karla" charset="0"/>
        </a:defRPr>
      </a:lvl2pPr>
      <a:lvl3pPr marL="0" marR="0" indent="0" algn="l" defTabSz="914400">
        <a:lnSpc>
          <a:spcPct val="100000"/>
        </a:lnSpc>
        <a:spcBef>
          <a:spcPts val="0"/>
        </a:spcBef>
        <a:spcAft>
          <a:spcPts val="0"/>
        </a:spcAft>
        <a:buNone/>
        <a:tabLst/>
        <a:defRPr sz="9400" b="1" i="0" u="none" strike="noStrike" kern="1" cap="none" spc="0" baseline="0">
          <a:solidFill>
            <a:srgbClr val="302A73"/>
          </a:solidFill>
          <a:effectLst/>
          <a:latin typeface="Karla" charset="0"/>
          <a:ea typeface="Karla" charset="0"/>
          <a:cs typeface="Karla" charset="0"/>
        </a:defRPr>
      </a:lvl3pPr>
      <a:lvl4pPr marL="0" marR="0" indent="0" algn="l" defTabSz="914400">
        <a:lnSpc>
          <a:spcPct val="100000"/>
        </a:lnSpc>
        <a:spcBef>
          <a:spcPts val="0"/>
        </a:spcBef>
        <a:spcAft>
          <a:spcPts val="0"/>
        </a:spcAft>
        <a:buNone/>
        <a:tabLst/>
        <a:defRPr sz="9400" b="1" i="0" u="none" strike="noStrike" kern="1" cap="none" spc="0" baseline="0">
          <a:solidFill>
            <a:srgbClr val="302A73"/>
          </a:solidFill>
          <a:effectLst/>
          <a:latin typeface="Karla" charset="0"/>
          <a:ea typeface="Karla" charset="0"/>
          <a:cs typeface="Karla" charset="0"/>
        </a:defRPr>
      </a:lvl4pPr>
      <a:lvl5pPr marL="0" marR="0" indent="0" algn="l" defTabSz="914400">
        <a:lnSpc>
          <a:spcPct val="100000"/>
        </a:lnSpc>
        <a:spcBef>
          <a:spcPts val="0"/>
        </a:spcBef>
        <a:spcAft>
          <a:spcPts val="0"/>
        </a:spcAft>
        <a:buNone/>
        <a:tabLst/>
        <a:defRPr sz="9400" b="1" i="0" u="none" strike="noStrike" kern="1" cap="none" spc="0" baseline="0">
          <a:solidFill>
            <a:srgbClr val="302A73"/>
          </a:solidFill>
          <a:effectLst/>
          <a:latin typeface="Karla" charset="0"/>
          <a:ea typeface="Karla" charset="0"/>
          <a:cs typeface="Karla" charset="0"/>
        </a:defRPr>
      </a:lvl5pPr>
      <a:lvl6pPr marL="0" marR="0" indent="0" algn="l" defTabSz="914400">
        <a:lnSpc>
          <a:spcPct val="100000"/>
        </a:lnSpc>
        <a:spcBef>
          <a:spcPts val="0"/>
        </a:spcBef>
        <a:spcAft>
          <a:spcPts val="0"/>
        </a:spcAft>
        <a:buNone/>
        <a:tabLst/>
        <a:defRPr sz="9400" b="1" i="0" u="none" strike="noStrike" kern="1" cap="none" spc="0" baseline="0">
          <a:solidFill>
            <a:srgbClr val="302A73"/>
          </a:solidFill>
          <a:effectLst/>
          <a:latin typeface="Karla" charset="0"/>
          <a:ea typeface="Karla" charset="0"/>
          <a:cs typeface="Karla" charset="0"/>
        </a:defRPr>
      </a:lvl6pPr>
      <a:lvl7pPr marL="0" marR="0" indent="0" algn="l" defTabSz="914400">
        <a:lnSpc>
          <a:spcPct val="100000"/>
        </a:lnSpc>
        <a:spcBef>
          <a:spcPts val="0"/>
        </a:spcBef>
        <a:spcAft>
          <a:spcPts val="0"/>
        </a:spcAft>
        <a:buNone/>
        <a:tabLst/>
        <a:defRPr sz="9400" b="1" i="0" u="none" strike="noStrike" kern="1" cap="none" spc="0" baseline="0">
          <a:solidFill>
            <a:srgbClr val="302A73"/>
          </a:solidFill>
          <a:effectLst/>
          <a:latin typeface="Karla" charset="0"/>
          <a:ea typeface="Karla" charset="0"/>
          <a:cs typeface="Karla" charset="0"/>
        </a:defRPr>
      </a:lvl7pPr>
      <a:lvl8pPr marL="0" marR="0" indent="0" algn="l" defTabSz="914400">
        <a:lnSpc>
          <a:spcPct val="100000"/>
        </a:lnSpc>
        <a:spcBef>
          <a:spcPts val="0"/>
        </a:spcBef>
        <a:spcAft>
          <a:spcPts val="0"/>
        </a:spcAft>
        <a:buNone/>
        <a:tabLst/>
        <a:defRPr sz="9400" b="1" i="0" u="none" strike="noStrike" kern="1" cap="none" spc="0" baseline="0">
          <a:solidFill>
            <a:srgbClr val="302A73"/>
          </a:solidFill>
          <a:effectLst/>
          <a:latin typeface="Karla" charset="0"/>
          <a:ea typeface="Karla" charset="0"/>
          <a:cs typeface="Karla" charset="0"/>
        </a:defRPr>
      </a:lvl8pPr>
      <a:lvl9pPr marL="0" marR="0" indent="0" algn="l" defTabSz="914400">
        <a:lnSpc>
          <a:spcPct val="100000"/>
        </a:lnSpc>
        <a:spcBef>
          <a:spcPts val="0"/>
        </a:spcBef>
        <a:spcAft>
          <a:spcPts val="0"/>
        </a:spcAft>
        <a:buNone/>
        <a:tabLst/>
        <a:defRPr sz="9400" b="1" i="0" u="none" strike="noStrike" kern="1" cap="none" spc="0" baseline="0">
          <a:solidFill>
            <a:srgbClr val="302A73"/>
          </a:solidFill>
          <a:effectLst/>
          <a:latin typeface="Karla" charset="0"/>
          <a:ea typeface="Karla" charset="0"/>
          <a:cs typeface="Karla" charset="0"/>
        </a:defRPr>
      </a:lvl9pPr>
    </p:titleStyle>
    <p:bodyStyle>
      <a:lvl1pPr marL="0" marR="0" indent="0" algn="l" defTabSz="914400">
        <a:lnSpc>
          <a:spcPct val="100000"/>
        </a:lnSpc>
        <a:spcBef>
          <a:spcPts val="0"/>
        </a:spcBef>
        <a:spcAft>
          <a:spcPts val="0"/>
        </a:spcAft>
        <a:buNone/>
        <a:tabLst/>
        <a:defRPr sz="3900" b="1" i="0" u="none" strike="noStrike" kern="1" cap="none" spc="0" baseline="0">
          <a:solidFill>
            <a:srgbClr val="302A73"/>
          </a:solidFill>
          <a:effectLst/>
          <a:latin typeface="Arial" pitchFamily="1" charset="0"/>
          <a:ea typeface="Arial" pitchFamily="1" charset="0"/>
          <a:cs typeface="Arial" pitchFamily="1" charset="0"/>
        </a:defRPr>
      </a:lvl1pPr>
      <a:lvl2pPr marL="0" marR="0" indent="457200" algn="l" defTabSz="914400">
        <a:lnSpc>
          <a:spcPct val="100000"/>
        </a:lnSpc>
        <a:spcBef>
          <a:spcPts val="0"/>
        </a:spcBef>
        <a:spcAft>
          <a:spcPts val="0"/>
        </a:spcAft>
        <a:buNone/>
        <a:tabLst/>
        <a:defRPr sz="3900" b="1" i="0" u="none" strike="noStrike" kern="1" cap="none" spc="0" baseline="0">
          <a:solidFill>
            <a:srgbClr val="302A73"/>
          </a:solidFill>
          <a:effectLst/>
          <a:latin typeface="Arial" pitchFamily="1" charset="0"/>
          <a:ea typeface="Arial" pitchFamily="1" charset="0"/>
          <a:cs typeface="Arial" pitchFamily="1" charset="0"/>
        </a:defRPr>
      </a:lvl2pPr>
      <a:lvl3pPr marL="0" marR="0" indent="914400" algn="l" defTabSz="914400">
        <a:lnSpc>
          <a:spcPct val="100000"/>
        </a:lnSpc>
        <a:spcBef>
          <a:spcPts val="0"/>
        </a:spcBef>
        <a:spcAft>
          <a:spcPts val="0"/>
        </a:spcAft>
        <a:buNone/>
        <a:tabLst/>
        <a:defRPr sz="3900" b="1" i="0" u="none" strike="noStrike" kern="1" cap="none" spc="0" baseline="0">
          <a:solidFill>
            <a:srgbClr val="302A73"/>
          </a:solidFill>
          <a:effectLst/>
          <a:latin typeface="Arial" pitchFamily="1" charset="0"/>
          <a:ea typeface="Arial" pitchFamily="1" charset="0"/>
          <a:cs typeface="Arial" pitchFamily="1" charset="0"/>
        </a:defRPr>
      </a:lvl3pPr>
      <a:lvl4pPr marL="0" marR="0" indent="1371600" algn="l" defTabSz="914400">
        <a:lnSpc>
          <a:spcPct val="100000"/>
        </a:lnSpc>
        <a:spcBef>
          <a:spcPts val="0"/>
        </a:spcBef>
        <a:spcAft>
          <a:spcPts val="0"/>
        </a:spcAft>
        <a:buNone/>
        <a:tabLst/>
        <a:defRPr sz="3900" b="1" i="0" u="none" strike="noStrike" kern="1" cap="none" spc="0" baseline="0">
          <a:solidFill>
            <a:srgbClr val="302A73"/>
          </a:solidFill>
          <a:effectLst/>
          <a:latin typeface="Arial" pitchFamily="1" charset="0"/>
          <a:ea typeface="Arial" pitchFamily="1" charset="0"/>
          <a:cs typeface="Arial" pitchFamily="1" charset="0"/>
        </a:defRPr>
      </a:lvl4pPr>
      <a:lvl5pPr marL="0" marR="0" indent="1828800" algn="l" defTabSz="914400">
        <a:lnSpc>
          <a:spcPct val="100000"/>
        </a:lnSpc>
        <a:spcBef>
          <a:spcPts val="0"/>
        </a:spcBef>
        <a:spcAft>
          <a:spcPts val="0"/>
        </a:spcAft>
        <a:buNone/>
        <a:tabLst/>
        <a:defRPr sz="3900" b="1" i="0" u="none" strike="noStrike" kern="1" cap="none" spc="0" baseline="0">
          <a:solidFill>
            <a:srgbClr val="302A73"/>
          </a:solidFill>
          <a:effectLst/>
          <a:latin typeface="Arial" pitchFamily="1" charset="0"/>
          <a:ea typeface="Arial" pitchFamily="1" charset="0"/>
          <a:cs typeface="Arial" pitchFamily="1" charset="0"/>
        </a:defRPr>
      </a:lvl5pPr>
      <a:lvl6pPr marL="0" marR="0" indent="2286000" algn="l" defTabSz="914400">
        <a:lnSpc>
          <a:spcPct val="100000"/>
        </a:lnSpc>
        <a:spcBef>
          <a:spcPts val="0"/>
        </a:spcBef>
        <a:spcAft>
          <a:spcPts val="0"/>
        </a:spcAft>
        <a:buNone/>
        <a:tabLst/>
        <a:defRPr sz="3900" b="1" i="0" u="none" strike="noStrike" kern="1" cap="none" spc="0" baseline="0">
          <a:solidFill>
            <a:srgbClr val="302A73"/>
          </a:solidFill>
          <a:effectLst/>
          <a:latin typeface="Arial" pitchFamily="1" charset="0"/>
          <a:ea typeface="Arial" pitchFamily="1" charset="0"/>
          <a:cs typeface="Arial" pitchFamily="1" charset="0"/>
        </a:defRPr>
      </a:lvl6pPr>
      <a:lvl7pPr marL="0" marR="0" indent="2743200" algn="l" defTabSz="914400">
        <a:lnSpc>
          <a:spcPct val="100000"/>
        </a:lnSpc>
        <a:spcBef>
          <a:spcPts val="0"/>
        </a:spcBef>
        <a:spcAft>
          <a:spcPts val="0"/>
        </a:spcAft>
        <a:buNone/>
        <a:tabLst/>
        <a:defRPr sz="3900" b="1" i="0" u="none" strike="noStrike" kern="1" cap="none" spc="0" baseline="0">
          <a:solidFill>
            <a:srgbClr val="302A73"/>
          </a:solidFill>
          <a:effectLst/>
          <a:latin typeface="Arial" pitchFamily="1" charset="0"/>
          <a:ea typeface="Arial" pitchFamily="1" charset="0"/>
          <a:cs typeface="Arial" pitchFamily="1" charset="0"/>
        </a:defRPr>
      </a:lvl7pPr>
      <a:lvl8pPr marL="0" marR="0" indent="3200400" algn="l" defTabSz="914400">
        <a:lnSpc>
          <a:spcPct val="100000"/>
        </a:lnSpc>
        <a:spcBef>
          <a:spcPts val="0"/>
        </a:spcBef>
        <a:spcAft>
          <a:spcPts val="0"/>
        </a:spcAft>
        <a:buNone/>
        <a:tabLst/>
        <a:defRPr sz="3900" b="1" i="0" u="none" strike="noStrike" kern="1" cap="none" spc="0" baseline="0">
          <a:solidFill>
            <a:srgbClr val="302A73"/>
          </a:solidFill>
          <a:effectLst/>
          <a:latin typeface="Arial" pitchFamily="1" charset="0"/>
          <a:ea typeface="Arial" pitchFamily="1" charset="0"/>
          <a:cs typeface="Arial" pitchFamily="1" charset="0"/>
        </a:defRPr>
      </a:lvl8pPr>
      <a:lvl9pPr marL="0" marR="0" indent="3657600" algn="l" defTabSz="914400">
        <a:lnSpc>
          <a:spcPct val="100000"/>
        </a:lnSpc>
        <a:spcBef>
          <a:spcPts val="0"/>
        </a:spcBef>
        <a:spcAft>
          <a:spcPts val="0"/>
        </a:spcAft>
        <a:buNone/>
        <a:tabLst/>
        <a:defRPr sz="3900" b="1" i="0" u="none" strike="noStrike" kern="1" cap="none" spc="0" baseline="0">
          <a:solidFill>
            <a:srgbClr val="302A73"/>
          </a:solidFill>
          <a:effectLst/>
          <a:latin typeface="Arial" pitchFamily="1" charset="0"/>
          <a:ea typeface="Arial" pitchFamily="1" charset="0"/>
          <a:cs typeface="Arial" pitchFamily="1" charset="0"/>
        </a:defRPr>
      </a:lvl9pPr>
    </p:bodyStyle>
    <p:otherStyle>
      <a:lvl1pPr marL="0" marR="0" indent="0" algn="r" defTabSz="914400">
        <a:lnSpc>
          <a:spcPct val="100000"/>
        </a:lnSpc>
        <a:spcBef>
          <a:spcPts val="0"/>
        </a:spcBef>
        <a:spcAft>
          <a:spcPts val="0"/>
        </a:spcAft>
        <a:buNone/>
        <a:tabLst/>
        <a:defRPr sz="1800" b="0" i="0" u="none" strike="noStrike" kern="1" cap="none" spc="0" baseline="0">
          <a:solidFill>
            <a:schemeClr val="tx1"/>
          </a:solidFill>
          <a:effectLst/>
          <a:latin typeface="Calibri" pitchFamily="2" charset="0"/>
          <a:ea typeface="Calibri" pitchFamily="2" charset="0"/>
          <a:cs typeface="Calibri" pitchFamily="2" charset="0"/>
        </a:defRPr>
      </a:lvl1pPr>
      <a:lvl2pPr marL="0" marR="0" indent="0" algn="r" defTabSz="914400">
        <a:lnSpc>
          <a:spcPct val="100000"/>
        </a:lnSpc>
        <a:spcBef>
          <a:spcPts val="0"/>
        </a:spcBef>
        <a:spcAft>
          <a:spcPts val="0"/>
        </a:spcAft>
        <a:buNone/>
        <a:tabLst/>
        <a:defRPr sz="1800" b="0" i="0" u="none" strike="noStrike" kern="1" cap="none" spc="0" baseline="0">
          <a:solidFill>
            <a:schemeClr val="tx1"/>
          </a:solidFill>
          <a:effectLst/>
          <a:latin typeface="Calibri" pitchFamily="2" charset="0"/>
          <a:ea typeface="Calibri" pitchFamily="2" charset="0"/>
          <a:cs typeface="Calibri" pitchFamily="2" charset="0"/>
        </a:defRPr>
      </a:lvl2pPr>
      <a:lvl3pPr marL="0" marR="0" indent="0" algn="r" defTabSz="914400">
        <a:lnSpc>
          <a:spcPct val="100000"/>
        </a:lnSpc>
        <a:spcBef>
          <a:spcPts val="0"/>
        </a:spcBef>
        <a:spcAft>
          <a:spcPts val="0"/>
        </a:spcAft>
        <a:buNone/>
        <a:tabLst/>
        <a:defRPr sz="1800" b="0" i="0" u="none" strike="noStrike" kern="1" cap="none" spc="0" baseline="0">
          <a:solidFill>
            <a:schemeClr val="tx1"/>
          </a:solidFill>
          <a:effectLst/>
          <a:latin typeface="Calibri" pitchFamily="2" charset="0"/>
          <a:ea typeface="Calibri" pitchFamily="2" charset="0"/>
          <a:cs typeface="Calibri" pitchFamily="2" charset="0"/>
        </a:defRPr>
      </a:lvl3pPr>
      <a:lvl4pPr marL="0" marR="0" indent="0" algn="r" defTabSz="914400">
        <a:lnSpc>
          <a:spcPct val="100000"/>
        </a:lnSpc>
        <a:spcBef>
          <a:spcPts val="0"/>
        </a:spcBef>
        <a:spcAft>
          <a:spcPts val="0"/>
        </a:spcAft>
        <a:buNone/>
        <a:tabLst/>
        <a:defRPr sz="1800" b="0" i="0" u="none" strike="noStrike" kern="1" cap="none" spc="0" baseline="0">
          <a:solidFill>
            <a:schemeClr val="tx1"/>
          </a:solidFill>
          <a:effectLst/>
          <a:latin typeface="Calibri" pitchFamily="2" charset="0"/>
          <a:ea typeface="Calibri" pitchFamily="2" charset="0"/>
          <a:cs typeface="Calibri" pitchFamily="2" charset="0"/>
        </a:defRPr>
      </a:lvl4pPr>
      <a:lvl5pPr marL="0" marR="0" indent="0" algn="r" defTabSz="914400">
        <a:lnSpc>
          <a:spcPct val="100000"/>
        </a:lnSpc>
        <a:spcBef>
          <a:spcPts val="0"/>
        </a:spcBef>
        <a:spcAft>
          <a:spcPts val="0"/>
        </a:spcAft>
        <a:buNone/>
        <a:tabLst/>
        <a:defRPr sz="1800" b="0" i="0" u="none" strike="noStrike" kern="1" cap="none" spc="0" baseline="0">
          <a:solidFill>
            <a:schemeClr val="tx1"/>
          </a:solidFill>
          <a:effectLst/>
          <a:latin typeface="Calibri" pitchFamily="2" charset="0"/>
          <a:ea typeface="Calibri" pitchFamily="2" charset="0"/>
          <a:cs typeface="Calibri" pitchFamily="2" charset="0"/>
        </a:defRPr>
      </a:lvl5pPr>
      <a:lvl6pPr marL="0" marR="0" indent="0" algn="r" defTabSz="914400">
        <a:lnSpc>
          <a:spcPct val="100000"/>
        </a:lnSpc>
        <a:spcBef>
          <a:spcPts val="0"/>
        </a:spcBef>
        <a:spcAft>
          <a:spcPts val="0"/>
        </a:spcAft>
        <a:buNone/>
        <a:tabLst/>
        <a:defRPr sz="1800" b="0" i="0" u="none" strike="noStrike" kern="1" cap="none" spc="0" baseline="0">
          <a:solidFill>
            <a:schemeClr val="tx1"/>
          </a:solidFill>
          <a:effectLst/>
          <a:latin typeface="Calibri" pitchFamily="2" charset="0"/>
          <a:ea typeface="Calibri" pitchFamily="2" charset="0"/>
          <a:cs typeface="Calibri" pitchFamily="2" charset="0"/>
        </a:defRPr>
      </a:lvl6pPr>
      <a:lvl7pPr marL="0" marR="0" indent="0" algn="r" defTabSz="914400">
        <a:lnSpc>
          <a:spcPct val="100000"/>
        </a:lnSpc>
        <a:spcBef>
          <a:spcPts val="0"/>
        </a:spcBef>
        <a:spcAft>
          <a:spcPts val="0"/>
        </a:spcAft>
        <a:buNone/>
        <a:tabLst/>
        <a:defRPr sz="1800" b="0" i="0" u="none" strike="noStrike" kern="1" cap="none" spc="0" baseline="0">
          <a:solidFill>
            <a:schemeClr val="tx1"/>
          </a:solidFill>
          <a:effectLst/>
          <a:latin typeface="Calibri" pitchFamily="2" charset="0"/>
          <a:ea typeface="Calibri" pitchFamily="2" charset="0"/>
          <a:cs typeface="Calibri" pitchFamily="2" charset="0"/>
        </a:defRPr>
      </a:lvl7pPr>
      <a:lvl8pPr marL="0" marR="0" indent="0" algn="r" defTabSz="914400">
        <a:lnSpc>
          <a:spcPct val="100000"/>
        </a:lnSpc>
        <a:spcBef>
          <a:spcPts val="0"/>
        </a:spcBef>
        <a:spcAft>
          <a:spcPts val="0"/>
        </a:spcAft>
        <a:buNone/>
        <a:tabLst/>
        <a:defRPr sz="1800" b="0" i="0" u="none" strike="noStrike" kern="1" cap="none" spc="0" baseline="0">
          <a:solidFill>
            <a:schemeClr val="tx1"/>
          </a:solidFill>
          <a:effectLst/>
          <a:latin typeface="Calibri" pitchFamily="2" charset="0"/>
          <a:ea typeface="Calibri" pitchFamily="2" charset="0"/>
          <a:cs typeface="Calibri" pitchFamily="2" charset="0"/>
        </a:defRPr>
      </a:lvl8pPr>
      <a:lvl9pPr marL="0" marR="0" indent="0" algn="r" defTabSz="914400">
        <a:lnSpc>
          <a:spcPct val="100000"/>
        </a:lnSpc>
        <a:spcBef>
          <a:spcPts val="0"/>
        </a:spcBef>
        <a:spcAft>
          <a:spcPts val="0"/>
        </a:spcAft>
        <a:buNone/>
        <a:tabLst/>
        <a:defRPr sz="1800" b="0" i="0" u="none" strike="noStrike" kern="1" cap="none" spc="0" baseline="0">
          <a:solidFill>
            <a:schemeClr val="tx1"/>
          </a:solidFill>
          <a:effectLst/>
          <a:latin typeface="Calibri" pitchFamily="2" charset="0"/>
          <a:ea typeface="Calibri" pitchFamily="2" charset="0"/>
          <a:cs typeface="Calibri" pitchFamily="2" charset="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cilveksnevisdiagnoze.lv/dazado-kurpju-diena/"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youtu.be/SImACplT3HM?si=wuUDoxLPDT6N0awt" TargetMode="External"/><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s://zimjuvaloda.lv/" TargetMode="External"/><Relationship Id="rId7"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6.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slide" Target="slide22.xml"/><Relationship Id="rId13" Type="http://schemas.openxmlformats.org/officeDocument/2006/relationships/slide" Target="slide39.xml"/><Relationship Id="rId3" Type="http://schemas.openxmlformats.org/officeDocument/2006/relationships/slide" Target="slide4.xml"/><Relationship Id="rId7" Type="http://schemas.openxmlformats.org/officeDocument/2006/relationships/slide" Target="slide17.xml"/><Relationship Id="rId12" Type="http://schemas.openxmlformats.org/officeDocument/2006/relationships/slide" Target="slide38.xml"/><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slide" Target="slide16.xml"/><Relationship Id="rId11" Type="http://schemas.openxmlformats.org/officeDocument/2006/relationships/slide" Target="slide35.xml"/><Relationship Id="rId5" Type="http://schemas.openxmlformats.org/officeDocument/2006/relationships/slide" Target="slide13.xml"/><Relationship Id="rId15" Type="http://schemas.openxmlformats.org/officeDocument/2006/relationships/slide" Target="slide46.xml"/><Relationship Id="rId10" Type="http://schemas.openxmlformats.org/officeDocument/2006/relationships/slide" Target="slide28.xml"/><Relationship Id="rId4" Type="http://schemas.openxmlformats.org/officeDocument/2006/relationships/slide" Target="slide10.xml"/><Relationship Id="rId9" Type="http://schemas.openxmlformats.org/officeDocument/2006/relationships/slide" Target="slide27.xml"/><Relationship Id="rId14" Type="http://schemas.openxmlformats.org/officeDocument/2006/relationships/slide" Target="slide40.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hyperlink" Target="https://lv.wikipedia.org/wiki/Braila_raksta_latvie&#353;u_alfab&#275;ts" TargetMode="External"/><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8" Type="http://schemas.openxmlformats.org/officeDocument/2006/relationships/hyperlink" Target="https://www.youtube.com/watch?v=iPEw0cceeeM" TargetMode="External"/><Relationship Id="rId3" Type="http://schemas.openxmlformats.org/officeDocument/2006/relationships/hyperlink" Target="https://www.youtube.com/watch?v=XjZPpGrQccE" TargetMode="External"/><Relationship Id="rId7" Type="http://schemas.openxmlformats.org/officeDocument/2006/relationships/hyperlink" Target="https://www.youtube.com/watch?v=6_e3NWT2NKE" TargetMode="External"/><Relationship Id="rId2" Type="http://schemas.openxmlformats.org/officeDocument/2006/relationships/image" Target="../media/image9.png"/><Relationship Id="rId1" Type="http://schemas.openxmlformats.org/officeDocument/2006/relationships/slideLayout" Target="../slideLayouts/slideLayout3.xml"/><Relationship Id="rId6" Type="http://schemas.openxmlformats.org/officeDocument/2006/relationships/hyperlink" Target="https://www.youtube.com/watch?v=9I69nS8Uk7M" TargetMode="External"/><Relationship Id="rId5" Type="http://schemas.openxmlformats.org/officeDocument/2006/relationships/hyperlink" Target="https://www.youtube.com/watch?v=9496FMbNXLU" TargetMode="External"/><Relationship Id="rId4" Type="http://schemas.openxmlformats.org/officeDocument/2006/relationships/image" Target="../media/image8.png"/><Relationship Id="rId9" Type="http://schemas.openxmlformats.org/officeDocument/2006/relationships/hyperlink" Target="https://www.youtube.com/watch?v=ZDSauf5DEko"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hyperlink" Target="https://cilveksnevisdiagnoze.lv/dazado-kurpju-diena/"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LM logo" descr="Labklājības ministrijas logo: Latvijas valsts ģērbonis ar uzrakstu apakšā &quot;Labklājības ministrija&quot;"/>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FZyAACaPQAAEnoAAM9DAAAQAAAAJgAAAAgAAAD//////////w=="/>
              </a:ext>
            </a:extLst>
          </p:cNvPicPr>
          <p:nvPr/>
        </p:nvPicPr>
        <p:blipFill>
          <a:blip r:embed="rId3"/>
          <a:stretch>
            <a:fillRect/>
          </a:stretch>
        </p:blipFill>
        <p:spPr>
          <a:xfrm>
            <a:off x="18586450" y="10013950"/>
            <a:ext cx="1257300" cy="1009015"/>
          </a:xfrm>
          <a:prstGeom prst="rect">
            <a:avLst/>
          </a:prstGeom>
          <a:noFill/>
          <a:ln>
            <a:noFill/>
          </a:ln>
          <a:effectLst/>
        </p:spPr>
      </p:pic>
      <p:sp>
        <p:nvSpPr>
          <p:cNvPr id="6" name="Saite uz cilvēks nevis diagnoze LV" descr="saite uz cilvēks nevis diagnoze LV lapas sadaļu &quot;Dažādo kurpju diena&quot;&#10;https://cilveksnevisdiagnoze.lv/dazado-kurpju-diena/"/>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P////8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TCgAAPk+AABgUwAAn0EAABAgAAAmAAAACAAAAP//////////"/>
              </a:ext>
            </a:extLst>
          </p:cNvSpPr>
          <p:nvPr/>
        </p:nvSpPr>
        <p:spPr>
          <a:xfrm>
            <a:off x="6550660" y="10236835"/>
            <a:ext cx="7002780" cy="430530"/>
          </a:xfrm>
          <a:prstGeom prst="rect">
            <a:avLst/>
          </a:prstGeom>
          <a:noFill/>
          <a:ln>
            <a:noFill/>
          </a:ln>
          <a:effectLst/>
        </p:spPr>
        <p:txBody>
          <a:bodyPr vert="horz" wrap="square" lIns="0" tIns="0" rIns="0" bIns="0" numCol="1" spcCol="215900" anchor="t"/>
          <a:lstStyle>
            <a:lvl1pPr indent="12700" algn="ctr">
              <a:lnSpc>
                <a:spcPts val="3600"/>
              </a:lnSpc>
              <a:defRPr sz="2400" u="sng" cap="none">
                <a:solidFill>
                  <a:srgbClr val="0000FF"/>
                </a:solidFill>
                <a:latin typeface="Arial" pitchFamily="1" charset="0"/>
                <a:ea typeface="Calibri" pitchFamily="2" charset="0"/>
                <a:cs typeface="Calibri" pitchFamily="2" charset="0"/>
                <a:hlinkClick r:id="rId4"/>
              </a:defRPr>
            </a:lvl1pPr>
          </a:lstStyle>
          <a:p>
            <a:pPr>
              <a:defRPr u="none" cap="none">
                <a:solidFill>
                  <a:srgbClr val="0070C0"/>
                </a:solidFill>
                <a:hlinkClick r:id="rId4"/>
              </a:defRPr>
            </a:pPr>
            <a:r>
              <a:rPr u="sng" cap="none">
                <a:solidFill>
                  <a:srgbClr val="0000FF"/>
                </a:solidFill>
                <a:hlinkClick r:id="rId4"/>
              </a:rPr>
              <a:t>Cilveksnevisdiagnoze.lv / Dažādo kurpju diena</a:t>
            </a:r>
          </a:p>
        </p:txBody>
      </p:sp>
      <p:pic>
        <p:nvPicPr>
          <p:cNvPr id="3" name="ES logo" descr="Eiropas Savienības karodziņš ar uzrakstu Finansē Eiropas Savienība un Nacionālā attīstības plāna logo: divas sarkanas, vertikālas svītras ar uzrakstu &quot;2027&quot;"/>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D/////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G4EAACaPQAAURAAAOhCAAAQAAAAJgAAAAgAAAD//////////w=="/>
              </a:ext>
            </a:extLst>
          </p:cNvPicPr>
          <p:nvPr/>
        </p:nvPicPr>
        <p:blipFill>
          <a:blip r:embed="rId5"/>
          <a:stretch>
            <a:fillRect/>
          </a:stretch>
        </p:blipFill>
        <p:spPr>
          <a:xfrm>
            <a:off x="720090" y="10013950"/>
            <a:ext cx="1932305" cy="862330"/>
          </a:xfrm>
          <a:prstGeom prst="rect">
            <a:avLst/>
          </a:prstGeom>
          <a:noFill/>
          <a:ln>
            <a:noFill/>
          </a:ln>
          <a:effectLst/>
        </p:spPr>
      </p:pic>
      <p:pic>
        <p:nvPicPr>
          <p:cNvPr id="2" name="Fona zīmējums" descr="Zīmējums ar vienkāršām formām: uz krāsaina fona vairāki apavi, balts cilvēciņs ar vienu sarkanu kurpi un uzraksts #IekāpOtraKurpēs"/>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D8////pHsAAIhFAAAQAAAAJgAAAAgAAAD//////////w=="/>
              </a:ext>
            </a:extLst>
          </p:cNvPicPr>
          <p:nvPr/>
        </p:nvPicPr>
        <p:blipFill>
          <a:blip r:embed="rId6"/>
          <a:stretch>
            <a:fillRect/>
          </a:stretch>
        </p:blipFill>
        <p:spPr>
          <a:xfrm>
            <a:off x="0" y="-2540"/>
            <a:ext cx="20099020" cy="11305540"/>
          </a:xfrm>
          <a:prstGeom prst="rect">
            <a:avLst/>
          </a:prstGeom>
          <a:noFill/>
          <a:ln>
            <a:noFill/>
          </a:ln>
          <a:effectLst/>
        </p:spPr>
      </p:pic>
      <p:sp>
        <p:nvSpPr>
          <p:cNvPr id="5" name="Virsraksts" descr="Virsraksts &quot;Funkcionālie traucējumi un cilvēki ar tiem&quot;"/>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P////8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U1NTA8zMzADAwP8Af39/AAAAAAAAAAAAAAAAAAAAAAAAAAAAIQAAABgAAAAUAAAAnxAAAIcIAAANawAAFxMAABAAAAAmAAAACAAAAAEgAAAAAAAA"/>
              </a:ext>
            </a:extLst>
          </p:cNvSpPr>
          <p:nvPr>
            <p:ph type="title"/>
          </p:nvPr>
        </p:nvSpPr>
        <p:spPr>
          <a:xfrm>
            <a:off x="2701925" y="1386205"/>
            <a:ext cx="14700250" cy="1717040"/>
          </a:xfrm>
        </p:spPr>
        <p:txBody>
          <a:bodyPr vert="horz" wrap="square" lIns="0" tIns="0" rIns="0" bIns="0" numCol="1" spcCol="215900" anchor="t">
            <a:prstTxWarp prst="textNoShape">
              <a:avLst/>
            </a:prstTxWarp>
          </a:bodyPr>
          <a:lstStyle/>
          <a:p>
            <a:pPr indent="12700" algn="ctr">
              <a:spcBef>
                <a:spcPts val="100"/>
              </a:spcBef>
              <a:defRPr sz="3600" cap="none">
                <a:latin typeface="Arial" pitchFamily="1" charset="0"/>
                <a:ea typeface="Arial" pitchFamily="1" charset="0"/>
                <a:cs typeface="Arial" pitchFamily="1" charset="0"/>
              </a:defRPr>
            </a:pPr>
            <a:r>
              <a:rPr lang="lv-lv" sz="4400" cap="none" dirty="0">
                <a:solidFill>
                  <a:schemeClr val="bg1"/>
                </a:solidFill>
              </a:rPr>
              <a:t>FUNKCIONĀLIE TRAUCĒJUMI </a:t>
            </a:r>
            <a:br>
              <a:rPr dirty="0"/>
            </a:br>
            <a:r>
              <a:rPr lang="lv-lv" sz="4400" b="0" cap="none" dirty="0">
                <a:solidFill>
                  <a:schemeClr val="bg1"/>
                </a:solidFill>
              </a:rPr>
              <a:t>un cilvēki ar tiem</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Daudzkrāsaina svītra. Kreisajā pusē #IekāpOtraKurpēs, labajā kurpePicture 1">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3" name="Virsraksts" descr="Invaliditāte "/>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NX///8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U1NTA8zMzADAwP8Af39/AAAAAAAAAAAAAAAAAAAAAAAAAAAAIQAAABgAAAAUAAAARhkAAKsZAAB1YAAApikAABAAAAAmAAAACAAAAAGAAAAAAAAA"/>
              </a:ext>
            </a:extLst>
          </p:cNvSpPr>
          <p:nvPr>
            <p:ph type="title"/>
          </p:nvPr>
        </p:nvSpPr>
        <p:spPr>
          <a:xfrm>
            <a:off x="2193349" y="4172585"/>
            <a:ext cx="15401807" cy="2597785"/>
          </a:xfrm>
        </p:spPr>
        <p:txBody>
          <a:bodyPr/>
          <a:lstStyle>
            <a:lvl1pPr indent="703580" algn="ctr">
              <a:spcBef>
                <a:spcPts val="100"/>
              </a:spcBef>
            </a:lvl1pPr>
          </a:lstStyle>
          <a:p>
            <a:r>
              <a:rPr dirty="0">
                <a:latin typeface="+mn-lt"/>
              </a:rPr>
              <a:t>INVALIDITĀTE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Daudzkrāsaina līnija. Kreisajā pusē uzraksts #IekāpOtraKurpēs, labajā akgstpapēžu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qqqqq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3" name="Teksts" descr="Atšķirībā no visiem ierastām slimībām invaliditāte ir ilgstošs vai nepārejošs mērenas, smagas vai pat ļoti smagas pakāpes funkcionēšanas ierobežojums.&#10;&#10;Invaliditāte ietekmē cilvēka garīgās vai fiziskās spējas, darbspējas, pašaprūpi, tādējādi iekļaušanos sabiedrībā padara atšķirīgu.&#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IBAAALwXAACMawAAwCwAABAgAAAmAAAACAAAAP//////////"/>
              </a:ext>
            </a:extLst>
          </p:cNvSpPr>
          <p:nvPr/>
        </p:nvSpPr>
        <p:spPr>
          <a:xfrm>
            <a:off x="2621280" y="3858260"/>
            <a:ext cx="14861540" cy="3416300"/>
          </a:xfrm>
          <a:prstGeom prst="rect">
            <a:avLst/>
          </a:prstGeom>
          <a:noFill/>
          <a:ln>
            <a:noFill/>
          </a:ln>
          <a:effectLst/>
        </p:spPr>
        <p:txBody>
          <a:bodyPr vert="horz" wrap="square" lIns="45720" tIns="45720" rIns="45720" bIns="45720" numCol="1" spcCol="215900" anchor="t"/>
          <a:lstStyle/>
          <a:p>
            <a:pPr marL="0" marR="0" indent="0" algn="ctr" defTabSz="914400">
              <a:lnSpc>
                <a:spcPct val="100000"/>
              </a:lnSpc>
              <a:spcBef>
                <a:spcPts val="0"/>
              </a:spcBef>
              <a:spcAft>
                <a:spcPts val="0"/>
              </a:spcAft>
              <a:buNone/>
              <a:tabLst/>
            </a:pPr>
            <a:r>
              <a:rPr lang="lv-lv" sz="3600" b="1" cap="none" dirty="0">
                <a:solidFill>
                  <a:srgbClr val="002060"/>
                </a:solidFill>
                <a:latin typeface="Arial" pitchFamily="1" charset="0"/>
                <a:ea typeface="Calibri" pitchFamily="2" charset="0"/>
                <a:cs typeface="Arial" pitchFamily="1" charset="0"/>
              </a:rPr>
              <a:t>Atšķirībā no visiem ierastām slimībām invaliditāte ir ilgstošs vai nepārejošs mērenas, smagas vai pat ļoti smagas pakāpes funkcionēšanas ierobežojums.</a:t>
            </a:r>
          </a:p>
          <a:p>
            <a:pPr marL="0" marR="0" indent="0" algn="ctr" defTabSz="914400">
              <a:lnSpc>
                <a:spcPct val="100000"/>
              </a:lnSpc>
              <a:spcBef>
                <a:spcPts val="0"/>
              </a:spcBef>
              <a:spcAft>
                <a:spcPts val="0"/>
              </a:spcAft>
              <a:buNone/>
              <a:tabLst/>
            </a:pPr>
            <a:endParaRPr lang="lv-lv" sz="3600" cap="none" dirty="0">
              <a:solidFill>
                <a:srgbClr val="002060"/>
              </a:solidFill>
              <a:latin typeface="Arial" pitchFamily="1" charset="0"/>
              <a:ea typeface="Calibri" pitchFamily="2" charset="0"/>
              <a:cs typeface="Arial" pitchFamily="1" charset="0"/>
            </a:endParaRPr>
          </a:p>
          <a:p>
            <a:pPr marL="0" marR="0" indent="0" algn="ctr" defTabSz="914400">
              <a:lnSpc>
                <a:spcPct val="100000"/>
              </a:lnSpc>
              <a:spcBef>
                <a:spcPts val="0"/>
              </a:spcBef>
              <a:spcAft>
                <a:spcPts val="0"/>
              </a:spcAft>
              <a:buNone/>
              <a:tabLst/>
            </a:pPr>
            <a:r>
              <a:rPr lang="lv-lv" sz="3600" cap="none" dirty="0">
                <a:solidFill>
                  <a:srgbClr val="002060"/>
                </a:solidFill>
                <a:latin typeface="Arial" pitchFamily="1" charset="0"/>
                <a:ea typeface="Calibri" pitchFamily="2" charset="0"/>
                <a:cs typeface="Arial" pitchFamily="1" charset="0"/>
              </a:rPr>
              <a:t>Invalid</a:t>
            </a:r>
            <a:r>
              <a:rPr lang="en-us" sz="3600" cap="none" dirty="0">
                <a:solidFill>
                  <a:srgbClr val="002060"/>
                </a:solidFill>
                <a:latin typeface="Arial" pitchFamily="1" charset="0"/>
                <a:ea typeface="Calibri" pitchFamily="2" charset="0"/>
                <a:cs typeface="Arial" pitchFamily="1" charset="0"/>
              </a:rPr>
              <a:t>it</a:t>
            </a:r>
            <a:r>
              <a:rPr lang="lv-lv" sz="3600" cap="none" dirty="0">
                <a:solidFill>
                  <a:srgbClr val="002060"/>
                </a:solidFill>
                <a:latin typeface="Arial" pitchFamily="1" charset="0"/>
                <a:ea typeface="Calibri" pitchFamily="2" charset="0"/>
                <a:cs typeface="Arial" pitchFamily="1" charset="0"/>
              </a:rPr>
              <a:t>āte ietekmē cilvēka garīgās vai fiziskās spējas, darbspējas, pašaprūpi, tādējādi iekļaušanos sabiedrībā padara atšķirīgu.</a:t>
            </a:r>
            <a:endParaRPr lang="en-us" sz="3600" cap="none" dirty="0">
              <a:solidFill>
                <a:srgbClr val="002060"/>
              </a:solidFill>
              <a:latin typeface="Arial" pitchFamily="1" charset="0"/>
              <a:ea typeface="Calibri" pitchFamily="2" charset="0"/>
              <a:cs typeface="Arial" pitchFamily="1" charset="0"/>
            </a:endParaRPr>
          </a:p>
        </p:txBody>
      </p:sp>
      <p:sp>
        <p:nvSpPr>
          <p:cNvPr id="5" name="Virsraksts">
            <a:extLst>
              <a:ext uri="{FF2B5EF4-FFF2-40B4-BE49-F238E27FC236}">
                <a16:creationId xmlns:a16="http://schemas.microsoft.com/office/drawing/2014/main" id="{9C8D5156-04B4-47E9-9B8E-8B6690BA5C5C}"/>
              </a:ext>
            </a:extLst>
          </p:cNvPr>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U1NTA8zMzADAwP8Af39/AAAAAAAAAAAAAAAAAAAAAAAAAAAAIQAAABgAAAAUAAAAwAMAAK4EAAB4LQAAuAsAABAAAAAmAAAACAAAAAEAAAAAAAAA"/>
              </a:ext>
            </a:extLst>
          </p:cNvSpPr>
          <p:nvPr>
            <p:ph type="title"/>
          </p:nvPr>
        </p:nvSpPr>
        <p:spPr>
          <a:xfrm>
            <a:off x="609600" y="760730"/>
            <a:ext cx="6781800" cy="1144270"/>
          </a:xfrm>
        </p:spPr>
        <p:txBody>
          <a:bodyPr/>
          <a:lstStyle/>
          <a:p>
            <a:pPr indent="12700">
              <a:lnSpc>
                <a:spcPts val="3900"/>
              </a:lnSpc>
              <a:spcBef>
                <a:spcPts val="100"/>
              </a:spcBef>
              <a:defRPr sz="3600" cap="none">
                <a:latin typeface="Arial" pitchFamily="1" charset="0"/>
                <a:ea typeface="Arial" pitchFamily="1" charset="0"/>
                <a:cs typeface="Arial" pitchFamily="1" charset="0"/>
              </a:defRPr>
            </a:pPr>
            <a:r>
              <a:rPr lang="lv-LV" dirty="0"/>
              <a:t>INVALIDITĀTE</a:t>
            </a: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Daudzkrāsaina līnija. Kreisajā pusē uzraksts #IekāpOtraKurpēs, labajā akgstpapēžu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12" name="Textbox7" descr="mēreni izteikta invaliditāte,&#10;t. i., ja cilvēks zaudējis rīcībspēju 25–59 % apmērā&#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C3HyQ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6lQAAFQqAAAybwAACTEAABAgAAAmAAAACAAAAP//////////"/>
              </a:ext>
            </a:extLst>
          </p:cNvSpPr>
          <p:nvPr/>
        </p:nvSpPr>
        <p:spPr>
          <a:xfrm>
            <a:off x="13803630" y="6880860"/>
            <a:ext cx="4272280" cy="1090295"/>
          </a:xfrm>
          <a:prstGeom prst="rect">
            <a:avLst/>
          </a:prstGeom>
          <a:noFill/>
          <a:ln>
            <a:noFill/>
          </a:ln>
          <a:effectLst/>
        </p:spPr>
        <p:txBody>
          <a:bodyPr vert="horz" wrap="square" lIns="0" tIns="0" rIns="0" bIns="0" numCol="1" spcCol="215900" anchor="t"/>
          <a:lstStyle/>
          <a:p>
            <a:pPr indent="635" algn="ctr">
              <a:lnSpc>
                <a:spcPts val="2900"/>
              </a:lnSpc>
              <a:spcBef>
                <a:spcPts val="1700"/>
              </a:spcBef>
              <a:defRPr sz="2600" b="1" cap="none">
                <a:solidFill>
                  <a:srgbClr val="302A73"/>
                </a:solidFill>
                <a:latin typeface="Arial" pitchFamily="1" charset="0"/>
                <a:ea typeface="Arial" pitchFamily="1" charset="0"/>
                <a:cs typeface="Arial" pitchFamily="1" charset="0"/>
              </a:defRPr>
            </a:pPr>
            <a:r>
              <a:rPr lang="lv-lv" cap="none" dirty="0"/>
              <a:t>mēreni izteikta invaliditāte,</a:t>
            </a:r>
          </a:p>
          <a:p>
            <a:pPr algn="ctr">
              <a:lnSpc>
                <a:spcPts val="2700"/>
              </a:lnSpc>
              <a:defRPr sz="2600" cap="none">
                <a:solidFill>
                  <a:srgbClr val="302A73"/>
                </a:solidFill>
                <a:latin typeface="Arial" pitchFamily="1" charset="0"/>
                <a:ea typeface="Arial" pitchFamily="1" charset="0"/>
                <a:cs typeface="Arial" pitchFamily="1" charset="0"/>
              </a:defRPr>
            </a:pPr>
            <a:r>
              <a:rPr lang="lv-lv" cap="none" dirty="0"/>
              <a:t>t. i., ja cilvēks zaudējis rīcībspēju </a:t>
            </a:r>
            <a:r>
              <a:rPr lang="lv-lv" b="1" cap="none" dirty="0"/>
              <a:t>25–59 %</a:t>
            </a:r>
            <a:r>
              <a:rPr lang="lv-lv" cap="none" dirty="0"/>
              <a:t> apmērā</a:t>
            </a:r>
          </a:p>
        </p:txBody>
      </p:sp>
      <p:sp>
        <p:nvSpPr>
          <p:cNvPr id="14" name="Textbox6" descr="invaliditātes grupa"/>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E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lYAABQhAAC0bAAAtCcAABAgAAAmAAAACAAAAP//////////"/>
              </a:ext>
            </a:extLst>
          </p:cNvSpPr>
          <p:nvPr/>
        </p:nvSpPr>
        <p:spPr>
          <a:xfrm>
            <a:off x="14141450" y="5377180"/>
            <a:ext cx="3529330" cy="1076960"/>
          </a:xfrm>
          <a:prstGeom prst="rect">
            <a:avLst/>
          </a:prstGeom>
          <a:noFill/>
          <a:ln>
            <a:noFill/>
          </a:ln>
          <a:effectLst/>
        </p:spPr>
        <p:txBody>
          <a:bodyPr vert="horz" wrap="square" lIns="45720" tIns="45720" rIns="45720" bIns="45720" numCol="1" spcCol="215900" anchor="t"/>
          <a:lstStyle/>
          <a:p>
            <a:pPr algn="ctr"/>
            <a:r>
              <a:rPr lang="lv-lv" sz="3200" b="1" cap="none">
                <a:solidFill>
                  <a:srgbClr val="EE796C"/>
                </a:solidFill>
              </a:rPr>
              <a:t>invaliditātes</a:t>
            </a:r>
          </a:p>
          <a:p>
            <a:pPr algn="ctr"/>
            <a:r>
              <a:rPr lang="lv-lv" sz="3200" b="1" cap="none">
                <a:solidFill>
                  <a:srgbClr val="EE796C"/>
                </a:solidFill>
              </a:rPr>
              <a:t>grupa</a:t>
            </a:r>
          </a:p>
        </p:txBody>
      </p:sp>
      <p:sp>
        <p:nvSpPr>
          <p:cNvPr id="7" name="Aplis3">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CwAAAA0AAAAASAAAAAAAAABIAAAAayAAAAAAAAAAAAAAAAAAAAEAAABQAAAAAAAAAAAA4D8AAAAAAADgPwAAAAAAAOA/AAAAAAAA4D8AAAAAAADgPwAAAAAAAOA/AAAAAAAA4D8AAAAAAADgPwAAAAAAAOA/AAAAAAAA4D8CAAAAjAAAAAEAAAAAAAAA7nls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E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7nlsAP///wEAAAAAAAAAAAAAAAAAAAAAAAAAAAAAAAAAAAAAAAAAAAAAAAB/f38AU1NTA8zMzADAwP8Af39/AAAAAAAAAAAAAAAAAAAAAAAAAAAAIQAAABgAAAAUAAAAel0AALMXAAAyZgAAayAAABAAAAAmAAAACAAAAP//////////"/>
              </a:ext>
            </a:extLst>
          </p:cNvSpPr>
          <p:nvPr/>
        </p:nvSpPr>
        <p:spPr>
          <a:xfrm>
            <a:off x="15195550" y="3852545"/>
            <a:ext cx="1417320" cy="1417320"/>
          </a:xfrm>
          <a:custGeom>
            <a:avLst/>
            <a:gdLst/>
            <a:ahLst/>
            <a:cxnLst/>
            <a:rect l="0" t="0" r="1417320" b="1417320"/>
            <a:pathLst>
              <a:path w="1417320" h="1417320">
                <a:moveTo>
                  <a:pt x="708660" y="0"/>
                </a:moveTo>
                <a:lnTo>
                  <a:pt x="660169" y="1640"/>
                </a:lnTo>
                <a:lnTo>
                  <a:pt x="612532" y="6496"/>
                </a:lnTo>
                <a:lnTo>
                  <a:pt x="565813" y="14370"/>
                </a:lnTo>
                <a:lnTo>
                  <a:pt x="520275" y="25328"/>
                </a:lnTo>
                <a:lnTo>
                  <a:pt x="475918" y="39108"/>
                </a:lnTo>
                <a:lnTo>
                  <a:pt x="432808" y="55709"/>
                </a:lnTo>
                <a:lnTo>
                  <a:pt x="391141" y="74934"/>
                </a:lnTo>
                <a:lnTo>
                  <a:pt x="350984" y="96785"/>
                </a:lnTo>
                <a:lnTo>
                  <a:pt x="312467" y="120997"/>
                </a:lnTo>
                <a:lnTo>
                  <a:pt x="275590" y="147638"/>
                </a:lnTo>
                <a:lnTo>
                  <a:pt x="240616" y="176509"/>
                </a:lnTo>
                <a:lnTo>
                  <a:pt x="207546" y="207546"/>
                </a:lnTo>
                <a:lnTo>
                  <a:pt x="176509" y="240616"/>
                </a:lnTo>
                <a:lnTo>
                  <a:pt x="147638" y="275590"/>
                </a:lnTo>
                <a:lnTo>
                  <a:pt x="120997" y="312467"/>
                </a:lnTo>
                <a:lnTo>
                  <a:pt x="96785" y="350984"/>
                </a:lnTo>
                <a:lnTo>
                  <a:pt x="74934" y="391141"/>
                </a:lnTo>
                <a:lnTo>
                  <a:pt x="55709" y="432808"/>
                </a:lnTo>
                <a:lnTo>
                  <a:pt x="39108" y="475918"/>
                </a:lnTo>
                <a:lnTo>
                  <a:pt x="25328" y="520275"/>
                </a:lnTo>
                <a:lnTo>
                  <a:pt x="14370" y="565813"/>
                </a:lnTo>
                <a:lnTo>
                  <a:pt x="6496" y="612532"/>
                </a:lnTo>
                <a:lnTo>
                  <a:pt x="1640" y="660169"/>
                </a:lnTo>
                <a:lnTo>
                  <a:pt x="0" y="708660"/>
                </a:lnTo>
                <a:lnTo>
                  <a:pt x="1640" y="757151"/>
                </a:lnTo>
                <a:lnTo>
                  <a:pt x="6496" y="804788"/>
                </a:lnTo>
                <a:lnTo>
                  <a:pt x="14370" y="851507"/>
                </a:lnTo>
                <a:lnTo>
                  <a:pt x="25328" y="897045"/>
                </a:lnTo>
                <a:lnTo>
                  <a:pt x="39108" y="941402"/>
                </a:lnTo>
                <a:lnTo>
                  <a:pt x="55709" y="984512"/>
                </a:lnTo>
                <a:lnTo>
                  <a:pt x="74934" y="1026179"/>
                </a:lnTo>
                <a:lnTo>
                  <a:pt x="96785" y="1066336"/>
                </a:lnTo>
                <a:lnTo>
                  <a:pt x="120997" y="1104853"/>
                </a:lnTo>
                <a:lnTo>
                  <a:pt x="147638" y="1141730"/>
                </a:lnTo>
                <a:lnTo>
                  <a:pt x="176509" y="1176704"/>
                </a:lnTo>
                <a:lnTo>
                  <a:pt x="207546" y="1209774"/>
                </a:lnTo>
                <a:lnTo>
                  <a:pt x="240616" y="1240811"/>
                </a:lnTo>
                <a:lnTo>
                  <a:pt x="275590" y="1269683"/>
                </a:lnTo>
                <a:lnTo>
                  <a:pt x="312467" y="1296323"/>
                </a:lnTo>
                <a:lnTo>
                  <a:pt x="350984" y="1320535"/>
                </a:lnTo>
                <a:lnTo>
                  <a:pt x="391141" y="1342386"/>
                </a:lnTo>
                <a:lnTo>
                  <a:pt x="432808" y="1361611"/>
                </a:lnTo>
                <a:lnTo>
                  <a:pt x="475918" y="1378212"/>
                </a:lnTo>
                <a:lnTo>
                  <a:pt x="520275" y="1391992"/>
                </a:lnTo>
                <a:lnTo>
                  <a:pt x="565813" y="1402950"/>
                </a:lnTo>
                <a:lnTo>
                  <a:pt x="612532" y="1410824"/>
                </a:lnTo>
                <a:lnTo>
                  <a:pt x="660169" y="1415680"/>
                </a:lnTo>
                <a:lnTo>
                  <a:pt x="708660" y="1417320"/>
                </a:lnTo>
                <a:lnTo>
                  <a:pt x="757151" y="1415680"/>
                </a:lnTo>
                <a:lnTo>
                  <a:pt x="804788" y="1410824"/>
                </a:lnTo>
                <a:lnTo>
                  <a:pt x="851507" y="1402950"/>
                </a:lnTo>
                <a:lnTo>
                  <a:pt x="897045" y="1391992"/>
                </a:lnTo>
                <a:lnTo>
                  <a:pt x="941402" y="1378212"/>
                </a:lnTo>
                <a:lnTo>
                  <a:pt x="984512" y="1361611"/>
                </a:lnTo>
                <a:lnTo>
                  <a:pt x="1026179" y="1342386"/>
                </a:lnTo>
                <a:lnTo>
                  <a:pt x="1066336" y="1320535"/>
                </a:lnTo>
                <a:lnTo>
                  <a:pt x="1104853" y="1296323"/>
                </a:lnTo>
                <a:lnTo>
                  <a:pt x="1141730" y="1269683"/>
                </a:lnTo>
                <a:lnTo>
                  <a:pt x="1176704" y="1240811"/>
                </a:lnTo>
                <a:lnTo>
                  <a:pt x="1209774" y="1209774"/>
                </a:lnTo>
                <a:lnTo>
                  <a:pt x="1240811" y="1176704"/>
                </a:lnTo>
                <a:lnTo>
                  <a:pt x="1269683" y="1141730"/>
                </a:lnTo>
                <a:lnTo>
                  <a:pt x="1296323" y="1104853"/>
                </a:lnTo>
                <a:lnTo>
                  <a:pt x="1320535" y="1066336"/>
                </a:lnTo>
                <a:lnTo>
                  <a:pt x="1342386" y="1026179"/>
                </a:lnTo>
                <a:lnTo>
                  <a:pt x="1361611" y="984512"/>
                </a:lnTo>
                <a:lnTo>
                  <a:pt x="1378212" y="941402"/>
                </a:lnTo>
                <a:lnTo>
                  <a:pt x="1391992" y="897045"/>
                </a:lnTo>
                <a:lnTo>
                  <a:pt x="1402950" y="851507"/>
                </a:lnTo>
                <a:lnTo>
                  <a:pt x="1410824" y="804788"/>
                </a:lnTo>
                <a:lnTo>
                  <a:pt x="1415680" y="757151"/>
                </a:lnTo>
                <a:lnTo>
                  <a:pt x="1417320" y="708660"/>
                </a:lnTo>
                <a:lnTo>
                  <a:pt x="1415680" y="660169"/>
                </a:lnTo>
                <a:lnTo>
                  <a:pt x="1410824" y="612532"/>
                </a:lnTo>
                <a:lnTo>
                  <a:pt x="1402950" y="565813"/>
                </a:lnTo>
                <a:lnTo>
                  <a:pt x="1391992" y="520275"/>
                </a:lnTo>
                <a:lnTo>
                  <a:pt x="1378212" y="475918"/>
                </a:lnTo>
                <a:lnTo>
                  <a:pt x="1361611" y="432808"/>
                </a:lnTo>
                <a:lnTo>
                  <a:pt x="1342386" y="391141"/>
                </a:lnTo>
                <a:lnTo>
                  <a:pt x="1320535" y="350984"/>
                </a:lnTo>
                <a:lnTo>
                  <a:pt x="1296323" y="312467"/>
                </a:lnTo>
                <a:lnTo>
                  <a:pt x="1269683" y="275590"/>
                </a:lnTo>
                <a:lnTo>
                  <a:pt x="1240811" y="240616"/>
                </a:lnTo>
                <a:lnTo>
                  <a:pt x="1209774" y="207546"/>
                </a:lnTo>
                <a:lnTo>
                  <a:pt x="1176704" y="176509"/>
                </a:lnTo>
                <a:lnTo>
                  <a:pt x="1141730" y="147638"/>
                </a:lnTo>
                <a:lnTo>
                  <a:pt x="1104853" y="120997"/>
                </a:lnTo>
                <a:lnTo>
                  <a:pt x="1066336" y="96785"/>
                </a:lnTo>
                <a:lnTo>
                  <a:pt x="1026179" y="74934"/>
                </a:lnTo>
                <a:lnTo>
                  <a:pt x="984512" y="55709"/>
                </a:lnTo>
                <a:lnTo>
                  <a:pt x="941402" y="39108"/>
                </a:lnTo>
                <a:lnTo>
                  <a:pt x="897045" y="25328"/>
                </a:lnTo>
                <a:lnTo>
                  <a:pt x="851507" y="14370"/>
                </a:lnTo>
                <a:lnTo>
                  <a:pt x="804788" y="6496"/>
                </a:lnTo>
                <a:lnTo>
                  <a:pt x="757151" y="1640"/>
                </a:lnTo>
                <a:lnTo>
                  <a:pt x="708660" y="0"/>
                </a:lnTo>
                <a:close/>
              </a:path>
            </a:pathLst>
          </a:custGeom>
          <a:solidFill>
            <a:srgbClr val="EE796C"/>
          </a:solidFill>
          <a:ln>
            <a:noFill/>
          </a:ln>
          <a:effectLst/>
        </p:spPr>
        <p:txBody>
          <a:bodyPr vert="horz" wrap="square" lIns="45720" tIns="0" rIns="45720" bIns="5269865" numCol="1" spcCol="215900" anchor="t"/>
          <a:lstStyle/>
          <a:p>
            <a:endParaRPr/>
          </a:p>
        </p:txBody>
      </p:sp>
      <p:sp>
        <p:nvSpPr>
          <p:cNvPr id="8" name="Romiešu3" descr="Romiešu 3"/>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U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YVMAAGMYAABKcAAAlR8AABAgAAAmAAAACAAAAP//////////"/>
              </a:ext>
            </a:extLst>
          </p:cNvSpPr>
          <p:nvPr/>
        </p:nvSpPr>
        <p:spPr>
          <a:xfrm>
            <a:off x="13554075" y="3964305"/>
            <a:ext cx="4699635" cy="1169670"/>
          </a:xfrm>
          <a:prstGeom prst="rect">
            <a:avLst/>
          </a:prstGeom>
          <a:noFill/>
          <a:ln>
            <a:noFill/>
          </a:ln>
          <a:effectLst/>
        </p:spPr>
        <p:txBody>
          <a:bodyPr vert="horz" wrap="square" lIns="0" tIns="0" rIns="0" bIns="0" numCol="1" spcCol="215900" anchor="t"/>
          <a:lstStyle/>
          <a:p>
            <a:pPr algn="ctr">
              <a:spcBef>
                <a:spcPts val="100"/>
              </a:spcBef>
              <a:defRPr sz="7600" b="1" cap="none">
                <a:solidFill>
                  <a:srgbClr val="FFFFFF"/>
                </a:solidFill>
                <a:latin typeface="Karla" charset="0"/>
                <a:ea typeface="Karla" charset="0"/>
                <a:cs typeface="Karla" charset="0"/>
              </a:defRPr>
            </a:pPr>
            <a:r>
              <a:t>III</a:t>
            </a:r>
            <a:endParaRPr cap="none">
              <a:latin typeface="Karla Medium" charset="0"/>
              <a:ea typeface="Karla Medium" charset="0"/>
              <a:cs typeface="Karla Medium" charset="0"/>
            </a:endParaRPr>
          </a:p>
        </p:txBody>
      </p:sp>
      <p:sp>
        <p:nvSpPr>
          <p:cNvPr id="10" name="Textbox5" descr="smaga invaliditāte,&#10;t. i., ja cilvēks zaudējis rīcībspēju 60–79 % apmērā"/>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sjAAAFQqAAD6SgAACTEAABAgAAAmAAAACAAAAP//////////"/>
              </a:ext>
            </a:extLst>
          </p:cNvSpPr>
          <p:nvPr/>
        </p:nvSpPr>
        <p:spPr>
          <a:xfrm>
            <a:off x="7915910" y="6880860"/>
            <a:ext cx="4272280" cy="1090295"/>
          </a:xfrm>
          <a:prstGeom prst="rect">
            <a:avLst/>
          </a:prstGeom>
          <a:noFill/>
          <a:ln>
            <a:noFill/>
          </a:ln>
          <a:effectLst/>
        </p:spPr>
        <p:txBody>
          <a:bodyPr vert="horz" wrap="square" lIns="0" tIns="0" rIns="0" bIns="0" numCol="1" spcCol="215900" anchor="t"/>
          <a:lstStyle/>
          <a:p>
            <a:pPr indent="636905">
              <a:lnSpc>
                <a:spcPts val="2900"/>
              </a:lnSpc>
              <a:spcBef>
                <a:spcPts val="1700"/>
              </a:spcBef>
              <a:defRPr sz="2600" b="1" cap="none">
                <a:solidFill>
                  <a:srgbClr val="302A73"/>
                </a:solidFill>
                <a:latin typeface="Arial" pitchFamily="1" charset="0"/>
                <a:ea typeface="Arial" pitchFamily="1" charset="0"/>
                <a:cs typeface="Arial" pitchFamily="1" charset="0"/>
              </a:defRPr>
            </a:pPr>
            <a:r>
              <a:rPr lang="lv-lv" cap="none" dirty="0"/>
              <a:t>smaga invaliditāte,</a:t>
            </a:r>
          </a:p>
          <a:p>
            <a:pPr marR="5080" indent="571500">
              <a:lnSpc>
                <a:spcPts val="2700"/>
              </a:lnSpc>
              <a:spcBef>
                <a:spcPts val="200"/>
              </a:spcBef>
              <a:defRPr sz="2600" cap="none">
                <a:solidFill>
                  <a:srgbClr val="302A73"/>
                </a:solidFill>
                <a:latin typeface="Arial" pitchFamily="1" charset="0"/>
                <a:ea typeface="Arial" pitchFamily="1" charset="0"/>
                <a:cs typeface="Arial" pitchFamily="1" charset="0"/>
              </a:defRPr>
            </a:pPr>
            <a:r>
              <a:rPr lang="lv-lv" cap="none" dirty="0"/>
              <a:t>t. i., ja cilvēks zaudējis rīcībspēju </a:t>
            </a:r>
            <a:r>
              <a:rPr lang="lv-lv" b="1" cap="none" dirty="0"/>
              <a:t>60–79 % </a:t>
            </a:r>
            <a:r>
              <a:rPr lang="lv-lv" cap="none" dirty="0"/>
              <a:t>apmērā</a:t>
            </a:r>
          </a:p>
        </p:txBody>
      </p:sp>
      <p:sp>
        <p:nvSpPr>
          <p:cNvPr id="11" name="Textbox4" descr="Invaliditātes grupa"/>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3AC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STIAABQhAAD+RwAAtCcAABAgAAAmAAAACAAAAP//////////"/>
              </a:ext>
            </a:extLst>
          </p:cNvSpPr>
          <p:nvPr/>
        </p:nvSpPr>
        <p:spPr>
          <a:xfrm>
            <a:off x="8174355" y="5377180"/>
            <a:ext cx="3528695" cy="1076960"/>
          </a:xfrm>
          <a:prstGeom prst="rect">
            <a:avLst/>
          </a:prstGeom>
          <a:noFill/>
          <a:ln>
            <a:noFill/>
          </a:ln>
          <a:effectLst/>
        </p:spPr>
        <p:txBody>
          <a:bodyPr vert="horz" wrap="square" lIns="45720" tIns="45720" rIns="45720" bIns="45720" numCol="1" spcCol="215900" anchor="t"/>
          <a:lstStyle/>
          <a:p>
            <a:pPr algn="ctr"/>
            <a:r>
              <a:rPr lang="lv-lv" sz="3200" b="1" cap="none" dirty="0">
                <a:solidFill>
                  <a:srgbClr val="EE796C"/>
                </a:solidFill>
              </a:rPr>
              <a:t>invaliditātes</a:t>
            </a:r>
          </a:p>
          <a:p>
            <a:pPr algn="ctr"/>
            <a:r>
              <a:rPr lang="lv-lv" sz="3200" b="1" cap="none" dirty="0">
                <a:solidFill>
                  <a:srgbClr val="EE796C"/>
                </a:solidFill>
              </a:rPr>
              <a:t>grupa</a:t>
            </a:r>
          </a:p>
        </p:txBody>
      </p:sp>
      <p:sp>
        <p:nvSpPr>
          <p:cNvPr id="5" name="Aplis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CwAAAA0AAAAASAAAAAAAAABIAAAAayAAAAAAAAAAAAAAAAAAAAEAAABQAAAAAAAAAAAA4D8AAAAAAADgPwAAAAAAAOA/AAAAAAAA4D8AAAAAAADgPwAAAAAAAOA/AAAAAAAA4D8AAAAAAADgPwAAAAAAAOA/AAAAAAAA4D8CAAAAjAAAAAEAAAAAAAAA7nls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JsZ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7nlsAP///wEAAAAAAAAAAAAAAAAAAAAAAAAAAAAAAAAAAAAAAAAAAAAAAAB/f38AU1NTA8zMzADAwP8Af39/AAAAAAAAAAAAAAAAAAAAAAAAAAAAIQAAABgAAAAUAAAAejkAALMXAAAyQgAAayAAABAAAAAmAAAACAAAAP//////////"/>
              </a:ext>
            </a:extLst>
          </p:cNvSpPr>
          <p:nvPr/>
        </p:nvSpPr>
        <p:spPr>
          <a:xfrm>
            <a:off x="9343390" y="3852545"/>
            <a:ext cx="1417320" cy="1417320"/>
          </a:xfrm>
          <a:custGeom>
            <a:avLst/>
            <a:gdLst/>
            <a:ahLst/>
            <a:cxnLst/>
            <a:rect l="0" t="0" r="1417320" b="1417320"/>
            <a:pathLst>
              <a:path w="1417320" h="1417320">
                <a:moveTo>
                  <a:pt x="708660" y="0"/>
                </a:moveTo>
                <a:lnTo>
                  <a:pt x="660169" y="1640"/>
                </a:lnTo>
                <a:lnTo>
                  <a:pt x="612532" y="6496"/>
                </a:lnTo>
                <a:lnTo>
                  <a:pt x="565813" y="14370"/>
                </a:lnTo>
                <a:lnTo>
                  <a:pt x="520275" y="25328"/>
                </a:lnTo>
                <a:lnTo>
                  <a:pt x="475918" y="39108"/>
                </a:lnTo>
                <a:lnTo>
                  <a:pt x="432808" y="55709"/>
                </a:lnTo>
                <a:lnTo>
                  <a:pt x="391141" y="74934"/>
                </a:lnTo>
                <a:lnTo>
                  <a:pt x="350984" y="96785"/>
                </a:lnTo>
                <a:lnTo>
                  <a:pt x="312467" y="120997"/>
                </a:lnTo>
                <a:lnTo>
                  <a:pt x="275590" y="147638"/>
                </a:lnTo>
                <a:lnTo>
                  <a:pt x="240616" y="176509"/>
                </a:lnTo>
                <a:lnTo>
                  <a:pt x="207546" y="207546"/>
                </a:lnTo>
                <a:lnTo>
                  <a:pt x="176509" y="240616"/>
                </a:lnTo>
                <a:lnTo>
                  <a:pt x="147638" y="275590"/>
                </a:lnTo>
                <a:lnTo>
                  <a:pt x="120997" y="312467"/>
                </a:lnTo>
                <a:lnTo>
                  <a:pt x="96785" y="350984"/>
                </a:lnTo>
                <a:lnTo>
                  <a:pt x="74934" y="391141"/>
                </a:lnTo>
                <a:lnTo>
                  <a:pt x="55709" y="432808"/>
                </a:lnTo>
                <a:lnTo>
                  <a:pt x="39108" y="475918"/>
                </a:lnTo>
                <a:lnTo>
                  <a:pt x="25328" y="520275"/>
                </a:lnTo>
                <a:lnTo>
                  <a:pt x="14370" y="565813"/>
                </a:lnTo>
                <a:lnTo>
                  <a:pt x="6496" y="612532"/>
                </a:lnTo>
                <a:lnTo>
                  <a:pt x="1640" y="660169"/>
                </a:lnTo>
                <a:lnTo>
                  <a:pt x="0" y="708660"/>
                </a:lnTo>
                <a:lnTo>
                  <a:pt x="1640" y="757151"/>
                </a:lnTo>
                <a:lnTo>
                  <a:pt x="6496" y="804788"/>
                </a:lnTo>
                <a:lnTo>
                  <a:pt x="14370" y="851507"/>
                </a:lnTo>
                <a:lnTo>
                  <a:pt x="25328" y="897045"/>
                </a:lnTo>
                <a:lnTo>
                  <a:pt x="39108" y="941402"/>
                </a:lnTo>
                <a:lnTo>
                  <a:pt x="55709" y="984512"/>
                </a:lnTo>
                <a:lnTo>
                  <a:pt x="74934" y="1026179"/>
                </a:lnTo>
                <a:lnTo>
                  <a:pt x="96785" y="1066336"/>
                </a:lnTo>
                <a:lnTo>
                  <a:pt x="120997" y="1104853"/>
                </a:lnTo>
                <a:lnTo>
                  <a:pt x="147638" y="1141730"/>
                </a:lnTo>
                <a:lnTo>
                  <a:pt x="176509" y="1176704"/>
                </a:lnTo>
                <a:lnTo>
                  <a:pt x="207546" y="1209774"/>
                </a:lnTo>
                <a:lnTo>
                  <a:pt x="240616" y="1240811"/>
                </a:lnTo>
                <a:lnTo>
                  <a:pt x="275590" y="1269683"/>
                </a:lnTo>
                <a:lnTo>
                  <a:pt x="312467" y="1296323"/>
                </a:lnTo>
                <a:lnTo>
                  <a:pt x="350984" y="1320535"/>
                </a:lnTo>
                <a:lnTo>
                  <a:pt x="391141" y="1342386"/>
                </a:lnTo>
                <a:lnTo>
                  <a:pt x="432808" y="1361611"/>
                </a:lnTo>
                <a:lnTo>
                  <a:pt x="475918" y="1378212"/>
                </a:lnTo>
                <a:lnTo>
                  <a:pt x="520275" y="1391992"/>
                </a:lnTo>
                <a:lnTo>
                  <a:pt x="565813" y="1402950"/>
                </a:lnTo>
                <a:lnTo>
                  <a:pt x="612532" y="1410824"/>
                </a:lnTo>
                <a:lnTo>
                  <a:pt x="660169" y="1415680"/>
                </a:lnTo>
                <a:lnTo>
                  <a:pt x="708660" y="1417320"/>
                </a:lnTo>
                <a:lnTo>
                  <a:pt x="757151" y="1415680"/>
                </a:lnTo>
                <a:lnTo>
                  <a:pt x="804788" y="1410824"/>
                </a:lnTo>
                <a:lnTo>
                  <a:pt x="851507" y="1402950"/>
                </a:lnTo>
                <a:lnTo>
                  <a:pt x="897045" y="1391992"/>
                </a:lnTo>
                <a:lnTo>
                  <a:pt x="941402" y="1378212"/>
                </a:lnTo>
                <a:lnTo>
                  <a:pt x="984512" y="1361611"/>
                </a:lnTo>
                <a:lnTo>
                  <a:pt x="1026179" y="1342386"/>
                </a:lnTo>
                <a:lnTo>
                  <a:pt x="1066336" y="1320535"/>
                </a:lnTo>
                <a:lnTo>
                  <a:pt x="1104853" y="1296323"/>
                </a:lnTo>
                <a:lnTo>
                  <a:pt x="1141730" y="1269683"/>
                </a:lnTo>
                <a:lnTo>
                  <a:pt x="1176704" y="1240811"/>
                </a:lnTo>
                <a:lnTo>
                  <a:pt x="1209774" y="1209774"/>
                </a:lnTo>
                <a:lnTo>
                  <a:pt x="1240811" y="1176704"/>
                </a:lnTo>
                <a:lnTo>
                  <a:pt x="1269683" y="1141730"/>
                </a:lnTo>
                <a:lnTo>
                  <a:pt x="1296323" y="1104853"/>
                </a:lnTo>
                <a:lnTo>
                  <a:pt x="1320535" y="1066336"/>
                </a:lnTo>
                <a:lnTo>
                  <a:pt x="1342386" y="1026179"/>
                </a:lnTo>
                <a:lnTo>
                  <a:pt x="1361611" y="984512"/>
                </a:lnTo>
                <a:lnTo>
                  <a:pt x="1378212" y="941402"/>
                </a:lnTo>
                <a:lnTo>
                  <a:pt x="1391992" y="897045"/>
                </a:lnTo>
                <a:lnTo>
                  <a:pt x="1402950" y="851507"/>
                </a:lnTo>
                <a:lnTo>
                  <a:pt x="1410824" y="804788"/>
                </a:lnTo>
                <a:lnTo>
                  <a:pt x="1415680" y="757151"/>
                </a:lnTo>
                <a:lnTo>
                  <a:pt x="1417320" y="708660"/>
                </a:lnTo>
                <a:lnTo>
                  <a:pt x="1415680" y="660169"/>
                </a:lnTo>
                <a:lnTo>
                  <a:pt x="1410824" y="612532"/>
                </a:lnTo>
                <a:lnTo>
                  <a:pt x="1402950" y="565813"/>
                </a:lnTo>
                <a:lnTo>
                  <a:pt x="1391992" y="520275"/>
                </a:lnTo>
                <a:lnTo>
                  <a:pt x="1378212" y="475918"/>
                </a:lnTo>
                <a:lnTo>
                  <a:pt x="1361611" y="432808"/>
                </a:lnTo>
                <a:lnTo>
                  <a:pt x="1342386" y="391141"/>
                </a:lnTo>
                <a:lnTo>
                  <a:pt x="1320535" y="350984"/>
                </a:lnTo>
                <a:lnTo>
                  <a:pt x="1296323" y="312467"/>
                </a:lnTo>
                <a:lnTo>
                  <a:pt x="1269683" y="275590"/>
                </a:lnTo>
                <a:lnTo>
                  <a:pt x="1240811" y="240616"/>
                </a:lnTo>
                <a:lnTo>
                  <a:pt x="1209774" y="207546"/>
                </a:lnTo>
                <a:lnTo>
                  <a:pt x="1176704" y="176509"/>
                </a:lnTo>
                <a:lnTo>
                  <a:pt x="1141730" y="147638"/>
                </a:lnTo>
                <a:lnTo>
                  <a:pt x="1104853" y="120997"/>
                </a:lnTo>
                <a:lnTo>
                  <a:pt x="1066336" y="96785"/>
                </a:lnTo>
                <a:lnTo>
                  <a:pt x="1026179" y="74934"/>
                </a:lnTo>
                <a:lnTo>
                  <a:pt x="984512" y="55709"/>
                </a:lnTo>
                <a:lnTo>
                  <a:pt x="941402" y="39108"/>
                </a:lnTo>
                <a:lnTo>
                  <a:pt x="897045" y="25328"/>
                </a:lnTo>
                <a:lnTo>
                  <a:pt x="851507" y="14370"/>
                </a:lnTo>
                <a:lnTo>
                  <a:pt x="804788" y="6496"/>
                </a:lnTo>
                <a:lnTo>
                  <a:pt x="757151" y="1640"/>
                </a:lnTo>
                <a:lnTo>
                  <a:pt x="708660" y="0"/>
                </a:lnTo>
                <a:close/>
              </a:path>
            </a:pathLst>
          </a:custGeom>
          <a:solidFill>
            <a:srgbClr val="EE796C"/>
          </a:solidFill>
          <a:ln>
            <a:noFill/>
          </a:ln>
          <a:effectLst/>
        </p:spPr>
        <p:txBody>
          <a:bodyPr vert="horz" wrap="square" lIns="45720" tIns="0" rIns="45720" bIns="5269865" numCol="1" spcCol="215900" anchor="t"/>
          <a:lstStyle/>
          <a:p>
            <a:endParaRPr/>
          </a:p>
        </p:txBody>
      </p:sp>
      <p:sp>
        <p:nvSpPr>
          <p:cNvPr id="6" name="Romiešu 2" descr="Romiešu 2"/>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PFw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sjAAAGIYAAD6SgAAkx8AABAgAAAmAAAACAAAAP//////////"/>
              </a:ext>
            </a:extLst>
          </p:cNvSpPr>
          <p:nvPr/>
        </p:nvSpPr>
        <p:spPr>
          <a:xfrm>
            <a:off x="7915910" y="3963670"/>
            <a:ext cx="4272280" cy="1169035"/>
          </a:xfrm>
          <a:prstGeom prst="rect">
            <a:avLst/>
          </a:prstGeom>
          <a:noFill/>
          <a:ln>
            <a:noFill/>
          </a:ln>
          <a:effectLst/>
        </p:spPr>
        <p:txBody>
          <a:bodyPr vert="horz" wrap="square" lIns="0" tIns="0" rIns="0" bIns="0" numCol="1" spcCol="215900" anchor="t"/>
          <a:lstStyle/>
          <a:p>
            <a:pPr algn="ctr">
              <a:spcBef>
                <a:spcPts val="100"/>
              </a:spcBef>
              <a:defRPr sz="7600" b="1" cap="none">
                <a:solidFill>
                  <a:srgbClr val="FFFFFF"/>
                </a:solidFill>
                <a:latin typeface="Karla" charset="0"/>
                <a:ea typeface="Karla" charset="0"/>
                <a:cs typeface="Karla" charset="0"/>
              </a:defRPr>
            </a:pPr>
            <a:r>
              <a:t>II</a:t>
            </a:r>
            <a:endParaRPr cap="none">
              <a:latin typeface="Karla Medium" charset="0"/>
              <a:ea typeface="Karla Medium" charset="0"/>
              <a:cs typeface="Karla Medium" charset="0"/>
            </a:endParaRPr>
          </a:p>
        </p:txBody>
      </p:sp>
      <p:sp>
        <p:nvSpPr>
          <p:cNvPr id="13" name="Textbox3" descr="ļoti smaga invaliditāte,&#10;t. i., ja cilvēks zaudējis rīcībspēju 80–100 % apmērā&#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U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egwAAFQqAADCJgAACTEAABAgAAAmAAAACAAAAP//////////"/>
              </a:ext>
            </a:extLst>
          </p:cNvSpPr>
          <p:nvPr/>
        </p:nvSpPr>
        <p:spPr>
          <a:xfrm>
            <a:off x="2028190" y="6880860"/>
            <a:ext cx="4272280" cy="1090295"/>
          </a:xfrm>
          <a:prstGeom prst="rect">
            <a:avLst/>
          </a:prstGeom>
          <a:noFill/>
          <a:ln>
            <a:noFill/>
          </a:ln>
          <a:effectLst/>
        </p:spPr>
        <p:txBody>
          <a:bodyPr vert="horz" wrap="square" lIns="0" tIns="0" rIns="0" bIns="0" numCol="1" spcCol="215900" anchor="t"/>
          <a:lstStyle/>
          <a:p>
            <a:pPr indent="431800">
              <a:lnSpc>
                <a:spcPts val="2900"/>
              </a:lnSpc>
              <a:spcBef>
                <a:spcPts val="1700"/>
              </a:spcBef>
              <a:defRPr sz="2600" b="1" cap="none">
                <a:solidFill>
                  <a:srgbClr val="302A73"/>
                </a:solidFill>
                <a:latin typeface="Arial" pitchFamily="1" charset="0"/>
                <a:ea typeface="Arial" pitchFamily="1" charset="0"/>
                <a:cs typeface="Arial" pitchFamily="1" charset="0"/>
              </a:defRPr>
            </a:pPr>
            <a:r>
              <a:rPr lang="lv-lv" cap="none" dirty="0"/>
              <a:t>ļoti smaga invaliditāte,</a:t>
            </a:r>
          </a:p>
          <a:p>
            <a:pPr marR="5080" indent="664210">
              <a:lnSpc>
                <a:spcPts val="2700"/>
              </a:lnSpc>
              <a:spcBef>
                <a:spcPts val="200"/>
              </a:spcBef>
              <a:defRPr sz="2600" cap="none">
                <a:solidFill>
                  <a:srgbClr val="302A73"/>
                </a:solidFill>
                <a:latin typeface="Arial" pitchFamily="1" charset="0"/>
                <a:ea typeface="Arial" pitchFamily="1" charset="0"/>
                <a:cs typeface="Arial" pitchFamily="1" charset="0"/>
              </a:defRPr>
            </a:pPr>
            <a:r>
              <a:rPr lang="lv-lv" cap="none" dirty="0"/>
              <a:t>t. i., ja cilvēks zaudējis rīcībspēju </a:t>
            </a:r>
            <a:r>
              <a:rPr lang="lv-lv" b="1" cap="none" dirty="0"/>
              <a:t>80–100 % </a:t>
            </a:r>
            <a:r>
              <a:rPr lang="lv-lv" cap="none" dirty="0"/>
              <a:t>apmērā</a:t>
            </a:r>
          </a:p>
        </p:txBody>
      </p:sp>
      <p:sp>
        <p:nvSpPr>
          <p:cNvPr id="15" name="Textbox2" descr="invaliditātes&#10;grupa&#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Kg4AABQhAADgIwAAtCcAABAgAAAmAAAACAAAAP//////////"/>
              </a:ext>
            </a:extLst>
          </p:cNvSpPr>
          <p:nvPr/>
        </p:nvSpPr>
        <p:spPr>
          <a:xfrm>
            <a:off x="2302510" y="5577840"/>
            <a:ext cx="3529330" cy="876300"/>
          </a:xfrm>
          <a:prstGeom prst="rect">
            <a:avLst/>
          </a:prstGeom>
          <a:noFill/>
          <a:ln>
            <a:noFill/>
          </a:ln>
          <a:effectLst/>
        </p:spPr>
        <p:txBody>
          <a:bodyPr vert="horz" wrap="square" lIns="45720" tIns="45720" rIns="45720" bIns="45720" numCol="1" spcCol="215900" anchor="t"/>
          <a:lstStyle/>
          <a:p>
            <a:pPr algn="ctr"/>
            <a:r>
              <a:rPr lang="lv-lv" sz="3200" b="1" cap="none" dirty="0">
                <a:solidFill>
                  <a:srgbClr val="EE796C"/>
                </a:solidFill>
              </a:rPr>
              <a:t>invaliditātes</a:t>
            </a:r>
          </a:p>
          <a:p>
            <a:pPr algn="ctr"/>
            <a:r>
              <a:rPr lang="lv-lv" sz="3200" b="1" cap="none" dirty="0">
                <a:solidFill>
                  <a:srgbClr val="EE796C"/>
                </a:solidFill>
              </a:rPr>
              <a:t>grupa</a:t>
            </a:r>
          </a:p>
        </p:txBody>
      </p:sp>
      <p:sp>
        <p:nvSpPr>
          <p:cNvPr id="3" name="Aplis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CwAAAA0AAAAASAAAAAAAAABIAAAAayAAAAAAAAAAAAAAAAAAAAEAAABQAAAAAAAAAAAA4D8AAAAAAADgPwAAAAAAAOA/AAAAAAAA4D8AAAAAAADgPwAAAAAAAOA/AAAAAAAA4D8AAAAAAADgPwAAAAAAAOA/AAAAAAAA4D8CAAAAjAAAAAEAAAAAAAAA7nls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DgGVw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7nlsAP///wEAAAAAAAAAAAAAAAAAAAAAAAAAAAAAAAAAAAAAAAAAAAAAAAB/f38AU1NTA8zMzADAwP8Af39/AAAAAAAAAAAAAAAAAAAAAAAAAAAAIQAAABgAAAAUAAAA0hQAALMXAACKHQAAayAAABAAAAAmAAAACAAAAP//////////"/>
              </a:ext>
            </a:extLst>
          </p:cNvSpPr>
          <p:nvPr/>
        </p:nvSpPr>
        <p:spPr>
          <a:xfrm>
            <a:off x="3384550" y="3852545"/>
            <a:ext cx="1417320" cy="1417320"/>
          </a:xfrm>
          <a:custGeom>
            <a:avLst/>
            <a:gdLst/>
            <a:ahLst/>
            <a:cxnLst/>
            <a:rect l="0" t="0" r="1417320" b="1417320"/>
            <a:pathLst>
              <a:path w="1417320" h="1417320">
                <a:moveTo>
                  <a:pt x="708660" y="0"/>
                </a:moveTo>
                <a:lnTo>
                  <a:pt x="660169" y="1640"/>
                </a:lnTo>
                <a:lnTo>
                  <a:pt x="612532" y="6496"/>
                </a:lnTo>
                <a:lnTo>
                  <a:pt x="565813" y="14370"/>
                </a:lnTo>
                <a:lnTo>
                  <a:pt x="520275" y="25328"/>
                </a:lnTo>
                <a:lnTo>
                  <a:pt x="475918" y="39108"/>
                </a:lnTo>
                <a:lnTo>
                  <a:pt x="432808" y="55709"/>
                </a:lnTo>
                <a:lnTo>
                  <a:pt x="391141" y="74934"/>
                </a:lnTo>
                <a:lnTo>
                  <a:pt x="350984" y="96785"/>
                </a:lnTo>
                <a:lnTo>
                  <a:pt x="312467" y="120997"/>
                </a:lnTo>
                <a:lnTo>
                  <a:pt x="275590" y="147638"/>
                </a:lnTo>
                <a:lnTo>
                  <a:pt x="240616" y="176509"/>
                </a:lnTo>
                <a:lnTo>
                  <a:pt x="207546" y="207546"/>
                </a:lnTo>
                <a:lnTo>
                  <a:pt x="176509" y="240616"/>
                </a:lnTo>
                <a:lnTo>
                  <a:pt x="147638" y="275590"/>
                </a:lnTo>
                <a:lnTo>
                  <a:pt x="120997" y="312467"/>
                </a:lnTo>
                <a:lnTo>
                  <a:pt x="96785" y="350984"/>
                </a:lnTo>
                <a:lnTo>
                  <a:pt x="74934" y="391141"/>
                </a:lnTo>
                <a:lnTo>
                  <a:pt x="55709" y="432808"/>
                </a:lnTo>
                <a:lnTo>
                  <a:pt x="39108" y="475918"/>
                </a:lnTo>
                <a:lnTo>
                  <a:pt x="25328" y="520275"/>
                </a:lnTo>
                <a:lnTo>
                  <a:pt x="14370" y="565813"/>
                </a:lnTo>
                <a:lnTo>
                  <a:pt x="6496" y="612532"/>
                </a:lnTo>
                <a:lnTo>
                  <a:pt x="1640" y="660169"/>
                </a:lnTo>
                <a:lnTo>
                  <a:pt x="0" y="708660"/>
                </a:lnTo>
                <a:lnTo>
                  <a:pt x="1640" y="757151"/>
                </a:lnTo>
                <a:lnTo>
                  <a:pt x="6496" y="804788"/>
                </a:lnTo>
                <a:lnTo>
                  <a:pt x="14370" y="851507"/>
                </a:lnTo>
                <a:lnTo>
                  <a:pt x="25328" y="897045"/>
                </a:lnTo>
                <a:lnTo>
                  <a:pt x="39108" y="941402"/>
                </a:lnTo>
                <a:lnTo>
                  <a:pt x="55709" y="984512"/>
                </a:lnTo>
                <a:lnTo>
                  <a:pt x="74934" y="1026179"/>
                </a:lnTo>
                <a:lnTo>
                  <a:pt x="96785" y="1066336"/>
                </a:lnTo>
                <a:lnTo>
                  <a:pt x="120997" y="1104853"/>
                </a:lnTo>
                <a:lnTo>
                  <a:pt x="147638" y="1141730"/>
                </a:lnTo>
                <a:lnTo>
                  <a:pt x="176509" y="1176704"/>
                </a:lnTo>
                <a:lnTo>
                  <a:pt x="207546" y="1209774"/>
                </a:lnTo>
                <a:lnTo>
                  <a:pt x="240616" y="1240811"/>
                </a:lnTo>
                <a:lnTo>
                  <a:pt x="275590" y="1269683"/>
                </a:lnTo>
                <a:lnTo>
                  <a:pt x="312467" y="1296323"/>
                </a:lnTo>
                <a:lnTo>
                  <a:pt x="350984" y="1320535"/>
                </a:lnTo>
                <a:lnTo>
                  <a:pt x="391141" y="1342386"/>
                </a:lnTo>
                <a:lnTo>
                  <a:pt x="432808" y="1361611"/>
                </a:lnTo>
                <a:lnTo>
                  <a:pt x="475918" y="1378212"/>
                </a:lnTo>
                <a:lnTo>
                  <a:pt x="520275" y="1391992"/>
                </a:lnTo>
                <a:lnTo>
                  <a:pt x="565813" y="1402950"/>
                </a:lnTo>
                <a:lnTo>
                  <a:pt x="612532" y="1410824"/>
                </a:lnTo>
                <a:lnTo>
                  <a:pt x="660169" y="1415680"/>
                </a:lnTo>
                <a:lnTo>
                  <a:pt x="708660" y="1417320"/>
                </a:lnTo>
                <a:lnTo>
                  <a:pt x="757151" y="1415680"/>
                </a:lnTo>
                <a:lnTo>
                  <a:pt x="804788" y="1410824"/>
                </a:lnTo>
                <a:lnTo>
                  <a:pt x="851507" y="1402950"/>
                </a:lnTo>
                <a:lnTo>
                  <a:pt x="897045" y="1391992"/>
                </a:lnTo>
                <a:lnTo>
                  <a:pt x="941402" y="1378212"/>
                </a:lnTo>
                <a:lnTo>
                  <a:pt x="984512" y="1361611"/>
                </a:lnTo>
                <a:lnTo>
                  <a:pt x="1026179" y="1342386"/>
                </a:lnTo>
                <a:lnTo>
                  <a:pt x="1066336" y="1320535"/>
                </a:lnTo>
                <a:lnTo>
                  <a:pt x="1104853" y="1296323"/>
                </a:lnTo>
                <a:lnTo>
                  <a:pt x="1141730" y="1269683"/>
                </a:lnTo>
                <a:lnTo>
                  <a:pt x="1176704" y="1240811"/>
                </a:lnTo>
                <a:lnTo>
                  <a:pt x="1209774" y="1209774"/>
                </a:lnTo>
                <a:lnTo>
                  <a:pt x="1240811" y="1176704"/>
                </a:lnTo>
                <a:lnTo>
                  <a:pt x="1269683" y="1141730"/>
                </a:lnTo>
                <a:lnTo>
                  <a:pt x="1296323" y="1104853"/>
                </a:lnTo>
                <a:lnTo>
                  <a:pt x="1320535" y="1066336"/>
                </a:lnTo>
                <a:lnTo>
                  <a:pt x="1342386" y="1026179"/>
                </a:lnTo>
                <a:lnTo>
                  <a:pt x="1361611" y="984512"/>
                </a:lnTo>
                <a:lnTo>
                  <a:pt x="1378212" y="941402"/>
                </a:lnTo>
                <a:lnTo>
                  <a:pt x="1391992" y="897045"/>
                </a:lnTo>
                <a:lnTo>
                  <a:pt x="1402950" y="851507"/>
                </a:lnTo>
                <a:lnTo>
                  <a:pt x="1410824" y="804788"/>
                </a:lnTo>
                <a:lnTo>
                  <a:pt x="1415680" y="757151"/>
                </a:lnTo>
                <a:lnTo>
                  <a:pt x="1417320" y="708660"/>
                </a:lnTo>
                <a:lnTo>
                  <a:pt x="1415680" y="660169"/>
                </a:lnTo>
                <a:lnTo>
                  <a:pt x="1410824" y="612532"/>
                </a:lnTo>
                <a:lnTo>
                  <a:pt x="1402950" y="565813"/>
                </a:lnTo>
                <a:lnTo>
                  <a:pt x="1391992" y="520275"/>
                </a:lnTo>
                <a:lnTo>
                  <a:pt x="1378212" y="475918"/>
                </a:lnTo>
                <a:lnTo>
                  <a:pt x="1361611" y="432808"/>
                </a:lnTo>
                <a:lnTo>
                  <a:pt x="1342386" y="391141"/>
                </a:lnTo>
                <a:lnTo>
                  <a:pt x="1320535" y="350984"/>
                </a:lnTo>
                <a:lnTo>
                  <a:pt x="1296323" y="312467"/>
                </a:lnTo>
                <a:lnTo>
                  <a:pt x="1269683" y="275590"/>
                </a:lnTo>
                <a:lnTo>
                  <a:pt x="1240811" y="240616"/>
                </a:lnTo>
                <a:lnTo>
                  <a:pt x="1209774" y="207546"/>
                </a:lnTo>
                <a:lnTo>
                  <a:pt x="1176704" y="176509"/>
                </a:lnTo>
                <a:lnTo>
                  <a:pt x="1141730" y="147638"/>
                </a:lnTo>
                <a:lnTo>
                  <a:pt x="1104853" y="120997"/>
                </a:lnTo>
                <a:lnTo>
                  <a:pt x="1066336" y="96785"/>
                </a:lnTo>
                <a:lnTo>
                  <a:pt x="1026179" y="74934"/>
                </a:lnTo>
                <a:lnTo>
                  <a:pt x="984512" y="55709"/>
                </a:lnTo>
                <a:lnTo>
                  <a:pt x="941402" y="39108"/>
                </a:lnTo>
                <a:lnTo>
                  <a:pt x="897045" y="25328"/>
                </a:lnTo>
                <a:lnTo>
                  <a:pt x="851507" y="14370"/>
                </a:lnTo>
                <a:lnTo>
                  <a:pt x="804788" y="6496"/>
                </a:lnTo>
                <a:lnTo>
                  <a:pt x="757151" y="1640"/>
                </a:lnTo>
                <a:lnTo>
                  <a:pt x="708660" y="0"/>
                </a:lnTo>
                <a:close/>
              </a:path>
            </a:pathLst>
          </a:custGeom>
          <a:solidFill>
            <a:srgbClr val="EE796C"/>
          </a:solidFill>
          <a:ln>
            <a:noFill/>
          </a:ln>
          <a:effectLst/>
        </p:spPr>
        <p:txBody>
          <a:bodyPr vert="horz" wrap="square" lIns="45720" tIns="0" rIns="45720" bIns="5269865" numCol="1" spcCol="215900" anchor="t"/>
          <a:lstStyle/>
          <a:p>
            <a:endParaRPr/>
          </a:p>
        </p:txBody>
      </p:sp>
      <p:sp>
        <p:nvSpPr>
          <p:cNvPr id="4" name="Romiešu 1" descr="Romiešu 1"/>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LcE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eAsAAGMYAADmJgAAlR8AABAgAAAmAAAACAAAAP//////////"/>
              </a:ext>
            </a:extLst>
          </p:cNvSpPr>
          <p:nvPr/>
        </p:nvSpPr>
        <p:spPr>
          <a:xfrm>
            <a:off x="1864360" y="3964305"/>
            <a:ext cx="4458970" cy="1169670"/>
          </a:xfrm>
          <a:prstGeom prst="rect">
            <a:avLst/>
          </a:prstGeom>
          <a:noFill/>
          <a:ln>
            <a:noFill/>
          </a:ln>
          <a:effectLst/>
        </p:spPr>
        <p:txBody>
          <a:bodyPr vert="horz" wrap="square" lIns="0" tIns="0" rIns="0" bIns="0" numCol="1" spcCol="215900" anchor="t"/>
          <a:lstStyle/>
          <a:p>
            <a:pPr algn="ctr">
              <a:spcBef>
                <a:spcPts val="100"/>
              </a:spcBef>
              <a:defRPr sz="7600" b="1" cap="none">
                <a:solidFill>
                  <a:srgbClr val="FFFFFF"/>
                </a:solidFill>
                <a:latin typeface="Karla" charset="0"/>
                <a:ea typeface="Karla" charset="0"/>
                <a:cs typeface="Karla" charset="0"/>
              </a:defRPr>
            </a:pPr>
            <a:r>
              <a:t>I</a:t>
            </a:r>
            <a:endParaRPr cap="none">
              <a:latin typeface="Karla Medium" charset="0"/>
              <a:ea typeface="Karla Medium" charset="0"/>
              <a:cs typeface="Karla Medium" charset="0"/>
            </a:endParaRPr>
          </a:p>
        </p:txBody>
      </p:sp>
      <p:sp>
        <p:nvSpPr>
          <p:cNvPr id="9" name="Textbox1" descr="Pieaugušo invaliditāte iedalās 3 grupās"/>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rRUAABcRAACRZAAAaBQAABAgAAAmAAAACAAAAP//////////"/>
              </a:ext>
            </a:extLst>
          </p:cNvSpPr>
          <p:nvPr/>
        </p:nvSpPr>
        <p:spPr>
          <a:xfrm>
            <a:off x="3523615" y="2778125"/>
            <a:ext cx="12824460" cy="539115"/>
          </a:xfrm>
          <a:prstGeom prst="rect">
            <a:avLst/>
          </a:prstGeom>
          <a:noFill/>
          <a:ln>
            <a:noFill/>
          </a:ln>
          <a:effectLst/>
        </p:spPr>
        <p:txBody>
          <a:bodyPr vert="horz" wrap="square" lIns="0" tIns="0" rIns="0" bIns="0" numCol="1" spcCol="215900" anchor="t"/>
          <a:lstStyle>
            <a:lvl1pPr marL="3175" marR="5080" indent="5715" algn="ctr">
              <a:lnSpc>
                <a:spcPts val="4200"/>
              </a:lnSpc>
              <a:spcBef>
                <a:spcPts val="600"/>
              </a:spcBef>
              <a:defRPr sz="3900" b="1" cap="none">
                <a:solidFill>
                  <a:srgbClr val="302A73"/>
                </a:solidFill>
                <a:latin typeface="Arial" pitchFamily="1" charset="0"/>
                <a:ea typeface="Calibri" pitchFamily="2" charset="0"/>
                <a:cs typeface="Calibri" pitchFamily="2" charset="0"/>
              </a:defRPr>
            </a:lvl1pPr>
          </a:lstStyle>
          <a:p>
            <a:r>
              <a:rPr lang="lv-lv" sz="4400" cap="none" dirty="0"/>
              <a:t>Pieaugušo invaliditāte iedalās 3 grupās</a:t>
            </a:r>
          </a:p>
        </p:txBody>
      </p:sp>
      <p:sp>
        <p:nvSpPr>
          <p:cNvPr id="17" name="Virsraksts">
            <a:extLst>
              <a:ext uri="{FF2B5EF4-FFF2-40B4-BE49-F238E27FC236}">
                <a16:creationId xmlns:a16="http://schemas.microsoft.com/office/drawing/2014/main" id="{21EDC491-2294-4A89-83E0-B3819CD19C7A}"/>
              </a:ext>
            </a:extLst>
          </p:cNvPr>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U1NTA8zMzADAwP8Af39/AAAAAAAAAAAAAAAAAAAAAAAAAAAAIQAAABgAAAAUAAAAwAMAAK4EAAB4LQAAuAsAABAAAAAmAAAACAAAAAEAAAAAAAAA"/>
              </a:ext>
            </a:extLst>
          </p:cNvSpPr>
          <p:nvPr>
            <p:ph type="title"/>
          </p:nvPr>
        </p:nvSpPr>
        <p:spPr>
          <a:xfrm>
            <a:off x="609600" y="760730"/>
            <a:ext cx="6781800" cy="1144270"/>
          </a:xfrm>
        </p:spPr>
        <p:txBody>
          <a:bodyPr/>
          <a:lstStyle/>
          <a:p>
            <a:pPr indent="12700">
              <a:lnSpc>
                <a:spcPts val="3900"/>
              </a:lnSpc>
              <a:spcBef>
                <a:spcPts val="100"/>
              </a:spcBef>
              <a:defRPr sz="3600" cap="none">
                <a:latin typeface="Arial" pitchFamily="1" charset="0"/>
                <a:ea typeface="Arial" pitchFamily="1" charset="0"/>
                <a:cs typeface="Arial" pitchFamily="1" charset="0"/>
              </a:defRPr>
            </a:pPr>
            <a:r>
              <a:rPr lang="lv-LV" dirty="0"/>
              <a:t>INVALIDĪTĀTE</a:t>
            </a: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Daudzkrāsaina līnija. Kreisajā pusē uzraksts #IekāpOtraKurpēs, labajā akgstpapēžu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2" name="Virsraksts" descr="KAS IR FUNKCIONĀLIE TRAUCĒJUMI "/>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U1NTA8zMzADAwP8Af39/AAAAAAAAAAAAAAAAAAAAAAAAAAAAIQAAABgAAAAUAAAAAAAAAFgRAACsewAAsCwAABAAAAAmAAAACAAAAAEAAAAAAAAA"/>
              </a:ext>
            </a:extLst>
          </p:cNvSpPr>
          <p:nvPr>
            <p:ph type="title"/>
          </p:nvPr>
        </p:nvSpPr>
        <p:spPr>
          <a:xfrm>
            <a:off x="0" y="2819400"/>
            <a:ext cx="20104100" cy="4445000"/>
          </a:xfrm>
        </p:spPr>
        <p:txBody>
          <a:bodyPr/>
          <a:lstStyle/>
          <a:p>
            <a:pPr indent="703580" algn="ctr">
              <a:spcBef>
                <a:spcPts val="100"/>
              </a:spcBef>
            </a:pPr>
            <a:r>
              <a:rPr dirty="0">
                <a:latin typeface="+mn-lt"/>
              </a:rPr>
              <a:t>KAS IR</a:t>
            </a:r>
            <a:br>
              <a:rPr dirty="0">
                <a:latin typeface="+mn-lt"/>
              </a:rPr>
            </a:br>
            <a:r>
              <a:rPr lang="lv-lv" cap="none" dirty="0">
                <a:latin typeface="+mn-lt"/>
              </a:rPr>
              <a:t>  </a:t>
            </a:r>
            <a:r>
              <a:rPr dirty="0">
                <a:latin typeface="+mn-lt"/>
              </a:rPr>
              <a:t>FUNKCIONĀLIE</a:t>
            </a:r>
            <a:br>
              <a:rPr dirty="0">
                <a:latin typeface="+mn-lt"/>
              </a:rPr>
            </a:br>
            <a:r>
              <a:rPr lang="lv-lv" cap="none" dirty="0">
                <a:latin typeface="+mn-lt"/>
              </a:rPr>
              <a:t>  </a:t>
            </a:r>
            <a:r>
              <a:rPr dirty="0">
                <a:latin typeface="+mn-lt"/>
              </a:rPr>
              <a:t>TRAUCĒJUMI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Daudzkrāsaina līnija. Kreisajā pusē uzraksts #IekāpOtraKurpēs, labajā akgstpapēžu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8wNwAArHsAAMJFAAAQAAAAJgAAAAgAAAD//////////w=="/>
              </a:ext>
            </a:extLst>
          </p:cNvPicPr>
          <p:nvPr/>
        </p:nvPicPr>
        <p:blipFill>
          <a:blip r:embed="rId2"/>
          <a:stretch>
            <a:fillRect/>
          </a:stretch>
        </p:blipFill>
        <p:spPr>
          <a:xfrm>
            <a:off x="-17780" y="8971280"/>
            <a:ext cx="20121880" cy="2368550"/>
          </a:xfrm>
          <a:prstGeom prst="rect">
            <a:avLst/>
          </a:prstGeom>
          <a:noFill/>
          <a:ln>
            <a:noFill/>
          </a:ln>
          <a:effectLst/>
        </p:spPr>
      </p:pic>
      <p:sp>
        <p:nvSpPr>
          <p:cNvPr id="9" name="Textbox3" descr="Tie var būt iedzimti vai dažādu traumu rezultātā.&#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FAD0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OCIAAFMnAAChZQAAlioAABAgAAAmAAAACAAAAP//////////"/>
              </a:ext>
            </a:extLst>
          </p:cNvSpPr>
          <p:nvPr/>
        </p:nvSpPr>
        <p:spPr>
          <a:xfrm>
            <a:off x="5562600" y="6392545"/>
            <a:ext cx="10958195" cy="530225"/>
          </a:xfrm>
          <a:prstGeom prst="rect">
            <a:avLst/>
          </a:prstGeom>
          <a:noFill/>
          <a:ln>
            <a:noFill/>
          </a:ln>
          <a:effectLst/>
        </p:spPr>
        <p:txBody>
          <a:bodyPr vert="horz" wrap="square" lIns="45720" tIns="45720" rIns="45720" bIns="45720" numCol="1" spcCol="215900" anchor="t"/>
          <a:lstStyle>
            <a:lvl1pPr>
              <a:lnSpc>
                <a:spcPct val="107000"/>
              </a:lnSpc>
              <a:defRPr sz="2600" cap="none">
                <a:solidFill>
                  <a:srgbClr val="302A73"/>
                </a:solidFill>
                <a:latin typeface="Arial" pitchFamily="1" charset="0"/>
                <a:ea typeface="Calibri" pitchFamily="2" charset="0"/>
                <a:cs typeface="Calibri" pitchFamily="2" charset="0"/>
              </a:defRPr>
            </a:lvl1pPr>
          </a:lstStyle>
          <a:p>
            <a:r>
              <a:rPr lang="lv-lv" sz="2800" cap="none" dirty="0"/>
              <a:t>Tie var būt iedzimti vai dažādu traumu rezultātā.</a:t>
            </a:r>
            <a:endParaRPr lang="lv-lv" sz="2800" cap="none" dirty="0">
              <a:latin typeface="Carlito" pitchFamily="1" charset="0"/>
              <a:ea typeface="Carlito" pitchFamily="1" charset="0"/>
              <a:cs typeface="Carlito" pitchFamily="1" charset="0"/>
            </a:endParaRPr>
          </a:p>
        </p:txBody>
      </p:sp>
      <p:sp>
        <p:nvSpPr>
          <p:cNvPr id="7" name="Līnija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PitAA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PitAAB/f38AU1NTA8zMzADAwP8Af39/AAAAAAAAAAAAAAAAAAAAAAAAAAAAIQAAABgAAAAUAAAAiCAAAGQmAACIIAAA3ysAABAAAAAmAAAACAAAAP//////////"/>
              </a:ext>
            </a:extLst>
          </p:cNvSpPr>
          <p:nvPr/>
        </p:nvSpPr>
        <p:spPr>
          <a:xfrm flipH="1">
            <a:off x="5288280" y="6240780"/>
            <a:ext cx="0" cy="890905"/>
          </a:xfrm>
          <a:prstGeom prst="line">
            <a:avLst/>
          </a:prstGeom>
          <a:noFill/>
          <a:ln w="15875" cap="flat" cmpd="sng" algn="ctr">
            <a:solidFill>
              <a:srgbClr val="F8AD00"/>
            </a:solidFill>
            <a:prstDash val="solid"/>
            <a:headEnd type="none"/>
            <a:tailEnd type="none"/>
          </a:ln>
          <a:effectLst/>
        </p:spPr>
        <p:txBody>
          <a:bodyPr vert="horz" wrap="square" lIns="45720" tIns="45720" rIns="45720" bIns="45720" numCol="1" spcCol="215900" anchor="t"/>
          <a:lstStyle/>
          <a:p>
            <a:endParaRPr/>
          </a:p>
        </p:txBody>
      </p:sp>
      <p:pic>
        <p:nvPicPr>
          <p:cNvPr id="8" name="Lāsīte2" descr="Picture3"/>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EMaAADsJQAA2B4AAKAqAAAQAAAAJgAAAAgAAAD//////////w=="/>
              </a:ext>
            </a:extLst>
          </p:cNvPicPr>
          <p:nvPr/>
        </p:nvPicPr>
        <p:blipFill>
          <a:blip r:embed="rId3"/>
          <a:stretch>
            <a:fillRect/>
          </a:stretch>
        </p:blipFill>
        <p:spPr>
          <a:xfrm>
            <a:off x="4269105" y="6164580"/>
            <a:ext cx="744855" cy="764540"/>
          </a:xfrm>
          <a:prstGeom prst="rect">
            <a:avLst/>
          </a:prstGeom>
          <a:noFill/>
          <a:ln>
            <a:noFill/>
          </a:ln>
          <a:effectLst/>
        </p:spPr>
      </p:pic>
      <p:sp>
        <p:nvSpPr>
          <p:cNvPr id="5" name="Līnija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KnHEQ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CY8/8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KnHEQB/f38AU1NTA8zMzADAwP8Af39/AAAAAAAAAAAAAAAAAAAAAAAAAAAAIQAAABgAAAAUAAAAiSAAAKgaAACJIAAAlCMAABAAAAAmAAAACAAAAP//////////"/>
              </a:ext>
            </a:extLst>
          </p:cNvSpPr>
          <p:nvPr/>
        </p:nvSpPr>
        <p:spPr>
          <a:xfrm>
            <a:off x="5288915" y="4333240"/>
            <a:ext cx="0" cy="1450340"/>
          </a:xfrm>
          <a:prstGeom prst="line">
            <a:avLst/>
          </a:prstGeom>
          <a:noFill/>
          <a:ln w="15875" cap="flat" cmpd="sng" algn="ctr">
            <a:solidFill>
              <a:srgbClr val="A9C711"/>
            </a:solidFill>
            <a:prstDash val="solid"/>
            <a:headEnd type="none"/>
            <a:tailEnd type="none"/>
          </a:ln>
          <a:effectLst/>
        </p:spPr>
        <p:txBody>
          <a:bodyPr vert="horz" wrap="square" lIns="45720" tIns="45720" rIns="45720" bIns="45720" numCol="1" spcCol="215900" anchor="t"/>
          <a:lstStyle/>
          <a:p>
            <a:endParaRPr/>
          </a:p>
        </p:txBody>
      </p:sp>
      <p:pic>
        <p:nvPicPr>
          <p:cNvPr id="6" name="Lāsīte1">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D0aAABzHAAA7R8AACchAAAQAAAAJgAAAAgAAAD//////////w=="/>
              </a:ext>
            </a:extLst>
          </p:cNvPicPr>
          <p:nvPr/>
        </p:nvPicPr>
        <p:blipFill>
          <a:blip r:embed="rId4"/>
          <a:stretch>
            <a:fillRect/>
          </a:stretch>
        </p:blipFill>
        <p:spPr>
          <a:xfrm>
            <a:off x="4265295" y="4624705"/>
            <a:ext cx="924560" cy="764540"/>
          </a:xfrm>
          <a:prstGeom prst="rect">
            <a:avLst/>
          </a:prstGeom>
          <a:noFill/>
          <a:ln>
            <a:noFill/>
          </a:ln>
          <a:effectLst/>
        </p:spPr>
      </p:pic>
      <p:sp>
        <p:nvSpPr>
          <p:cNvPr id="4" name="Textbox2" descr="Tie var būt, piemēram, redzes, dzirdes vai kustību traucējumi, augšanas, uzvedības, valodas attīstības vai fiziskās un garīgās attīstības traucējumi."/>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wSEAACQbAAChZQAAEyQAABAgAAAmAAAACAAAAP//////////"/>
              </a:ext>
            </a:extLst>
          </p:cNvSpPr>
          <p:nvPr/>
        </p:nvSpPr>
        <p:spPr>
          <a:xfrm>
            <a:off x="5487035" y="4411980"/>
            <a:ext cx="11033760" cy="1452245"/>
          </a:xfrm>
          <a:prstGeom prst="rect">
            <a:avLst/>
          </a:prstGeom>
          <a:noFill/>
          <a:ln>
            <a:noFill/>
          </a:ln>
          <a:effectLst/>
        </p:spPr>
        <p:txBody>
          <a:bodyPr vert="horz" wrap="square" lIns="45720" tIns="45720" rIns="45720" bIns="45720" numCol="1" spcCol="215900" anchor="t"/>
          <a:lstStyle/>
          <a:p>
            <a:pPr>
              <a:lnSpc>
                <a:spcPct val="107000"/>
              </a:lnSpc>
              <a:defRPr sz="2600"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Tie var būt, piemēram, </a:t>
            </a:r>
            <a:r>
              <a:rPr lang="lv-lv" sz="2800" b="1" cap="none" dirty="0"/>
              <a:t>redzes, dzirdes vai kustību traucējumi, augšanas, uzvedības, valodas attīstības vai fiziskās un garīgās attīstības traucējumi</a:t>
            </a:r>
            <a:r>
              <a:rPr lang="lv-lv" sz="2800" cap="none" dirty="0"/>
              <a:t>.</a:t>
            </a:r>
            <a:endParaRPr lang="lv-lv" sz="2800" cap="none" dirty="0">
              <a:latin typeface="Carlito" pitchFamily="1" charset="0"/>
              <a:ea typeface="Carlito" pitchFamily="1" charset="0"/>
              <a:cs typeface="Carlito" pitchFamily="1" charset="0"/>
            </a:endParaRPr>
          </a:p>
        </p:txBody>
      </p:sp>
      <p:sp>
        <p:nvSpPr>
          <p:cNvPr id="3" name="Textbox1" descr="Funkcionālie jeb funkcionēšanas traucējumi ir apgrūtināta spēja rūpēties par sevi vai veikt ikdienas darbības."/>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BS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U1NTA8zMzADAwP8Af39/AAAAAAAAAAAAAAAAAAAAAAAAAAAAIQAAABgAAAAUAAAATg8AAM8OAADobwAAABYAABAAAAAmAAAACAAAAAEgAAAAAAAA"/>
              </a:ext>
            </a:extLst>
          </p:cNvSpPr>
          <p:nvPr>
            <p:ph type="body" idx="1"/>
          </p:nvPr>
        </p:nvSpPr>
        <p:spPr/>
        <p:txBody>
          <a:bodyPr/>
          <a:lstStyle/>
          <a:p>
            <a:r>
              <a:rPr lang="lv-lv" dirty="0"/>
              <a:t>Funkcionālie jeb funkcionēšanas traucējumi ir apgrūtināta spēja rūpēties par sevi vai veikt ikdienas darbības.</a:t>
            </a:r>
          </a:p>
        </p:txBody>
      </p:sp>
      <p:sp>
        <p:nvSpPr>
          <p:cNvPr id="12" name="Virsraksts">
            <a:extLst>
              <a:ext uri="{FF2B5EF4-FFF2-40B4-BE49-F238E27FC236}">
                <a16:creationId xmlns:a16="http://schemas.microsoft.com/office/drawing/2014/main" id="{71C68F38-53EC-4C3B-98F2-7B6E1AD33467}"/>
              </a:ext>
            </a:extLst>
          </p:cNvPr>
          <p:cNvSpPr>
            <a:spLocks noGrp="1"/>
          </p:cNvSpPr>
          <p:nvPr>
            <p:ph type="title"/>
          </p:nvPr>
        </p:nvSpPr>
        <p:spPr>
          <a:xfrm>
            <a:off x="732155" y="424181"/>
            <a:ext cx="8015605" cy="1102360"/>
          </a:xfrm>
        </p:spPr>
        <p:txBody>
          <a:bodyPr/>
          <a:lstStyle/>
          <a:p>
            <a:r>
              <a:rPr lang="lv-LV" sz="3600" dirty="0">
                <a:latin typeface="+mn-lt"/>
              </a:rPr>
              <a:t>KAS IR </a:t>
            </a:r>
            <a:br>
              <a:rPr lang="lv-LV" sz="3600" dirty="0">
                <a:latin typeface="+mn-lt"/>
              </a:rPr>
            </a:br>
            <a:r>
              <a:rPr lang="lv-LV" sz="3600" dirty="0">
                <a:latin typeface="+mn-lt"/>
              </a:rPr>
              <a:t>FUNKCIONĀLIE TRAUCĒJUMI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Daudzkrāsaina līnija. Kreisajā pusē uzraksts #IekāpOtraKurpēs, labajā akgstpapēžu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2" name="Tumši zils 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sAAAAE0AAAAASAAAAEgAAABIAAAASAAAAAAAAAAAAAAAAAAAAAEAAABQAAAAa4C+XkG5uj8AAAAAAAAAAAAAAAAAAOA/AAAAAAAA4D8AAAAAAADgPwAAAAAAAOA/AAAAAAAA4D8AAAAAAADgPwAAAAAAAOA/AAAAAAAA4D8CAAAAjAAAAAEAAAAAAAAAACB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CBgAP///wEAAAAAAAAAAAAAAAAAAAAAAAAAAAAAAAAAAAAAAAAAAAAAAAJ/f38AU1NTA8zMzADAwP8Af39/AAAAAAAAAAAAAAAAAAAAAAAAAAAAIQAAABgAAAAUAAAAXgkAAAIQAABfdAAAhTEAABAgAAAmAAAACAAAAP//////////"/>
              </a:ext>
            </a:extLst>
          </p:cNvSpPr>
          <p:nvPr/>
        </p:nvSpPr>
        <p:spPr>
          <a:xfrm>
            <a:off x="1522730" y="2602230"/>
            <a:ext cx="17394555" cy="5447665"/>
          </a:xfrm>
          <a:prstGeom prst="round2DiagRect">
            <a:avLst>
              <a:gd name="adj1" fmla="val 16666"/>
              <a:gd name="adj2" fmla="val 0"/>
            </a:avLst>
          </a:prstGeom>
          <a:solidFill>
            <a:srgbClr val="00206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 descr="Funkcionālie traucējumi var ietekmēt pašaprūpes iespējas, pārvietošanos, iekļaušanos darba tirgū un sabiedrībā. Taču, saņemot piemērotu sabiedrības atbalstu un sociālos pakalpojumus, piemēram, pielāgotas infrastruktūras veidā, vairums cilvēki ar funkcionāliem traucējumiem var dzīvot pilnvērtīgu un patstāvīgu dzīvi — mācīties, strādāt, nodarboties ar hobijiem un doties sabiedrībā."/>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OcsV78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XSIAANoSAABAbwAAriwAABAgAAAmAAAACAAAAP//////////"/>
              </a:ext>
            </a:extLst>
          </p:cNvSpPr>
          <p:nvPr/>
        </p:nvSpPr>
        <p:spPr>
          <a:xfrm>
            <a:off x="5586095" y="3064510"/>
            <a:ext cx="12498705" cy="4198620"/>
          </a:xfrm>
          <a:prstGeom prst="rect">
            <a:avLst/>
          </a:prstGeom>
          <a:noFill/>
          <a:ln>
            <a:noFill/>
          </a:ln>
          <a:effectLst/>
        </p:spPr>
        <p:txBody>
          <a:bodyPr vert="horz" wrap="square" lIns="45720" tIns="45720" rIns="45720" bIns="45720" numCol="1" spcCol="215900" anchor="t"/>
          <a:lstStyle/>
          <a:p>
            <a:pPr algn="ctr">
              <a:lnSpc>
                <a:spcPct val="107000"/>
              </a:lnSpc>
              <a:defRPr sz="3600" b="1" cap="none">
                <a:solidFill>
                  <a:srgbClr val="FFFFFF"/>
                </a:solidFill>
                <a:latin typeface="Arial" pitchFamily="1" charset="0"/>
                <a:ea typeface="Arial" pitchFamily="1" charset="0"/>
                <a:cs typeface="Arial" pitchFamily="1" charset="0"/>
              </a:defRPr>
            </a:pPr>
            <a:r>
              <a:rPr lang="lv-lv" cap="none" dirty="0"/>
              <a:t>Funkcionālie traucējumi</a:t>
            </a:r>
            <a:r>
              <a:rPr lang="lv-lv" b="0" cap="none" dirty="0"/>
              <a:t> var ietekmēt pašaprūpes iespējas, pārvietošanos, iekļaušanos darba tirgū un sabiedrībā. Taču, saņemot piemērotu sabiedrības atbalstu un sociālos pakalpojumus, piemēram, pielāgotas infrastruktūras veidā, vairums cilvēki ar funkcionāliem traucējumiem var dzīvot pilnvērtīgu un patstāvīgu dzīvi — mācīties, strādāt, nodarboties ar hobijiem un doties sabiedrībā.</a:t>
            </a:r>
          </a:p>
        </p:txBody>
      </p:sp>
      <p:pic>
        <p:nvPicPr>
          <p:cNvPr id="5" name="Cilvēks rozā krāsā. Katrā kājā atšķirīga kurpe." descr="Cilvēks rozā krāsā. Katrā kājā atšķirīga kurpe."/>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NIPAADZBwAASCcAANc+AAAQAAAAJgAAAAgAAAD//////////w=="/>
              </a:ext>
            </a:extLst>
          </p:cNvPicPr>
          <p:nvPr/>
        </p:nvPicPr>
        <p:blipFill>
          <a:blip r:embed="rId3"/>
          <a:stretch>
            <a:fillRect/>
          </a:stretch>
        </p:blipFill>
        <p:spPr>
          <a:xfrm flipH="1">
            <a:off x="2571750" y="1275715"/>
            <a:ext cx="3813810" cy="8939530"/>
          </a:xfrm>
          <a:prstGeom prst="rect">
            <a:avLst/>
          </a:prstGeom>
          <a:noFill/>
          <a:ln>
            <a:noFill/>
          </a:ln>
          <a:effectLst/>
        </p:spPr>
      </p:pic>
      <p:sp>
        <p:nvSpPr>
          <p:cNvPr id="12" name="Virsraksts">
            <a:extLst>
              <a:ext uri="{FF2B5EF4-FFF2-40B4-BE49-F238E27FC236}">
                <a16:creationId xmlns:a16="http://schemas.microsoft.com/office/drawing/2014/main" id="{F92D828D-4312-4A40-9207-7C77861D084E}"/>
              </a:ext>
            </a:extLst>
          </p:cNvPr>
          <p:cNvSpPr>
            <a:spLocks noGrp="1"/>
          </p:cNvSpPr>
          <p:nvPr>
            <p:ph type="title"/>
          </p:nvPr>
        </p:nvSpPr>
        <p:spPr>
          <a:xfrm>
            <a:off x="747395" y="460376"/>
            <a:ext cx="8804910" cy="1120776"/>
          </a:xfrm>
        </p:spPr>
        <p:txBody>
          <a:bodyPr/>
          <a:lstStyle/>
          <a:p>
            <a:r>
              <a:rPr lang="lv-LV" sz="3600" dirty="0">
                <a:latin typeface="+mn-lt"/>
              </a:rPr>
              <a:t>KAS IR</a:t>
            </a:r>
            <a:br>
              <a:rPr lang="lv-LV" sz="3600" dirty="0">
                <a:latin typeface="+mn-lt"/>
              </a:rPr>
            </a:br>
            <a:r>
              <a:rPr lang="lv-LV" sz="3600" dirty="0">
                <a:latin typeface="+mn-lt"/>
              </a:rPr>
              <a:t>FUNKCIONĀLIE TRAUCĒJUMI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Daudzkrāsaina līnija. Kreisajā pusē uzraksts #IekāpOtraKurpēs, labajā akgstpapēžu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BXM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sp>
        <p:nvSpPr>
          <p:cNvPr id="2" name="Virsraksts" descr="PADOMI SASKARSMĒ AR CILVĒKIEM, KURIEM IR FUNKCIONĀLIE TRAUCĒJUMI"/>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U1NTA8zMzADAwP8Af39/AAAAAAAAAAAAAAAAAAAAAAAAAAAAIQAAABgAAAAUAAAAAAAAAOsQAACsewAApjQAABAAAAAmAAAACAAAAAEgAAAAAAAA"/>
              </a:ext>
            </a:extLst>
          </p:cNvSpPr>
          <p:nvPr>
            <p:ph type="title"/>
          </p:nvPr>
        </p:nvSpPr>
        <p:spPr>
          <a:xfrm>
            <a:off x="0" y="2750185"/>
            <a:ext cx="20104100" cy="5808345"/>
          </a:xfrm>
        </p:spPr>
        <p:txBody>
          <a:bodyPr vert="horz" wrap="square" lIns="0" tIns="0" rIns="0" bIns="0" numCol="1" spcCol="215900" anchor="t">
            <a:prstTxWarp prst="textNoShape">
              <a:avLst/>
            </a:prstTxWarp>
          </a:bodyPr>
          <a:lstStyle/>
          <a:p>
            <a:pPr indent="703580" algn="ctr">
              <a:spcBef>
                <a:spcPts val="100"/>
              </a:spcBef>
            </a:pPr>
            <a:r>
              <a:rPr sz="6000" cap="none" dirty="0">
                <a:latin typeface="+mn-lt"/>
              </a:rPr>
              <a:t>PADOMI</a:t>
            </a:r>
            <a:r>
              <a:rPr lang="lv-lv" sz="6000" cap="none" dirty="0">
                <a:latin typeface="+mn-lt"/>
              </a:rPr>
              <a:t> </a:t>
            </a:r>
            <a:r>
              <a:rPr sz="6000" cap="none" dirty="0">
                <a:latin typeface="+mn-lt"/>
              </a:rPr>
              <a:t>SASKARSMĒ</a:t>
            </a:r>
            <a:br>
              <a:rPr lang="lv-LV" dirty="0">
                <a:latin typeface="+mn-lt"/>
              </a:rPr>
            </a:br>
            <a:r>
              <a:rPr lang="lv-lv" sz="6000" cap="none" dirty="0">
                <a:latin typeface="+mn-lt"/>
              </a:rPr>
              <a:t>   </a:t>
            </a:r>
            <a:r>
              <a:rPr sz="6000" cap="none" dirty="0">
                <a:latin typeface="+mn-lt"/>
              </a:rPr>
              <a:t>AR CILVĒKIEM, KURIEM IR</a:t>
            </a:r>
            <a:endParaRPr lang="lv-LV" sz="6000" cap="none" dirty="0">
              <a:latin typeface="+mn-lt"/>
            </a:endParaRPr>
          </a:p>
          <a:p>
            <a:pPr indent="703580" algn="ctr">
              <a:spcBef>
                <a:spcPts val="100"/>
              </a:spcBef>
              <a:defRPr sz="6000" cap="none"/>
            </a:pPr>
            <a:r>
              <a:rPr lang="lv-lv" sz="9600" cap="none" dirty="0">
                <a:latin typeface="+mn-lt"/>
              </a:rPr>
              <a:t> </a:t>
            </a:r>
            <a:r>
              <a:rPr lang="lv-LV" sz="9600" cap="none" dirty="0">
                <a:latin typeface="+mn-lt"/>
              </a:rPr>
              <a:t>FUNKCIONĀLIE</a:t>
            </a:r>
            <a:br>
              <a:rPr lang="lv-LV" dirty="0">
                <a:latin typeface="+mn-lt"/>
              </a:rPr>
            </a:br>
            <a:r>
              <a:rPr lang="lv-LV" sz="9600" cap="none" dirty="0">
                <a:latin typeface="+mn-lt"/>
              </a:rPr>
              <a:t>  TRAUCĒJUMI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Daudzkrāsaina līnija. Kreisajā pusē uzraksts #IekāpOtraKurpēs, labajā akgstpapēžu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qqqqq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AyNwAAt3sAAMJFAAAQAAAAJgAAAAgAAAD//////////w=="/>
              </a:ext>
            </a:extLst>
          </p:cNvPicPr>
          <p:nvPr/>
        </p:nvPicPr>
        <p:blipFill>
          <a:blip r:embed="rId2"/>
          <a:stretch>
            <a:fillRect/>
          </a:stretch>
        </p:blipFill>
        <p:spPr>
          <a:xfrm>
            <a:off x="0" y="8972550"/>
            <a:ext cx="20111085" cy="2367280"/>
          </a:xfrm>
          <a:prstGeom prst="rect">
            <a:avLst/>
          </a:prstGeom>
          <a:noFill/>
          <a:ln>
            <a:noFill/>
          </a:ln>
          <a:effectLst/>
        </p:spPr>
      </p:pic>
      <p:sp>
        <p:nvSpPr>
          <p:cNvPr id="2" name="Textbox" descr="Pirmais un būtiskākais ieteikums — ESI TU PATS! &#10;Cilvēks ar funkcionāliem traucējumiem tev pretī ir tāds pats kā jebkurš cits cilvēks — viņš novērtēs cieņpilnu, patiesu un līdzvērtīgu attieksmi."/>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NZIL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qCAAAAQVAAAEWwAAZTEAABAgAAAmAAAACAAAAP//////////"/>
              </a:ext>
            </a:extLst>
          </p:cNvSpPr>
          <p:nvPr/>
        </p:nvSpPr>
        <p:spPr>
          <a:xfrm>
            <a:off x="5308600" y="3416300"/>
            <a:ext cx="9486900" cy="4613275"/>
          </a:xfrm>
          <a:prstGeom prst="rect">
            <a:avLst/>
          </a:prstGeom>
          <a:noFill/>
          <a:ln>
            <a:noFill/>
          </a:ln>
          <a:effectLst/>
        </p:spPr>
        <p:txBody>
          <a:bodyPr vert="horz" wrap="square" lIns="0" tIns="0" rIns="0" bIns="0" numCol="1" spcCol="215900" anchor="t"/>
          <a:lstStyle/>
          <a:p>
            <a:pPr indent="14605" algn="ctr">
              <a:lnSpc>
                <a:spcPct val="107000"/>
              </a:lnSpc>
              <a:defRPr sz="3900" b="1" cap="none">
                <a:solidFill>
                  <a:srgbClr val="FFFFFF"/>
                </a:solidFill>
                <a:latin typeface="Arial" pitchFamily="1" charset="0"/>
                <a:ea typeface="Arial" pitchFamily="1" charset="0"/>
                <a:cs typeface="Arial" pitchFamily="1" charset="0"/>
              </a:defRPr>
            </a:pPr>
            <a:r>
              <a:rPr lang="lv-lv" sz="4400" cap="none" dirty="0">
                <a:solidFill>
                  <a:srgbClr val="002060"/>
                </a:solidFill>
              </a:rPr>
              <a:t>Pirmais un būtiskākais ieteikums</a:t>
            </a:r>
            <a:r>
              <a:rPr lang="lv-lv" sz="4400" b="0" cap="none" dirty="0">
                <a:solidFill>
                  <a:srgbClr val="002060"/>
                </a:solidFill>
              </a:rPr>
              <a:t> — </a:t>
            </a:r>
            <a:r>
              <a:rPr lang="lv-lv" sz="4400" cap="none" dirty="0">
                <a:solidFill>
                  <a:srgbClr val="002060"/>
                </a:solidFill>
              </a:rPr>
              <a:t>ESI TU PATS!</a:t>
            </a:r>
            <a:r>
              <a:rPr lang="lv-lv" sz="4400" b="0" cap="none" dirty="0">
                <a:solidFill>
                  <a:srgbClr val="002060"/>
                </a:solidFill>
              </a:rPr>
              <a:t> </a:t>
            </a:r>
          </a:p>
          <a:p>
            <a:pPr indent="14605" algn="ctr">
              <a:lnSpc>
                <a:spcPct val="107000"/>
              </a:lnSpc>
              <a:defRPr sz="3900" cap="none">
                <a:solidFill>
                  <a:srgbClr val="FFFFFF"/>
                </a:solidFill>
                <a:latin typeface="Arial" pitchFamily="1" charset="0"/>
                <a:ea typeface="Arial" pitchFamily="1" charset="0"/>
                <a:cs typeface="Arial" pitchFamily="1" charset="0"/>
              </a:defRPr>
            </a:pPr>
            <a:endParaRPr lang="lv-lv" cap="none" dirty="0">
              <a:solidFill>
                <a:srgbClr val="002060"/>
              </a:solidFill>
            </a:endParaRPr>
          </a:p>
          <a:p>
            <a:pPr indent="14605" algn="ctr">
              <a:lnSpc>
                <a:spcPct val="107000"/>
              </a:lnSpc>
              <a:defRPr sz="3900" cap="none">
                <a:solidFill>
                  <a:srgbClr val="FFFFFF"/>
                </a:solidFill>
                <a:latin typeface="Arial" pitchFamily="1" charset="0"/>
                <a:ea typeface="Arial" pitchFamily="1" charset="0"/>
                <a:cs typeface="Arial" pitchFamily="1" charset="0"/>
              </a:defRPr>
            </a:pPr>
            <a:r>
              <a:rPr lang="lv-lv" cap="none" dirty="0">
                <a:solidFill>
                  <a:srgbClr val="002060"/>
                </a:solidFill>
              </a:rPr>
              <a:t>Cilvēks ar funkcionāliem traucējumiem tev pretī ir tāds pats kā jebkurš cits cilvēks — viņš novērtēs </a:t>
            </a:r>
            <a:r>
              <a:rPr lang="lv-lv" cap="none" dirty="0" err="1">
                <a:solidFill>
                  <a:srgbClr val="002060"/>
                </a:solidFill>
              </a:rPr>
              <a:t>cieņpilnu</a:t>
            </a:r>
            <a:r>
              <a:rPr lang="lv-lv" cap="none" dirty="0">
                <a:solidFill>
                  <a:srgbClr val="002060"/>
                </a:solidFill>
              </a:rPr>
              <a:t>, patiesu un līdzvērtīgu attieksmi.</a:t>
            </a:r>
          </a:p>
        </p:txBody>
      </p:sp>
      <p:sp>
        <p:nvSpPr>
          <p:cNvPr id="3" name="Virsraksts"/>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U1NTA8zMzADAwP8Af39/AAAAAAAAAAAAAAAAAAAAAAAAAAAAIQAAABgAAAAUAAAAwAMAAK8DAADwLgAAZg8AABAAAAAmAAAACAAAAAEgAAAAAAAA"/>
              </a:ext>
            </a:extLst>
          </p:cNvSpPr>
          <p:nvPr>
            <p:ph type="title"/>
          </p:nvPr>
        </p:nvSpPr>
        <p:spPr>
          <a:xfrm>
            <a:off x="609600" y="598805"/>
            <a:ext cx="7020560" cy="1904365"/>
          </a:xfrm>
        </p:spPr>
        <p:txBody>
          <a:bodyPr vert="horz" wrap="square" lIns="0" tIns="0" rIns="0" bIns="0" numCol="1" spcCol="215900" anchor="t">
            <a:prstTxWarp prst="textNoShape">
              <a:avLst/>
            </a:prstTxWarp>
          </a:bodyPr>
          <a:lstStyle/>
          <a:p>
            <a:pPr indent="12700">
              <a:lnSpc>
                <a:spcPts val="3900"/>
              </a:lnSpc>
              <a:defRPr sz="3600" cap="none">
                <a:latin typeface="Arial" pitchFamily="1" charset="0"/>
                <a:ea typeface="Arial" pitchFamily="1" charset="0"/>
                <a:cs typeface="Arial" pitchFamily="1" charset="0"/>
              </a:defRPr>
            </a:pPr>
            <a:r>
              <a:rPr b="0" cap="none" dirty="0"/>
              <a:t>PADOMI SASKARSMĒ</a:t>
            </a:r>
            <a:br>
              <a:rPr lang="lv-LV" dirty="0"/>
            </a:br>
            <a:r>
              <a:rPr b="0" cap="none" dirty="0"/>
              <a:t>AR CILVĒKIEM, KURIEM IR </a:t>
            </a:r>
            <a:r>
              <a:rPr dirty="0"/>
              <a:t>FUNKCIONĀLIE TRAUCĒJUMI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sp>
        <p:nvSpPr>
          <p:cNvPr id="2" name="Zaļš 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sAAAAE0AAAAASAAAAEgAAABIAAAASAAAAAAAAAAAAAAAAAAAAAEAAABQAAAA6Dxd+m4kuT8AAAAAAAAAAAAAAAAAAOA/AAAAAAAA4D8AAAAAAADgPwAAAAAAAOA/AAAAAAAA4D8AAAAAAADgPwAAAAAAAOA/AAAAAAAA4D8CAAAAjAAAAAEAAAAAAAAAwtEW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wtEWAP///wEAAAAAAAAAAAAAAAAAAAAAAAAAAAAAAAAAAAAAAAAAAAAAAAJ/f38AU1NTA8zMzADAwP8Af39/AAAAAAAAAAAAAAAAAAAAAAAAAAAAIQAAABgAAAAUAAAAXgkAAJQTAACFcgAAjzIAABAgAAAmAAAACAAAAP//////////"/>
              </a:ext>
            </a:extLst>
          </p:cNvSpPr>
          <p:nvPr/>
        </p:nvSpPr>
        <p:spPr>
          <a:xfrm>
            <a:off x="1522730" y="3182620"/>
            <a:ext cx="17093565" cy="5036185"/>
          </a:xfrm>
          <a:prstGeom prst="round2DiagRect">
            <a:avLst>
              <a:gd name="adj1" fmla="val 16667"/>
              <a:gd name="adj2" fmla="val 0"/>
            </a:avLst>
          </a:prstGeom>
          <a:solidFill>
            <a:srgbClr val="C2D116"/>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 descr="Esi pacietīgs un iejūtīgs — cilvēki ar &#10;funkcionāliem traucējumiem var reaģēt citādi, nekā gaidīts, vai viņiem var būt nepieciešams vairāk laika, lai atvērtos sarunai."/>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4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aA0AAKoYAADAbwAA6y0AABAgAAAmAAAACAAAAP//////////"/>
              </a:ext>
            </a:extLst>
          </p:cNvSpPr>
          <p:nvPr/>
        </p:nvSpPr>
        <p:spPr>
          <a:xfrm>
            <a:off x="2179320" y="4009390"/>
            <a:ext cx="15986760" cy="3455035"/>
          </a:xfrm>
          <a:prstGeom prst="rect">
            <a:avLst/>
          </a:prstGeom>
          <a:noFill/>
          <a:ln>
            <a:noFill/>
          </a:ln>
          <a:effectLst/>
        </p:spPr>
        <p:txBody>
          <a:bodyPr vert="horz" wrap="square" lIns="45720" tIns="45720" rIns="45720" bIns="45720" numCol="1" spcCol="215900" anchor="t"/>
          <a:lstStyle/>
          <a:p>
            <a:pPr algn="ctr">
              <a:lnSpc>
                <a:spcPct val="107000"/>
              </a:lnSpc>
              <a:defRPr sz="5200" b="1" cap="none">
                <a:solidFill>
                  <a:srgbClr val="FFFFFF"/>
                </a:solidFill>
                <a:uFill>
                  <a:solidFill>
                    <a:srgbClr val="000000"/>
                  </a:solidFill>
                </a:uFill>
                <a:latin typeface="Arial" pitchFamily="1" charset="0"/>
                <a:ea typeface="Arial" pitchFamily="1" charset="0"/>
                <a:cs typeface="Arial" pitchFamily="1" charset="0"/>
              </a:defRPr>
            </a:pPr>
            <a:r>
              <a:rPr lang="lv-lv" cap="none" dirty="0">
                <a:solidFill>
                  <a:srgbClr val="002060"/>
                </a:solidFill>
              </a:rPr>
              <a:t>Esi pacietīgs un iejūtīgs</a:t>
            </a:r>
            <a:r>
              <a:rPr lang="lv-lv" b="0" cap="none" dirty="0">
                <a:solidFill>
                  <a:srgbClr val="002060"/>
                </a:solidFill>
              </a:rPr>
              <a:t> — cilvēki ar </a:t>
            </a:r>
          </a:p>
          <a:p>
            <a:pPr algn="ctr">
              <a:lnSpc>
                <a:spcPct val="107000"/>
              </a:lnSpc>
              <a:defRPr sz="5200" cap="none">
                <a:solidFill>
                  <a:srgbClr val="FFFFFF"/>
                </a:solidFill>
                <a:uFill>
                  <a:solidFill>
                    <a:srgbClr val="000000"/>
                  </a:solidFill>
                </a:uFill>
                <a:latin typeface="Arial" pitchFamily="1" charset="0"/>
                <a:ea typeface="Arial" pitchFamily="1" charset="0"/>
                <a:cs typeface="Arial" pitchFamily="1" charset="0"/>
              </a:defRPr>
            </a:pPr>
            <a:r>
              <a:rPr lang="lv-lv" cap="none" dirty="0">
                <a:solidFill>
                  <a:srgbClr val="002060"/>
                </a:solidFill>
              </a:rPr>
              <a:t>funkcionāliem traucējumiem var reaģēt citādi, nekā gaidīts, vai viņiem var būt nepieciešams vairāk laika, lai atvērtos sarunai.</a:t>
            </a:r>
          </a:p>
        </p:txBody>
      </p:sp>
      <p:sp>
        <p:nvSpPr>
          <p:cNvPr id="6" name="Virsraksts">
            <a:extLst>
              <a:ext uri="{FF2B5EF4-FFF2-40B4-BE49-F238E27FC236}">
                <a16:creationId xmlns:a16="http://schemas.microsoft.com/office/drawing/2014/main" id="{E5C4C4AD-068A-45AA-869F-94E4DE069D69}"/>
              </a:ext>
            </a:extLst>
          </p:cNvPr>
          <p:cNvSpPr>
            <a:spLocks noGrp="1"/>
          </p:cNvSpPr>
          <p:nvPr>
            <p:ph type="title"/>
          </p:nvPr>
        </p:nvSpPr>
        <p:spPr>
          <a:xfrm>
            <a:off x="645160" y="504825"/>
            <a:ext cx="8804910" cy="1546225"/>
          </a:xfrm>
        </p:spPr>
        <p:txBody>
          <a:bodyPr/>
          <a:lstStyle/>
          <a:p>
            <a:r>
              <a:rPr lang="lv-LV" sz="3600" b="0" dirty="0">
                <a:latin typeface="+mn-lt"/>
              </a:rPr>
              <a:t>PADOMI SASKARSMĒ</a:t>
            </a:r>
            <a:br>
              <a:rPr lang="lv-LV" sz="3600" b="0" dirty="0">
                <a:latin typeface="+mn-lt"/>
              </a:rPr>
            </a:br>
            <a:r>
              <a:rPr lang="lv-LV" sz="3600" b="0" dirty="0">
                <a:latin typeface="+mn-lt"/>
              </a:rPr>
              <a:t>AR CILVĒKIEM, KURIEM IR </a:t>
            </a:r>
            <a:r>
              <a:rPr lang="lv-LV" sz="3600" dirty="0">
                <a:latin typeface="+mn-lt"/>
              </a:rPr>
              <a:t>FUNKCIONĀLIE TRAUCĒJUMI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1NgAAtXsAAIhFAAAQAAAAJgAAAAgAAAD//////////w=="/>
              </a:ext>
            </a:extLst>
          </p:cNvPicPr>
          <p:nvPr/>
        </p:nvPicPr>
        <p:blipFill>
          <a:blip r:embed="rId2"/>
          <a:stretch>
            <a:fillRect/>
          </a:stretch>
        </p:blipFill>
        <p:spPr>
          <a:xfrm>
            <a:off x="-17780" y="8933815"/>
            <a:ext cx="20127595" cy="2369185"/>
          </a:xfrm>
          <a:prstGeom prst="rect">
            <a:avLst/>
          </a:prstGeom>
          <a:noFill/>
          <a:ln>
            <a:noFill/>
          </a:ln>
          <a:effectLst/>
        </p:spPr>
      </p:pic>
      <p:pic>
        <p:nvPicPr>
          <p:cNvPr id="3" name="Cilvēki" descr="Cilvēks riteņkrēslā. Viņam aizmugurē, roku uz pleciem uzlikuši, stāv divi citi."/>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NVJAACDCgAARmoAAM8yAAAQAAAAJgAAAAgAAAD//////////w=="/>
              </a:ext>
            </a:extLst>
          </p:cNvPicPr>
          <p:nvPr/>
        </p:nvPicPr>
        <p:blipFill>
          <a:blip r:embed="rId3"/>
          <a:stretch>
            <a:fillRect/>
          </a:stretch>
        </p:blipFill>
        <p:spPr>
          <a:xfrm>
            <a:off x="12002135" y="1708785"/>
            <a:ext cx="5273675" cy="6550660"/>
          </a:xfrm>
          <a:prstGeom prst="rect">
            <a:avLst/>
          </a:prstGeom>
          <a:noFill/>
          <a:ln>
            <a:noFill/>
          </a:ln>
          <a:effectLst/>
        </p:spPr>
      </p:pic>
      <p:sp>
        <p:nvSpPr>
          <p:cNvPr id="2" name="Virsraksts" descr="PADOMI SASKARSMĒ AR CILVĒKIEM, KURIEM IR KUSTĪBU TRAUCĒJUMI"/>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FUOd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U1NTA8zMzADAwP8Af39/AAAAAAAAAAAAAAAAAAAAAAAAAAAAIQAAABgAAAAUAAAAUfb//+sQAAD9cQAApjQAABAAAAAmAAAACAAAAAEAAAAAAAAA"/>
              </a:ext>
            </a:extLst>
          </p:cNvSpPr>
          <p:nvPr>
            <p:ph type="title"/>
          </p:nvPr>
        </p:nvSpPr>
        <p:spPr>
          <a:xfrm>
            <a:off x="-1574165" y="2750185"/>
            <a:ext cx="20104100" cy="5808345"/>
          </a:xfrm>
        </p:spPr>
        <p:txBody>
          <a:bodyPr/>
          <a:lstStyle/>
          <a:p>
            <a:pPr indent="703580" algn="ctr">
              <a:spcBef>
                <a:spcPts val="100"/>
              </a:spcBef>
              <a:defRPr sz="6000" cap="none"/>
            </a:pPr>
            <a:r>
              <a:rPr dirty="0">
                <a:latin typeface="+mn-lt"/>
              </a:rPr>
              <a:t>PADOMI SASKARSMĒ</a:t>
            </a:r>
            <a:br>
              <a:rPr dirty="0">
                <a:latin typeface="+mn-lt"/>
              </a:rPr>
            </a:br>
            <a:r>
              <a:rPr dirty="0">
                <a:latin typeface="+mn-lt"/>
              </a:rPr>
              <a:t>AR CILVĒKIEM, KURIEM IR </a:t>
            </a:r>
            <a:br>
              <a:rPr dirty="0">
                <a:latin typeface="+mn-lt"/>
              </a:rPr>
            </a:br>
            <a:r>
              <a:rPr sz="9600" cap="none" dirty="0">
                <a:latin typeface="+mn-lt"/>
              </a:rPr>
              <a:t>KUSTĪBU</a:t>
            </a:r>
            <a:br>
              <a:rPr dirty="0">
                <a:latin typeface="+mn-lt"/>
              </a:rPr>
            </a:br>
            <a:r>
              <a:rPr sz="9600" cap="none" dirty="0">
                <a:latin typeface="+mn-lt"/>
              </a:rPr>
              <a:t>TRAUCĒJUMI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1NgAAtXsAAIhFAAAQAAAAJgAAAAgAAAD//////////w=="/>
              </a:ext>
            </a:extLst>
          </p:cNvPicPr>
          <p:nvPr/>
        </p:nvPicPr>
        <p:blipFill>
          <a:blip r:embed="rId2"/>
          <a:stretch>
            <a:fillRect/>
          </a:stretch>
        </p:blipFill>
        <p:spPr>
          <a:xfrm>
            <a:off x="-17780" y="8933815"/>
            <a:ext cx="20127595" cy="2369185"/>
          </a:xfrm>
          <a:prstGeom prst="rect">
            <a:avLst/>
          </a:prstGeom>
          <a:noFill/>
          <a:ln>
            <a:noFill/>
          </a:ln>
          <a:effectLst/>
        </p:spPr>
      </p:pic>
      <p:sp>
        <p:nvSpPr>
          <p:cNvPr id="9" name="Textbox2" descr="2024. gada 27. septembrī — Dažādo kurpju dienā — esat aicināti uzvilkt atšķirīgus apavus,&#10;tādējādi simboliski paužot sapratni un pieņemšanu līdzcilvēkiem ar funkcionāliem&#10;un garīga rakstura traucējumiem.&#10;&#10;Lūdzu, noskatieties šo īso VIDEO, lai izjustu Dažādo kurpju dienas noskaņu.&#10;&#10;Šajā materiālā apkopoti īsi fakti par dažādām tēmām,&#10;kas saistītas ar funkcionāliem jeb funkcionēšanas traucējumiem.&#10;&#10;Pirms Dažādo kurpju dienas atlasiet un kopīgi pārrunājiet tēmas,&#10;kuras pašlaik jūsu ikdienā ir visaktuālākās.&#10;&#10;Materiāls ir sagatavots rediģējamā formā,&#10;lai jūs to brīvi varētu pielāgot savām vajadzībām.">
            <a:extLst>
              <a:ext uri="{FF2B5EF4-FFF2-40B4-BE49-F238E27FC236}">
                <a16:creationId xmlns:a16="http://schemas.microsoft.com/office/drawing/2014/main" id="{43CF9B68-5A4F-4A9E-A535-BD4DFB6B164F}"/>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HRyaW4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agsAAM8HAABCcAAAiDoAABAgAAAmAAAACAAAAP//////////"/>
              </a:ext>
            </a:extLst>
          </p:cNvSpPr>
          <p:nvPr/>
        </p:nvSpPr>
        <p:spPr>
          <a:xfrm>
            <a:off x="1855470" y="3073400"/>
            <a:ext cx="16393160" cy="6441440"/>
          </a:xfrm>
          <a:prstGeom prst="rect">
            <a:avLst/>
          </a:prstGeom>
          <a:noFill/>
          <a:ln>
            <a:noFill/>
          </a:ln>
          <a:effectLst/>
        </p:spPr>
        <p:txBody>
          <a:bodyPr vert="horz" wrap="square" lIns="0" tIns="0" rIns="0" bIns="0" numCol="1" spcCol="215900" anchor="t"/>
          <a:lstStyle/>
          <a:p>
            <a:pPr indent="12700" algn="ctr">
              <a:lnSpc>
                <a:spcPts val="3600"/>
              </a:lnSpc>
              <a:defRPr sz="2400" cap="none">
                <a:solidFill>
                  <a:srgbClr val="302A73"/>
                </a:solidFill>
                <a:latin typeface="Arial" pitchFamily="1" charset="0"/>
                <a:ea typeface="Arial" pitchFamily="1" charset="0"/>
                <a:cs typeface="Arial" pitchFamily="1" charset="0"/>
              </a:defRPr>
            </a:pPr>
            <a:r>
              <a:rPr lang="lv-lv" sz="2800" cap="none" dirty="0"/>
              <a:t>2024. gada 27. septembrī — Dažādo kurpju dienā — esat aicināti uzvilkt atšķirīgus apavus,</a:t>
            </a:r>
          </a:p>
          <a:p>
            <a:pPr indent="12700" algn="ctr">
              <a:lnSpc>
                <a:spcPts val="3600"/>
              </a:lnSpc>
              <a:defRPr sz="2400" cap="none">
                <a:solidFill>
                  <a:srgbClr val="302A73"/>
                </a:solidFill>
                <a:latin typeface="Arial" pitchFamily="1" charset="0"/>
                <a:ea typeface="Arial" pitchFamily="1" charset="0"/>
                <a:cs typeface="Arial" pitchFamily="1" charset="0"/>
              </a:defRPr>
            </a:pPr>
            <a:r>
              <a:rPr lang="lv-lv" sz="2800" cap="none" dirty="0"/>
              <a:t>tādējādi simboliski paužot sapratni un pieņemšanu līdzcilvēkiem ar funkcionāliem</a:t>
            </a:r>
          </a:p>
          <a:p>
            <a:pPr indent="12700" algn="ctr">
              <a:lnSpc>
                <a:spcPts val="3600"/>
              </a:lnSpc>
              <a:defRPr sz="2400" cap="none">
                <a:solidFill>
                  <a:srgbClr val="302A73"/>
                </a:solidFill>
                <a:latin typeface="Arial" pitchFamily="1" charset="0"/>
                <a:ea typeface="Arial" pitchFamily="1" charset="0"/>
                <a:cs typeface="Arial" pitchFamily="1" charset="0"/>
              </a:defRPr>
            </a:pPr>
            <a:r>
              <a:rPr lang="lv-lv" sz="2800" cap="none" dirty="0"/>
              <a:t>un garīga rakstura traucējumiem.</a:t>
            </a:r>
          </a:p>
          <a:p>
            <a:pPr indent="12700" algn="ctr">
              <a:lnSpc>
                <a:spcPts val="3600"/>
              </a:lnSpc>
              <a:defRPr sz="2400" cap="none">
                <a:solidFill>
                  <a:srgbClr val="302A73"/>
                </a:solidFill>
                <a:latin typeface="Arial" pitchFamily="1" charset="0"/>
                <a:ea typeface="Arial" pitchFamily="1" charset="0"/>
                <a:cs typeface="Arial" pitchFamily="1" charset="0"/>
              </a:defRPr>
            </a:pPr>
            <a:endParaRPr lang="lv-lv" sz="2800" cap="none" dirty="0"/>
          </a:p>
          <a:p>
            <a:pPr indent="12700" algn="ctr">
              <a:lnSpc>
                <a:spcPts val="3600"/>
              </a:lnSpc>
              <a:defRPr sz="2400" cap="none">
                <a:solidFill>
                  <a:srgbClr val="302A73"/>
                </a:solidFill>
                <a:latin typeface="Arial" pitchFamily="1" charset="0"/>
                <a:ea typeface="Arial" pitchFamily="1" charset="0"/>
                <a:cs typeface="Arial" pitchFamily="1" charset="0"/>
              </a:defRPr>
            </a:pPr>
            <a:r>
              <a:rPr lang="lv-lv" sz="2800" cap="none" dirty="0"/>
              <a:t>Lūdzu, noskatieties šo īso </a:t>
            </a:r>
            <a:r>
              <a:rPr lang="lv-lv" sz="2800" b="1" u="sng" cap="none" dirty="0">
                <a:solidFill>
                  <a:srgbClr val="0000FF"/>
                </a:solidFill>
                <a:uFill>
                  <a:solidFill>
                    <a:srgbClr val="0000FF"/>
                  </a:solidFill>
                </a:uFill>
                <a:hlinkClick r:id="rId3"/>
              </a:rPr>
              <a:t>VIDEO</a:t>
            </a:r>
            <a:r>
              <a:rPr lang="lv-lv" sz="2800" cap="none" dirty="0"/>
              <a:t>, lai izjustu Dažādo kurpju dienas noskaņu.</a:t>
            </a:r>
          </a:p>
          <a:p>
            <a:pPr indent="12700" algn="ctr">
              <a:lnSpc>
                <a:spcPts val="3600"/>
              </a:lnSpc>
              <a:defRPr sz="2400" cap="none">
                <a:solidFill>
                  <a:srgbClr val="302A73"/>
                </a:solidFill>
                <a:latin typeface="Arial" pitchFamily="1" charset="0"/>
                <a:ea typeface="Arial" pitchFamily="1" charset="0"/>
                <a:cs typeface="Arial" pitchFamily="1" charset="0"/>
              </a:defRPr>
            </a:pPr>
            <a:endParaRPr lang="lv-lv" sz="2800" cap="none" dirty="0"/>
          </a:p>
          <a:p>
            <a:pPr indent="12700" algn="ctr">
              <a:lnSpc>
                <a:spcPts val="3600"/>
              </a:lnSpc>
              <a:defRPr sz="2400" cap="none">
                <a:solidFill>
                  <a:srgbClr val="302A73"/>
                </a:solidFill>
                <a:latin typeface="Arial" pitchFamily="1" charset="0"/>
                <a:ea typeface="Arial" pitchFamily="1" charset="0"/>
                <a:cs typeface="Arial" pitchFamily="1" charset="0"/>
              </a:defRPr>
            </a:pPr>
            <a:r>
              <a:rPr lang="lv-lv" sz="2800" cap="none" dirty="0"/>
              <a:t>Šajā materiālā apkopoti īsi fakti par dažādām tēmām,</a:t>
            </a:r>
            <a:br>
              <a:rPr dirty="0"/>
            </a:br>
            <a:r>
              <a:rPr lang="lv-lv" sz="2800" cap="none" dirty="0"/>
              <a:t>kas saistītas ar funkcionāliem jeb funkcionēšanas traucējumiem.</a:t>
            </a:r>
          </a:p>
          <a:p>
            <a:pPr indent="12700" algn="ctr">
              <a:lnSpc>
                <a:spcPts val="3600"/>
              </a:lnSpc>
              <a:defRPr sz="2400" cap="none">
                <a:solidFill>
                  <a:srgbClr val="302A73"/>
                </a:solidFill>
                <a:latin typeface="Arial" pitchFamily="1" charset="0"/>
                <a:ea typeface="Arial" pitchFamily="1" charset="0"/>
                <a:cs typeface="Arial" pitchFamily="1" charset="0"/>
              </a:defRPr>
            </a:pPr>
            <a:endParaRPr lang="lv-lv" sz="2800" cap="none" dirty="0"/>
          </a:p>
          <a:p>
            <a:pPr indent="12700" algn="ctr">
              <a:lnSpc>
                <a:spcPts val="3600"/>
              </a:lnSpc>
              <a:defRPr sz="2400" cap="none">
                <a:solidFill>
                  <a:srgbClr val="302A73"/>
                </a:solidFill>
                <a:latin typeface="Arial" pitchFamily="1" charset="0"/>
                <a:ea typeface="Arial" pitchFamily="1" charset="0"/>
                <a:cs typeface="Arial" pitchFamily="1" charset="0"/>
              </a:defRPr>
            </a:pPr>
            <a:r>
              <a:rPr lang="lv-lv" sz="2800" cap="none" dirty="0"/>
              <a:t>Pirms Dažādo kurpju dienas atlasiet un kopīgi pārrunājiet tēmas,</a:t>
            </a:r>
            <a:br>
              <a:rPr dirty="0"/>
            </a:br>
            <a:r>
              <a:rPr lang="lv-lv" sz="2800" cap="none" dirty="0"/>
              <a:t>kuras pašlaik jūsu ikdienā ir visaktuālākās.</a:t>
            </a:r>
          </a:p>
          <a:p>
            <a:pPr indent="12700" algn="ctr">
              <a:lnSpc>
                <a:spcPts val="3600"/>
              </a:lnSpc>
              <a:defRPr sz="2400" cap="none">
                <a:solidFill>
                  <a:srgbClr val="302A73"/>
                </a:solidFill>
                <a:latin typeface="Arial" pitchFamily="1" charset="0"/>
                <a:ea typeface="Arial" pitchFamily="1" charset="0"/>
                <a:cs typeface="Arial" pitchFamily="1" charset="0"/>
              </a:defRPr>
            </a:pPr>
            <a:endParaRPr lang="lv-lv" sz="2800" cap="none" dirty="0"/>
          </a:p>
          <a:p>
            <a:pPr indent="12700" algn="ctr">
              <a:lnSpc>
                <a:spcPts val="3600"/>
              </a:lnSpc>
              <a:defRPr sz="2400" cap="none">
                <a:solidFill>
                  <a:srgbClr val="302A73"/>
                </a:solidFill>
                <a:latin typeface="Arial" pitchFamily="1" charset="0"/>
                <a:ea typeface="Arial" pitchFamily="1" charset="0"/>
                <a:cs typeface="Arial" pitchFamily="1" charset="0"/>
              </a:defRPr>
            </a:pPr>
            <a:r>
              <a:rPr lang="lv-lv" sz="2800" cap="none" dirty="0"/>
              <a:t>Materiāls ir sagatavots rediģējamā formā,</a:t>
            </a:r>
            <a:br>
              <a:rPr dirty="0"/>
            </a:br>
            <a:r>
              <a:rPr lang="lv-lv" sz="2800" cap="none" dirty="0"/>
              <a:t>lai jūs to brīvi varētu pielāgot savām vajadzībām.</a:t>
            </a:r>
          </a:p>
        </p:txBody>
      </p:sp>
      <p:sp>
        <p:nvSpPr>
          <p:cNvPr id="2" name="Textbox1" descr="Izprotot un pieņemot mēs veidojam sabiedrību iekļaujošāku un dzīvi labāku - citiem un paši sev."/>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HRyaW4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agsAAM8HAABCcAAAiDoAABAgAAAmAAAACAAAAP//////////"/>
              </a:ext>
            </a:extLst>
          </p:cNvSpPr>
          <p:nvPr/>
        </p:nvSpPr>
        <p:spPr>
          <a:xfrm>
            <a:off x="1855470" y="1269365"/>
            <a:ext cx="16393160" cy="1550035"/>
          </a:xfrm>
          <a:prstGeom prst="rect">
            <a:avLst/>
          </a:prstGeom>
          <a:noFill/>
          <a:ln>
            <a:noFill/>
          </a:ln>
          <a:effectLst/>
        </p:spPr>
        <p:txBody>
          <a:bodyPr vert="horz" wrap="square" lIns="0" tIns="0" rIns="0" bIns="0" numCol="1" spcCol="215900" anchor="t"/>
          <a:lstStyle/>
          <a:p>
            <a:pPr indent="12700" algn="ctr">
              <a:defRPr sz="2800" b="1" cap="none">
                <a:solidFill>
                  <a:srgbClr val="302A73"/>
                </a:solidFill>
                <a:latin typeface="Arial" pitchFamily="1" charset="0"/>
                <a:ea typeface="Arial" pitchFamily="1" charset="0"/>
                <a:cs typeface="Arial" pitchFamily="1" charset="0"/>
              </a:defRPr>
            </a:pPr>
            <a:r>
              <a:rPr lang="lv-lv" sz="4400" cap="none" dirty="0"/>
              <a:t>IZPROTOT UN PIEŅEMOT MĒS VEIDOJAM SABIEDRĪBU IEKĻAUJOŠĀKU UN DZĪVI LABĀKU — CITIEM UN PAŠI SEV.</a:t>
            </a:r>
          </a:p>
        </p:txBody>
      </p:sp>
      <p:sp>
        <p:nvSpPr>
          <p:cNvPr id="8" name="Virsraksts" hidden="1">
            <a:extLst>
              <a:ext uri="{FF2B5EF4-FFF2-40B4-BE49-F238E27FC236}">
                <a16:creationId xmlns:a16="http://schemas.microsoft.com/office/drawing/2014/main" id="{AF2917DC-D5F5-40AE-B43E-9D50F3B72702}"/>
              </a:ext>
            </a:extLst>
          </p:cNvPr>
          <p:cNvSpPr>
            <a:spLocks noGrp="1"/>
          </p:cNvSpPr>
          <p:nvPr>
            <p:ph type="title"/>
          </p:nvPr>
        </p:nvSpPr>
        <p:spPr>
          <a:xfrm>
            <a:off x="8138795" y="53975"/>
            <a:ext cx="979805" cy="479425"/>
          </a:xfrm>
        </p:spPr>
        <p:txBody>
          <a:bodyPr/>
          <a:lstStyle/>
          <a:p>
            <a:r>
              <a:rPr lang="lv-LV" sz="2400" dirty="0"/>
              <a:t>Prologs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D/sgJN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1NgAAtXsAAIhFAAAQAAAAJgAAAAgAAAD//////////w=="/>
              </a:ext>
            </a:extLst>
          </p:cNvPicPr>
          <p:nvPr/>
        </p:nvPicPr>
        <p:blipFill>
          <a:blip r:embed="rId2"/>
          <a:stretch>
            <a:fillRect/>
          </a:stretch>
        </p:blipFill>
        <p:spPr>
          <a:xfrm>
            <a:off x="-17780" y="8933815"/>
            <a:ext cx="20127595" cy="2369185"/>
          </a:xfrm>
          <a:prstGeom prst="rect">
            <a:avLst/>
          </a:prstGeom>
          <a:noFill/>
          <a:ln>
            <a:noFill/>
          </a:ln>
          <a:effectLst/>
        </p:spPr>
      </p:pic>
      <p:sp>
        <p:nvSpPr>
          <p:cNvPr id="4" name="Textbox3" descr="Neaiztiec ratiņkrēslu, citas palīgierīces vai sarunu biedru, ja vien neesi saņēmis tādu lūgumu vai atļauju!&#10;&#10;Tas ir tāpat, kā kāds patvaļīgi pētītu tavas somas saturu vai bez atļaujas apsēstos uz tava velosipēda."/>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BeASw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MyIAAKYrAAB9WwAAMTkAABAgAAAmAAAACAAAAP//////////"/>
              </a:ext>
            </a:extLst>
          </p:cNvSpPr>
          <p:nvPr/>
        </p:nvSpPr>
        <p:spPr>
          <a:xfrm>
            <a:off x="5559425" y="7095490"/>
            <a:ext cx="9312910" cy="2201545"/>
          </a:xfrm>
          <a:prstGeom prst="rect">
            <a:avLst/>
          </a:prstGeom>
          <a:noFill/>
          <a:ln>
            <a:noFill/>
          </a:ln>
          <a:effectLst/>
        </p:spPr>
        <p:txBody>
          <a:bodyPr vert="horz" wrap="square" lIns="45720" tIns="45720" rIns="45720" bIns="45720" numCol="1" spcCol="215900" anchor="t"/>
          <a:lstStyle/>
          <a:p>
            <a:pPr>
              <a:lnSpc>
                <a:spcPct val="107000"/>
              </a:lnSpc>
              <a:defRPr sz="2600" b="1" cap="none">
                <a:solidFill>
                  <a:srgbClr val="302A73"/>
                </a:solidFill>
                <a:uFill>
                  <a:solidFill>
                    <a:srgbClr val="000000"/>
                  </a:solidFill>
                </a:uFill>
                <a:latin typeface="Arial" pitchFamily="1" charset="0"/>
                <a:ea typeface="Arial" pitchFamily="1" charset="0"/>
                <a:cs typeface="Arial" pitchFamily="1" charset="0"/>
              </a:defRPr>
            </a:pPr>
            <a:r>
              <a:rPr lang="lv-lv" cap="none" dirty="0"/>
              <a:t>Neaiztiec</a:t>
            </a:r>
            <a:r>
              <a:rPr lang="lv-lv" b="0" cap="none" dirty="0"/>
              <a:t> </a:t>
            </a:r>
            <a:r>
              <a:rPr lang="lv-lv" b="0" cap="none" dirty="0" err="1"/>
              <a:t>ratiņkrēslu</a:t>
            </a:r>
            <a:r>
              <a:rPr lang="lv-lv" b="0" cap="none" dirty="0"/>
              <a:t>, citas palīgierīces vai sarunu biedru, ja vien neesi saņēmis tādu lūgumu vai atļauju!</a:t>
            </a:r>
          </a:p>
          <a:p>
            <a:pPr>
              <a:lnSpc>
                <a:spcPct val="107000"/>
              </a:lnSpc>
              <a:defRPr sz="2600" cap="none">
                <a:solidFill>
                  <a:srgbClr val="302A73"/>
                </a:solidFill>
                <a:uFill>
                  <a:solidFill>
                    <a:srgbClr val="000000"/>
                  </a:solidFill>
                </a:uFill>
                <a:latin typeface="Arial" pitchFamily="1" charset="0"/>
                <a:ea typeface="Arial" pitchFamily="1" charset="0"/>
                <a:cs typeface="Arial" pitchFamily="1" charset="0"/>
              </a:defRPr>
            </a:pPr>
            <a:endParaRPr lang="lv-lv" cap="none" dirty="0"/>
          </a:p>
          <a:p>
            <a:pPr>
              <a:lnSpc>
                <a:spcPct val="107000"/>
              </a:lnSpc>
              <a:defRPr sz="2600" cap="none">
                <a:solidFill>
                  <a:srgbClr val="302A73"/>
                </a:solidFill>
                <a:uFill>
                  <a:solidFill>
                    <a:srgbClr val="000000"/>
                  </a:solidFill>
                </a:uFill>
                <a:latin typeface="Arial" pitchFamily="1" charset="0"/>
                <a:ea typeface="Arial" pitchFamily="1" charset="0"/>
                <a:cs typeface="Arial" pitchFamily="1" charset="0"/>
              </a:defRPr>
            </a:pPr>
            <a:r>
              <a:rPr lang="lv-lv" cap="none" dirty="0"/>
              <a:t>Tas ir tāpat, kā kāds patvaļīgi pētītu tavas somas saturu vai bez atļaujas apsēstos uz tava velosipēda.</a:t>
            </a:r>
          </a:p>
        </p:txBody>
      </p:sp>
      <p:sp>
        <p:nvSpPr>
          <p:cNvPr id="2" name="Līnija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O55bA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FYWT5I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O55bAB/f38AU1NTA8zMzADAwP8Af39/AAAAAAAAAAAAAAAAAAAAAAAAAAAAIQAAABgAAAAUAAAAlCAAAGMrAACUIAAA7zgAABAAAAAmAAAACAAAAP//////////"/>
              </a:ext>
            </a:extLst>
          </p:cNvSpPr>
          <p:nvPr/>
        </p:nvSpPr>
        <p:spPr>
          <a:xfrm flipH="1">
            <a:off x="5295900" y="7052945"/>
            <a:ext cx="0" cy="2202180"/>
          </a:xfrm>
          <a:prstGeom prst="line">
            <a:avLst/>
          </a:prstGeom>
          <a:noFill/>
          <a:ln w="15875" cap="flat" cmpd="sng" algn="ctr">
            <a:solidFill>
              <a:srgbClr val="EE796C"/>
            </a:solidFill>
            <a:prstDash val="solid"/>
            <a:headEnd type="none"/>
            <a:tailEnd type="none"/>
          </a:ln>
          <a:effectLst/>
        </p:spPr>
        <p:txBody>
          <a:bodyPr vert="horz" wrap="square" lIns="45720" tIns="45720" rIns="45720" bIns="45720" numCol="1" spcCol="215900" anchor="t"/>
          <a:lstStyle/>
          <a:p>
            <a:endParaRPr/>
          </a:p>
        </p:txBody>
      </p:sp>
      <p:pic>
        <p:nvPicPr>
          <p:cNvPr id="3" name="Lāsīte2">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gJqTT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CQaAAD4LQAAxB8AACQzAAAQAAAAJgAAAAgAAAD//////////w=="/>
              </a:ext>
            </a:extLst>
          </p:cNvPicPr>
          <p:nvPr/>
        </p:nvPicPr>
        <p:blipFill>
          <a:blip r:embed="rId3"/>
          <a:stretch>
            <a:fillRect/>
          </a:stretch>
        </p:blipFill>
        <p:spPr>
          <a:xfrm rot="5400000">
            <a:off x="4286250" y="7435850"/>
            <a:ext cx="840740" cy="914400"/>
          </a:xfrm>
          <a:prstGeom prst="rect">
            <a:avLst/>
          </a:prstGeom>
          <a:noFill/>
          <a:ln>
            <a:noFill/>
          </a:ln>
          <a:effectLst/>
        </p:spPr>
      </p:pic>
      <p:sp>
        <p:nvSpPr>
          <p:cNvPr id="5" name="Textbox2" descr="Ievēro personiskās robežas saskarsmē ar ikvienu — tās pārkāpjot, vari radīt nevajadzīgu trauksmes vai nedrošības sajūtu. "/>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MyIAAE4iAAA/XwAA7icAABAgAAAmAAAACAAAAP//////////"/>
              </a:ext>
            </a:extLst>
          </p:cNvSpPr>
          <p:nvPr/>
        </p:nvSpPr>
        <p:spPr>
          <a:xfrm>
            <a:off x="5559425" y="5576570"/>
            <a:ext cx="9923780" cy="914400"/>
          </a:xfrm>
          <a:prstGeom prst="rect">
            <a:avLst/>
          </a:prstGeom>
          <a:noFill/>
          <a:ln>
            <a:noFill/>
          </a:ln>
          <a:effectLst/>
        </p:spPr>
        <p:txBody>
          <a:bodyPr vert="horz" wrap="square" lIns="45720" tIns="45720" rIns="45720" bIns="45720" numCol="1" spcCol="215900" anchor="t"/>
          <a:lstStyle/>
          <a:p>
            <a:pPr>
              <a:lnSpc>
                <a:spcPct val="107000"/>
              </a:lnSpc>
              <a:defRPr sz="2600" b="1" cap="none">
                <a:solidFill>
                  <a:srgbClr val="302A73"/>
                </a:solidFill>
                <a:uFill>
                  <a:solidFill>
                    <a:srgbClr val="000000"/>
                  </a:solidFill>
                </a:uFill>
                <a:latin typeface="Arial" pitchFamily="1" charset="0"/>
                <a:ea typeface="Arial" pitchFamily="1" charset="0"/>
                <a:cs typeface="Arial" pitchFamily="1" charset="0"/>
              </a:defRPr>
            </a:pPr>
            <a:r>
              <a:rPr lang="lv-lv" cap="none" dirty="0"/>
              <a:t>Ievēro personiskās robežas</a:t>
            </a:r>
            <a:r>
              <a:rPr lang="lv-lv" b="0" cap="none" dirty="0"/>
              <a:t> saskarsmē ar ikvienu — tās pārkāpjot, vari radīt nevajadzīgu trauksmes vai nedrošības sajūtu. </a:t>
            </a:r>
          </a:p>
        </p:txBody>
      </p:sp>
      <p:sp>
        <p:nvSpPr>
          <p:cNvPr id="6" name="Līnija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KnHEQ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Fd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KnHEQB/f38AU1NTA8zMzADAwP8Af39/AAAAAAAAAAAAAAAAAAAAAAAAAAAAIQAAABgAAAAUAAAAlCAAAPgiAACUIAAAvSgAABAAAAAmAAAACAAAAP//////////"/>
              </a:ext>
            </a:extLst>
          </p:cNvSpPr>
          <p:nvPr/>
        </p:nvSpPr>
        <p:spPr>
          <a:xfrm flipH="1">
            <a:off x="5295900" y="5684520"/>
            <a:ext cx="0" cy="937895"/>
          </a:xfrm>
          <a:prstGeom prst="line">
            <a:avLst/>
          </a:prstGeom>
          <a:noFill/>
          <a:ln w="15875" cap="flat" cmpd="sng" algn="ctr">
            <a:solidFill>
              <a:srgbClr val="A9C711"/>
            </a:solidFill>
            <a:prstDash val="solid"/>
            <a:headEnd type="none"/>
            <a:tailEnd type="none"/>
          </a:ln>
          <a:effectLst/>
        </p:spPr>
        <p:txBody>
          <a:bodyPr vert="horz" wrap="square" lIns="45720" tIns="45720" rIns="45720" bIns="45720" numCol="1" spcCol="215900" anchor="t"/>
          <a:lstStyle/>
          <a:p>
            <a:endParaRPr/>
          </a:p>
        </p:txBody>
      </p:sp>
      <p:pic>
        <p:nvPicPr>
          <p:cNvPr id="7" name="Lāsīte1">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BXQ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NIZAABHJAAAgh8AAPsoAAAQAAAAJgAAAAgAAAD//////////w=="/>
              </a:ext>
            </a:extLst>
          </p:cNvPicPr>
          <p:nvPr/>
        </p:nvPicPr>
        <p:blipFill>
          <a:blip r:embed="rId4"/>
          <a:stretch>
            <a:fillRect/>
          </a:stretch>
        </p:blipFill>
        <p:spPr>
          <a:xfrm>
            <a:off x="4197350" y="5897245"/>
            <a:ext cx="924560" cy="764540"/>
          </a:xfrm>
          <a:prstGeom prst="rect">
            <a:avLst/>
          </a:prstGeom>
          <a:noFill/>
          <a:ln>
            <a:noFill/>
          </a:ln>
          <a:effectLst/>
        </p:spPr>
      </p:pic>
      <p:sp>
        <p:nvSpPr>
          <p:cNvPr id="8" name="Textbox1" descr="Atceries: tavs sarunu biedrs ir tāds pats kā tu, vienīgā atšķirība — viņam ir kustību traucējumi. Saskati cilvēku, nevis viņa diagnozi!"/>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6xU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VhUAAM0SAABWZgAAaiAAABAgAAAmAAAACAAAAP//////////"/>
              </a:ext>
            </a:extLst>
          </p:cNvSpPr>
          <p:nvPr/>
        </p:nvSpPr>
        <p:spPr>
          <a:xfrm>
            <a:off x="3468370" y="3056255"/>
            <a:ext cx="13167360" cy="2212975"/>
          </a:xfrm>
          <a:prstGeom prst="rect">
            <a:avLst/>
          </a:prstGeom>
          <a:noFill/>
          <a:ln>
            <a:noFill/>
          </a:ln>
          <a:effectLst/>
        </p:spPr>
        <p:txBody>
          <a:bodyPr vert="horz" wrap="square" lIns="45720" tIns="45720" rIns="45720" bIns="45720" numCol="1" spcCol="215900" anchor="t"/>
          <a:lstStyle/>
          <a:p>
            <a:pPr algn="ctr">
              <a:lnSpc>
                <a:spcPct val="107000"/>
              </a:lnSpc>
              <a:defRPr sz="2600" b="1"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a:t>Atceries:</a:t>
            </a:r>
            <a:r>
              <a:rPr lang="lv-lv" sz="4400" b="0" cap="none" dirty="0"/>
              <a:t> tavs sarunu biedrs ir tāds pats kā tu, vienīgā atšķirība — viņam ir kustību traucējumi. Saskati cilvēku, nevis viņa diagnozi!</a:t>
            </a:r>
          </a:p>
        </p:txBody>
      </p:sp>
      <p:sp>
        <p:nvSpPr>
          <p:cNvPr id="11" name="Virsraksts">
            <a:extLst>
              <a:ext uri="{FF2B5EF4-FFF2-40B4-BE49-F238E27FC236}">
                <a16:creationId xmlns:a16="http://schemas.microsoft.com/office/drawing/2014/main" id="{61890555-BE5D-4A4F-9E2B-1522D40A74D3}"/>
              </a:ext>
            </a:extLst>
          </p:cNvPr>
          <p:cNvSpPr>
            <a:spLocks noGrp="1"/>
          </p:cNvSpPr>
          <p:nvPr>
            <p:ph type="title"/>
          </p:nvPr>
        </p:nvSpPr>
        <p:spPr>
          <a:xfrm>
            <a:off x="620395" y="419735"/>
            <a:ext cx="8804910" cy="1904365"/>
          </a:xfrm>
        </p:spPr>
        <p:txBody>
          <a:bodyPr/>
          <a:lstStyle/>
          <a:p>
            <a:r>
              <a:rPr lang="en-GB" sz="3600" b="0" dirty="0">
                <a:latin typeface="+mn-lt"/>
              </a:rPr>
              <a:t>PADOMI SASKARSMĒ</a:t>
            </a:r>
            <a:br>
              <a:rPr lang="en-GB" sz="3600" dirty="0">
                <a:latin typeface="+mn-lt"/>
              </a:rPr>
            </a:br>
            <a:r>
              <a:rPr lang="en-GB" sz="3600" b="0" dirty="0">
                <a:latin typeface="+mn-lt"/>
              </a:rPr>
              <a:t>AR CILVĒKIEM AR</a:t>
            </a:r>
            <a:br>
              <a:rPr lang="en-GB" sz="3600" dirty="0">
                <a:latin typeface="+mn-lt"/>
              </a:rPr>
            </a:br>
            <a:r>
              <a:rPr lang="en-GB" sz="3600" dirty="0">
                <a:latin typeface="+mn-lt"/>
              </a:rPr>
              <a:t>KUSTĪBU TRAUCĒJUMIEM</a:t>
            </a:r>
            <a:br>
              <a:rPr lang="en-GB" sz="3600" dirty="0">
                <a:latin typeface="+mn-lt"/>
              </a:rPr>
            </a:br>
            <a:endParaRPr lang="lv-LV" sz="3600" dirty="0">
              <a:latin typeface="+mn-l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1NgAAtXsAAIhFAAAQAAAAJgAAAAgAAAD//////////w=="/>
              </a:ext>
            </a:extLst>
          </p:cNvPicPr>
          <p:nvPr/>
        </p:nvPicPr>
        <p:blipFill>
          <a:blip r:embed="rId2"/>
          <a:stretch>
            <a:fillRect/>
          </a:stretch>
        </p:blipFill>
        <p:spPr>
          <a:xfrm>
            <a:off x="-17780" y="8933815"/>
            <a:ext cx="20127595" cy="2369185"/>
          </a:xfrm>
          <a:prstGeom prst="rect">
            <a:avLst/>
          </a:prstGeom>
          <a:noFill/>
          <a:ln>
            <a:noFill/>
          </a:ln>
          <a:effectLst/>
        </p:spPr>
      </p:pic>
      <p:sp>
        <p:nvSpPr>
          <p:cNvPr id="3" name="Textbox2" descr="Pirms steidzies palīdzēt, vienmēr pajautā, vai tava palīdzība ir nepieciešama!&#10;&#10;Atceries: ne viss ir tā, kā izskatās! Saruna palīdz noskaidrot, kā tieši vari palīdzēt. Iespējams, palīdzība nemaz nav nepieciešama."/>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koAAH0YAAADbgAA7y0AABAgAAAmAAAACAAAAP//////////"/>
              </a:ext>
            </a:extLst>
          </p:cNvSpPr>
          <p:nvPr/>
        </p:nvSpPr>
        <p:spPr>
          <a:xfrm>
            <a:off x="12188190" y="3980815"/>
            <a:ext cx="5695315" cy="3486150"/>
          </a:xfrm>
          <a:prstGeom prst="rect">
            <a:avLst/>
          </a:prstGeom>
          <a:noFill/>
          <a:ln>
            <a:noFill/>
          </a:ln>
          <a:effectLst/>
        </p:spPr>
        <p:txBody>
          <a:bodyPr vert="horz" wrap="square" lIns="45720" tIns="45720" rIns="45720" bIns="45720" numCol="1" spcCol="215900" anchor="t"/>
          <a:lstStyle/>
          <a:p>
            <a:pPr>
              <a:lnSpc>
                <a:spcPct val="107000"/>
              </a:lnSpc>
              <a:defRPr sz="2600" b="1" cap="none">
                <a:solidFill>
                  <a:srgbClr val="302A73"/>
                </a:solidFill>
                <a:uFill>
                  <a:solidFill>
                    <a:srgbClr val="000000"/>
                  </a:solidFill>
                </a:uFill>
                <a:latin typeface="Arial" pitchFamily="1" charset="0"/>
                <a:ea typeface="Arial" pitchFamily="1" charset="0"/>
                <a:cs typeface="Arial" pitchFamily="1" charset="0"/>
              </a:defRPr>
            </a:pPr>
            <a:r>
              <a:rPr lang="lv-lv" cap="none" dirty="0"/>
              <a:t>Pirms steidzies palīdzēt</a:t>
            </a:r>
            <a:r>
              <a:rPr lang="lv-lv" b="0" cap="none" dirty="0"/>
              <a:t>, vienmēr pajautā, vai tava palīdzība ir nepieciešama!</a:t>
            </a:r>
          </a:p>
          <a:p>
            <a:pPr>
              <a:lnSpc>
                <a:spcPct val="107000"/>
              </a:lnSpc>
              <a:defRPr sz="2600" cap="none">
                <a:solidFill>
                  <a:srgbClr val="302A73"/>
                </a:solidFill>
                <a:uFill>
                  <a:solidFill>
                    <a:srgbClr val="000000"/>
                  </a:solidFill>
                </a:uFill>
                <a:latin typeface="Arial" pitchFamily="1" charset="0"/>
                <a:ea typeface="Arial" pitchFamily="1" charset="0"/>
                <a:cs typeface="Arial" pitchFamily="1" charset="0"/>
              </a:defRPr>
            </a:pPr>
            <a:endParaRPr lang="lv-lv" cap="none" dirty="0"/>
          </a:p>
          <a:p>
            <a:pPr>
              <a:lnSpc>
                <a:spcPct val="107000"/>
              </a:lnSpc>
              <a:defRPr sz="2600" cap="none">
                <a:solidFill>
                  <a:srgbClr val="302A73"/>
                </a:solidFill>
                <a:uFill>
                  <a:solidFill>
                    <a:srgbClr val="000000"/>
                  </a:solidFill>
                </a:uFill>
                <a:latin typeface="Arial" pitchFamily="1" charset="0"/>
                <a:ea typeface="Arial" pitchFamily="1" charset="0"/>
                <a:cs typeface="Arial" pitchFamily="1" charset="0"/>
              </a:defRPr>
            </a:pPr>
            <a:r>
              <a:rPr lang="lv-lv" cap="none" dirty="0"/>
              <a:t>Atceries: ne viss ir tā, kā izskatās! Saruna palīdz noskaidrot, kā tieši vari palīdzēt. Iespējams, palīdzība nemaz nav nepieciešama.</a:t>
            </a:r>
          </a:p>
        </p:txBody>
      </p:sp>
      <p:sp>
        <p:nvSpPr>
          <p:cNvPr id="6" name="Līnija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ACv6w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Cv6wB/f38AU1NTA8zMzADAwP8Af39/AAAAAAAAAAAAAAAAAAAAAAAAAAAAIQAAABgAAAAUAAAAjkkAAHsYAACOSQAA7S0AABAAAAAmAAAACAAAAP//////////"/>
              </a:ext>
            </a:extLst>
          </p:cNvSpPr>
          <p:nvPr/>
        </p:nvSpPr>
        <p:spPr>
          <a:xfrm>
            <a:off x="11957050" y="3979545"/>
            <a:ext cx="0" cy="3486150"/>
          </a:xfrm>
          <a:prstGeom prst="line">
            <a:avLst/>
          </a:prstGeom>
          <a:noFill/>
          <a:ln w="15875" cap="flat" cmpd="sng" algn="ctr">
            <a:solidFill>
              <a:srgbClr val="00AFEB"/>
            </a:solidFill>
            <a:prstDash val="solid"/>
            <a:headEnd type="none"/>
            <a:tailEnd type="none"/>
          </a:ln>
          <a:effectLst/>
        </p:spPr>
        <p:txBody>
          <a:bodyPr vert="horz" wrap="square" lIns="45720" tIns="45720" rIns="45720" bIns="45720" numCol="1" spcCol="215900" anchor="t"/>
          <a:lstStyle/>
          <a:p>
            <a:endParaRPr/>
          </a:p>
        </p:txBody>
      </p:sp>
      <p:pic>
        <p:nvPicPr>
          <p:cNvPr id="7" name="Lāsīte2">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BBDAAC7HQAAwEcAAIEkAAAQAAAAJgAAAAgAAAD//////////w=="/>
              </a:ext>
            </a:extLst>
          </p:cNvPicPr>
          <p:nvPr/>
        </p:nvPicPr>
        <p:blipFill>
          <a:blip r:embed="rId3"/>
          <a:stretch>
            <a:fillRect/>
          </a:stretch>
        </p:blipFill>
        <p:spPr>
          <a:xfrm rot="4081387">
            <a:off x="10732135" y="5002530"/>
            <a:ext cx="1101090" cy="762000"/>
          </a:xfrm>
          <a:prstGeom prst="rect">
            <a:avLst/>
          </a:prstGeom>
          <a:noFill/>
          <a:ln>
            <a:noFill/>
          </a:ln>
          <a:effectLst/>
        </p:spPr>
      </p:pic>
      <p:sp>
        <p:nvSpPr>
          <p:cNvPr id="2" name="Textbox1" descr="Uzsākot sarunu, nostājies cilvēkam tieši pretī — tā, lai esi uzreiz redzams!&#10;&#10;Nav ērti runāt, kad sarunu biedrs atrodas aiz muguras, taču apgriezties ar skatu pret tevi var būt grūti.&#10;&#10;Daži cilvēki nevar piecelties stāvus. Ja esi nostājies ļoti tuvu, runāt ar atgāztu galvu nav diez ko ērti."/>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MB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xRQAAHsYAAAjPQAAMjMAABAgAAAmAAAACAAAAP//////////"/>
              </a:ext>
            </a:extLst>
          </p:cNvSpPr>
          <p:nvPr/>
        </p:nvSpPr>
        <p:spPr>
          <a:xfrm>
            <a:off x="3376295" y="3979545"/>
            <a:ext cx="6562090" cy="4342765"/>
          </a:xfrm>
          <a:prstGeom prst="rect">
            <a:avLst/>
          </a:prstGeom>
          <a:noFill/>
          <a:ln>
            <a:noFill/>
          </a:ln>
          <a:effectLst/>
        </p:spPr>
        <p:txBody>
          <a:bodyPr vert="horz" wrap="square" lIns="45720" tIns="45720" rIns="45720" bIns="45720" numCol="1" spcCol="215900" anchor="t"/>
          <a:lstStyle/>
          <a:p>
            <a:pPr>
              <a:lnSpc>
                <a:spcPct val="107000"/>
              </a:lnSpc>
              <a:defRPr sz="2600" b="1" cap="none">
                <a:solidFill>
                  <a:srgbClr val="302A73"/>
                </a:solidFill>
                <a:uFill>
                  <a:solidFill>
                    <a:srgbClr val="000000"/>
                  </a:solidFill>
                </a:uFill>
                <a:latin typeface="Arial" pitchFamily="1" charset="0"/>
                <a:ea typeface="Arial" pitchFamily="1" charset="0"/>
                <a:cs typeface="Arial" pitchFamily="1" charset="0"/>
              </a:defRPr>
            </a:pPr>
            <a:r>
              <a:rPr lang="lv-lv" cap="none" dirty="0"/>
              <a:t>Uzsākot sarunu</a:t>
            </a:r>
            <a:r>
              <a:rPr lang="lv-lv" b="0" cap="none" dirty="0"/>
              <a:t>, nostājies cilvēkam tieši pretī — tā, lai esi uzreiz redzams!</a:t>
            </a:r>
          </a:p>
          <a:p>
            <a:pPr>
              <a:lnSpc>
                <a:spcPct val="107000"/>
              </a:lnSpc>
              <a:defRPr sz="2600" cap="none">
                <a:solidFill>
                  <a:srgbClr val="302A73"/>
                </a:solidFill>
                <a:uFill>
                  <a:solidFill>
                    <a:srgbClr val="000000"/>
                  </a:solidFill>
                </a:uFill>
                <a:latin typeface="Arial" pitchFamily="1" charset="0"/>
                <a:ea typeface="Arial" pitchFamily="1" charset="0"/>
                <a:cs typeface="Arial" pitchFamily="1" charset="0"/>
              </a:defRPr>
            </a:pPr>
            <a:endParaRPr lang="lv-lv" cap="none" dirty="0"/>
          </a:p>
          <a:p>
            <a:pPr>
              <a:lnSpc>
                <a:spcPct val="107000"/>
              </a:lnSpc>
              <a:defRPr sz="2600" cap="none">
                <a:solidFill>
                  <a:srgbClr val="302A73"/>
                </a:solidFill>
                <a:uFill>
                  <a:solidFill>
                    <a:srgbClr val="000000"/>
                  </a:solidFill>
                </a:uFill>
                <a:latin typeface="Arial" pitchFamily="1" charset="0"/>
                <a:ea typeface="Arial" pitchFamily="1" charset="0"/>
                <a:cs typeface="Arial" pitchFamily="1" charset="0"/>
              </a:defRPr>
            </a:pPr>
            <a:r>
              <a:rPr lang="lv-lv" cap="none" dirty="0"/>
              <a:t>Nav ērti runāt, kad sarunu biedrs atrodas aiz muguras, taču apgriezties ar skatu pret tevi var būt grūti.</a:t>
            </a:r>
          </a:p>
          <a:p>
            <a:pPr>
              <a:lnSpc>
                <a:spcPct val="107000"/>
              </a:lnSpc>
              <a:defRPr sz="2600" cap="none">
                <a:solidFill>
                  <a:srgbClr val="302A73"/>
                </a:solidFill>
                <a:uFill>
                  <a:solidFill>
                    <a:srgbClr val="000000"/>
                  </a:solidFill>
                </a:uFill>
                <a:latin typeface="Arial" pitchFamily="1" charset="0"/>
                <a:ea typeface="Arial" pitchFamily="1" charset="0"/>
                <a:cs typeface="Arial" pitchFamily="1" charset="0"/>
              </a:defRPr>
            </a:pPr>
            <a:endParaRPr lang="lv-lv" cap="none" dirty="0"/>
          </a:p>
          <a:p>
            <a:pPr>
              <a:lnSpc>
                <a:spcPct val="107000"/>
              </a:lnSpc>
              <a:defRPr sz="2600" cap="none">
                <a:solidFill>
                  <a:srgbClr val="302A73"/>
                </a:solidFill>
                <a:uFill>
                  <a:solidFill>
                    <a:srgbClr val="000000"/>
                  </a:solidFill>
                </a:uFill>
                <a:latin typeface="Arial" pitchFamily="1" charset="0"/>
                <a:ea typeface="Arial" pitchFamily="1" charset="0"/>
                <a:cs typeface="Arial" pitchFamily="1" charset="0"/>
              </a:defRPr>
            </a:pPr>
            <a:r>
              <a:rPr lang="lv-lv" cap="none" dirty="0"/>
              <a:t>Daži cilvēki nevar piecelties stāvus. Ja esi nostājies ļoti tuvu, runāt ar atgāztu galvu nav diez ko ērti.</a:t>
            </a:r>
          </a:p>
        </p:txBody>
      </p:sp>
      <p:sp>
        <p:nvSpPr>
          <p:cNvPr id="4" name="Līnija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PitAA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U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PitAAB/f38AU1NTA8zMzADAwP8Af39/AAAAAAAAAAAAAAAAAAAAAAAAAAAAIQAAABgAAAAUAAAAghMAAHsYAACCEwAAMjMAABAAAAAmAAAACAAAAP//////////"/>
              </a:ext>
            </a:extLst>
          </p:cNvSpPr>
          <p:nvPr/>
        </p:nvSpPr>
        <p:spPr>
          <a:xfrm>
            <a:off x="3171190" y="3979545"/>
            <a:ext cx="0" cy="4342765"/>
          </a:xfrm>
          <a:prstGeom prst="line">
            <a:avLst/>
          </a:prstGeom>
          <a:noFill/>
          <a:ln w="15875" cap="flat" cmpd="sng" algn="ctr">
            <a:solidFill>
              <a:srgbClr val="F8AD00"/>
            </a:solidFill>
            <a:prstDash val="solid"/>
            <a:headEnd type="none"/>
            <a:tailEnd type="none"/>
          </a:ln>
          <a:effectLst/>
        </p:spPr>
        <p:txBody>
          <a:bodyPr vert="horz" wrap="square" lIns="45720" tIns="45720" rIns="45720" bIns="45720" numCol="1" spcCol="215900" anchor="t"/>
          <a:lstStyle/>
          <a:p>
            <a:endParaRPr/>
          </a:p>
        </p:txBody>
      </p:sp>
      <p:pic>
        <p:nvPicPr>
          <p:cNvPr id="5" name="Lāsīte1">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B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MMAAAeIQAAKRIAAIomAAAQAAAAJgAAAAgAAAD//////////w=="/>
              </a:ext>
            </a:extLst>
          </p:cNvPicPr>
          <p:nvPr/>
        </p:nvPicPr>
        <p:blipFill>
          <a:blip r:embed="rId4"/>
          <a:stretch>
            <a:fillRect/>
          </a:stretch>
        </p:blipFill>
        <p:spPr>
          <a:xfrm>
            <a:off x="2094865" y="5383530"/>
            <a:ext cx="857250" cy="881380"/>
          </a:xfrm>
          <a:prstGeom prst="rect">
            <a:avLst/>
          </a:prstGeom>
          <a:noFill/>
          <a:ln>
            <a:noFill/>
          </a:ln>
          <a:effectLst/>
        </p:spPr>
      </p:pic>
      <p:sp>
        <p:nvSpPr>
          <p:cNvPr id="10" name="Virsraksts">
            <a:extLst>
              <a:ext uri="{FF2B5EF4-FFF2-40B4-BE49-F238E27FC236}">
                <a16:creationId xmlns:a16="http://schemas.microsoft.com/office/drawing/2014/main" id="{7DD98A87-E163-430C-9F2E-A05A3B18CA48}"/>
              </a:ext>
            </a:extLst>
          </p:cNvPr>
          <p:cNvSpPr>
            <a:spLocks noGrp="1"/>
          </p:cNvSpPr>
          <p:nvPr>
            <p:ph type="title"/>
          </p:nvPr>
        </p:nvSpPr>
        <p:spPr>
          <a:xfrm>
            <a:off x="620395" y="419735"/>
            <a:ext cx="8804910" cy="1904365"/>
          </a:xfrm>
        </p:spPr>
        <p:txBody>
          <a:bodyPr/>
          <a:lstStyle/>
          <a:p>
            <a:r>
              <a:rPr lang="en-GB" sz="3600" b="0" dirty="0">
                <a:latin typeface="+mn-lt"/>
              </a:rPr>
              <a:t>PADOMI SASKARSMĒ</a:t>
            </a:r>
            <a:br>
              <a:rPr lang="en-GB" sz="3600" dirty="0">
                <a:latin typeface="+mn-lt"/>
              </a:rPr>
            </a:br>
            <a:r>
              <a:rPr lang="en-GB" sz="3600" b="0" dirty="0">
                <a:latin typeface="+mn-lt"/>
              </a:rPr>
              <a:t>AR CILVĒKIEM AR</a:t>
            </a:r>
            <a:br>
              <a:rPr lang="en-GB" sz="3600" dirty="0">
                <a:latin typeface="+mn-lt"/>
              </a:rPr>
            </a:br>
            <a:r>
              <a:rPr lang="en-GB" sz="3600" dirty="0">
                <a:latin typeface="+mn-lt"/>
              </a:rPr>
              <a:t>KUSTĪBU TRAUCĒJUMIEM</a:t>
            </a:r>
            <a:endParaRPr lang="lv-LV" sz="3600" dirty="0">
              <a:latin typeface="+mn-l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pic>
        <p:nvPicPr>
          <p:cNvPr id="4" name="Picture" descr="Zīmēts cilvēciņš gaiši rozā krāsā ar dažādām kurpēm katrā kājā."/>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qqqqq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E8UAABWBAAAky8AAD5EAAAQAAAAJgAAAAgAAAD//////////w=="/>
              </a:ext>
            </a:extLst>
          </p:cNvPicPr>
          <p:nvPr/>
        </p:nvPicPr>
        <p:blipFill>
          <a:blip r:embed="rId3"/>
          <a:stretch>
            <a:fillRect/>
          </a:stretch>
        </p:blipFill>
        <p:spPr>
          <a:xfrm flipH="1">
            <a:off x="3301365" y="521970"/>
            <a:ext cx="4432300" cy="10388600"/>
          </a:xfrm>
          <a:prstGeom prst="rect">
            <a:avLst/>
          </a:prstGeom>
          <a:noFill/>
          <a:ln>
            <a:noFill/>
          </a:ln>
          <a:effectLst/>
        </p:spPr>
      </p:pic>
      <p:sp>
        <p:nvSpPr>
          <p:cNvPr id="3" name="Virsraksts" descr="Padomi komunikācijā ar cilvēkiem ar dzirdes traucējumiem."/>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U1NTA8zMzADAwP8Af39/AAAAAAAAAAAAAAAAAAAAAAAAAAAAIQAAABgAAAAUAAAAIwMAAOsQAADPfgAApjQAABAAAAAmAAAACAAAAAEAAAAAAAAA"/>
              </a:ext>
            </a:extLst>
          </p:cNvSpPr>
          <p:nvPr>
            <p:ph type="title"/>
          </p:nvPr>
        </p:nvSpPr>
        <p:spPr>
          <a:xfrm>
            <a:off x="509905" y="2750185"/>
            <a:ext cx="20104100" cy="5808345"/>
          </a:xfrm>
        </p:spPr>
        <p:txBody>
          <a:bodyPr/>
          <a:lstStyle/>
          <a:p>
            <a:pPr indent="703580" algn="ctr">
              <a:spcBef>
                <a:spcPts val="100"/>
              </a:spcBef>
              <a:defRPr sz="6000" cap="none"/>
            </a:pPr>
            <a:r>
              <a:rPr dirty="0">
                <a:latin typeface="+mn-lt"/>
              </a:rPr>
              <a:t>PADOMI KOMUNIKĀCIJĀ</a:t>
            </a:r>
            <a:br>
              <a:rPr dirty="0">
                <a:latin typeface="+mn-lt"/>
              </a:rPr>
            </a:br>
            <a:r>
              <a:rPr lang="lv-lv" cap="none" dirty="0">
                <a:latin typeface="+mn-lt"/>
              </a:rPr>
              <a:t>   </a:t>
            </a:r>
            <a:r>
              <a:rPr dirty="0">
                <a:latin typeface="+mn-lt"/>
              </a:rPr>
              <a:t>AR CILVĒKIEM</a:t>
            </a:r>
            <a:br>
              <a:rPr dirty="0">
                <a:latin typeface="+mn-lt"/>
              </a:rPr>
            </a:br>
            <a:r>
              <a:rPr lang="lv-lv" cap="none" dirty="0">
                <a:latin typeface="+mn-lt"/>
              </a:rPr>
              <a:t>  </a:t>
            </a:r>
            <a:r>
              <a:rPr sz="9600" cap="none" dirty="0">
                <a:latin typeface="+mn-lt"/>
              </a:rPr>
              <a:t>AR DZIRDES</a:t>
            </a:r>
            <a:br>
              <a:rPr dirty="0">
                <a:latin typeface="+mn-lt"/>
              </a:rPr>
            </a:br>
            <a:r>
              <a:rPr lang="lv-lv" sz="9600" cap="none" dirty="0">
                <a:latin typeface="+mn-lt"/>
              </a:rPr>
              <a:t> </a:t>
            </a:r>
            <a:r>
              <a:rPr sz="9600" cap="none" dirty="0">
                <a:latin typeface="+mn-lt"/>
              </a:rPr>
              <a:t>TRAUCĒJUMIEM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V9pIh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CmNwAArHsAADVGAAAQAAAAJgAAAAgAAAD//////////w=="/>
              </a:ext>
            </a:extLst>
          </p:cNvPicPr>
          <p:nvPr/>
        </p:nvPicPr>
        <p:blipFill>
          <a:blip r:embed="rId2"/>
          <a:stretch>
            <a:fillRect/>
          </a:stretch>
        </p:blipFill>
        <p:spPr>
          <a:xfrm>
            <a:off x="0" y="9732010"/>
            <a:ext cx="20104100" cy="2366645"/>
          </a:xfrm>
          <a:prstGeom prst="rect">
            <a:avLst/>
          </a:prstGeom>
          <a:noFill/>
          <a:ln>
            <a:noFill/>
          </a:ln>
          <a:effectLst/>
        </p:spPr>
      </p:pic>
      <p:sp>
        <p:nvSpPr>
          <p:cNvPr id="6" name="Textbox8" descr="Sarunas laikā centies saglabāt nemainīgu attālumu — nostājies vismaz 1 metru no sarunu biedra! Tas ir svarīgi, ja tavs sarunu biedrs lasa no lūpām.&#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P///w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DysAAOcrAAAETwAAcjoAABAgAAAmAAAACAAAAP//////////"/>
              </a:ext>
            </a:extLst>
          </p:cNvSpPr>
          <p:nvPr/>
        </p:nvSpPr>
        <p:spPr>
          <a:xfrm>
            <a:off x="6999605" y="7136765"/>
            <a:ext cx="5845175" cy="2364105"/>
          </a:xfrm>
          <a:prstGeom prst="rect">
            <a:avLst/>
          </a:prstGeom>
          <a:noFill/>
          <a:ln>
            <a:noFill/>
          </a:ln>
          <a:effectLst/>
        </p:spPr>
        <p:txBody>
          <a:bodyPr vert="horz" wrap="square" lIns="45720" tIns="45720" rIns="45720" bIns="45720" numCol="1" spcCol="215900" anchor="t"/>
          <a:lstStyle/>
          <a:p>
            <a:pPr algn="ctr">
              <a:lnSpc>
                <a:spcPct val="107000"/>
              </a:lnSpc>
              <a:defRPr sz="2600" cap="none">
                <a:solidFill>
                  <a:srgbClr val="302A73"/>
                </a:solidFill>
                <a:uFill>
                  <a:solidFill>
                    <a:srgbClr val="000000"/>
                  </a:solidFill>
                </a:uFill>
                <a:latin typeface="Arial" pitchFamily="1" charset="0"/>
                <a:ea typeface="Arial" pitchFamily="1" charset="0"/>
                <a:cs typeface="Arial" pitchFamily="1" charset="0"/>
              </a:defRPr>
            </a:pPr>
            <a:r>
              <a:rPr lang="lv-lv" sz="2800" b="1" cap="none" dirty="0"/>
              <a:t>Sarunas laikā centies saglabāt nemainīgu attālumu </a:t>
            </a:r>
            <a:r>
              <a:rPr lang="lv-lv" sz="2800" cap="none" dirty="0"/>
              <a:t>— nostājies vismaz 1 metru no sarunu biedra! Tas ir svarīgi, ja tavs sarunu biedrs lasa no lūpām.</a:t>
            </a:r>
          </a:p>
        </p:txBody>
      </p:sp>
      <p:sp>
        <p:nvSpPr>
          <p:cNvPr id="11" name="Textbox7" descr="4"/>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LG1pSE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cDkAAJwiAAAoPwAAQywAABAgAAAmAAAACAAAAP//////////"/>
              </a:ext>
            </a:extLst>
          </p:cNvSpPr>
          <p:nvPr/>
        </p:nvSpPr>
        <p:spPr>
          <a:xfrm>
            <a:off x="9337040" y="5626100"/>
            <a:ext cx="929640" cy="1569085"/>
          </a:xfrm>
          <a:prstGeom prst="rect">
            <a:avLst/>
          </a:prstGeom>
          <a:no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r>
              <a:rPr lang="en-us" sz="9600" b="1" cap="none">
                <a:solidFill>
                  <a:srgbClr val="F9B001"/>
                </a:solidFill>
                <a:latin typeface="Arial" pitchFamily="1" charset="0"/>
                <a:ea typeface="Calibri" pitchFamily="2" charset="0"/>
                <a:cs typeface="Arial" pitchFamily="1" charset="0"/>
              </a:rPr>
              <a:t>4</a:t>
            </a:r>
          </a:p>
        </p:txBody>
      </p:sp>
      <p:sp>
        <p:nvSpPr>
          <p:cNvPr id="5" name="Textbox6" descr="Centies neaizgriezt seju vai neaizsegt muti — lasīšana no lūpām palīdz tevi labāk saprast.&#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BVX0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RlQAADsYAAAibwAA8CMAABAgAAAmAAAACAAAAP//////////"/>
              </a:ext>
            </a:extLst>
          </p:cNvSpPr>
          <p:nvPr/>
        </p:nvSpPr>
        <p:spPr>
          <a:xfrm>
            <a:off x="13699490" y="3938905"/>
            <a:ext cx="4366260" cy="1903095"/>
          </a:xfrm>
          <a:prstGeom prst="rect">
            <a:avLst/>
          </a:prstGeom>
          <a:noFill/>
          <a:ln>
            <a:noFill/>
          </a:ln>
          <a:effectLst/>
        </p:spPr>
        <p:txBody>
          <a:bodyPr vert="horz" wrap="square" lIns="45720" tIns="45720" rIns="45720" bIns="45720" numCol="1" spcCol="215900" anchor="t"/>
          <a:lstStyle/>
          <a:p>
            <a:pPr algn="ctr">
              <a:lnSpc>
                <a:spcPct val="107000"/>
              </a:lnSpc>
              <a:defRPr sz="2600" cap="none">
                <a:solidFill>
                  <a:srgbClr val="302A73"/>
                </a:solidFill>
                <a:uFill>
                  <a:solidFill>
                    <a:srgbClr val="000000"/>
                  </a:solidFill>
                </a:uFill>
                <a:latin typeface="Arial" pitchFamily="1" charset="0"/>
                <a:ea typeface="Arial" pitchFamily="1" charset="0"/>
                <a:cs typeface="Arial" pitchFamily="1" charset="0"/>
              </a:defRPr>
            </a:pPr>
            <a:r>
              <a:rPr lang="lv-lv" sz="2800" b="1" cap="none" dirty="0"/>
              <a:t>Centies neaizgriezt seju vai neaizsegt muti — </a:t>
            </a:r>
            <a:r>
              <a:rPr lang="lv-lv" sz="2800" cap="none" dirty="0"/>
              <a:t>lasīšana no lūpām palīdz tevi labāk saprast.</a:t>
            </a:r>
          </a:p>
        </p:txBody>
      </p:sp>
      <p:sp>
        <p:nvSpPr>
          <p:cNvPr id="10" name="Textbox5" descr="3"/>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xDvVQ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6V4AADgPAAB/ZAAA4BgAABAgAAAmAAAACAAAAP//////////"/>
              </a:ext>
            </a:extLst>
          </p:cNvSpPr>
          <p:nvPr/>
        </p:nvSpPr>
        <p:spPr>
          <a:xfrm>
            <a:off x="15428595" y="2473960"/>
            <a:ext cx="908050" cy="1569720"/>
          </a:xfrm>
          <a:prstGeom prst="rect">
            <a:avLst/>
          </a:prstGeom>
          <a:no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r>
              <a:rPr lang="en-us" sz="9600" b="1" cap="none">
                <a:solidFill>
                  <a:srgbClr val="F9B001"/>
                </a:solidFill>
                <a:latin typeface="Arial" pitchFamily="1" charset="0"/>
                <a:ea typeface="Calibri" pitchFamily="2" charset="0"/>
                <a:cs typeface="Arial" pitchFamily="1" charset="0"/>
              </a:rPr>
              <a:t>3</a:t>
            </a:r>
          </a:p>
        </p:txBody>
      </p:sp>
      <p:sp>
        <p:nvSpPr>
          <p:cNvPr id="4" name="Textbox4" descr="Vienmēr nostājies sarunu biedra priekšā!"/>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YTEAAG0YAABxRwAAEh4AABAgAAAmAAAACAAAAP//////////"/>
              </a:ext>
            </a:extLst>
          </p:cNvSpPr>
          <p:nvPr/>
        </p:nvSpPr>
        <p:spPr>
          <a:xfrm>
            <a:off x="8027035" y="3970655"/>
            <a:ext cx="3586480" cy="917575"/>
          </a:xfrm>
          <a:prstGeom prst="rect">
            <a:avLst/>
          </a:prstGeom>
          <a:noFill/>
          <a:ln>
            <a:noFill/>
          </a:ln>
          <a:effectLst/>
        </p:spPr>
        <p:txBody>
          <a:bodyPr vert="horz" wrap="square" lIns="45720" tIns="45720" rIns="45720" bIns="45720" numCol="1" spcCol="215900" anchor="t"/>
          <a:lstStyle/>
          <a:p>
            <a:pPr algn="ctr">
              <a:lnSpc>
                <a:spcPct val="107000"/>
              </a:lnSpc>
              <a:defRPr sz="2600" cap="none">
                <a:solidFill>
                  <a:srgbClr val="302A73"/>
                </a:solidFill>
                <a:uFill>
                  <a:solidFill>
                    <a:srgbClr val="000000"/>
                  </a:solidFill>
                </a:uFill>
                <a:latin typeface="Arial" pitchFamily="1" charset="0"/>
                <a:ea typeface="Arial" pitchFamily="1" charset="0"/>
                <a:cs typeface="Arial" pitchFamily="1" charset="0"/>
              </a:defRPr>
            </a:pPr>
            <a:r>
              <a:rPr lang="lv-lv" b="1" cap="none" dirty="0"/>
              <a:t>Vienmēr nostājies </a:t>
            </a:r>
            <a:r>
              <a:rPr lang="lv-lv" cap="none" dirty="0"/>
              <a:t>sarunu biedra priekšā!</a:t>
            </a:r>
          </a:p>
        </p:txBody>
      </p:sp>
      <p:sp>
        <p:nvSpPr>
          <p:cNvPr id="9" name="Textbox3" descr="2"/>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cgkf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FjoAAO0PAABqQAAAlRkAABAgAAAmAAAACAAAAP//////////"/>
              </a:ext>
            </a:extLst>
          </p:cNvSpPr>
          <p:nvPr/>
        </p:nvSpPr>
        <p:spPr>
          <a:xfrm>
            <a:off x="9442450" y="2588895"/>
            <a:ext cx="1028700" cy="1569720"/>
          </a:xfrm>
          <a:prstGeom prst="rect">
            <a:avLst/>
          </a:prstGeom>
          <a:no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r>
              <a:rPr lang="en-us" sz="9600" b="1" cap="none">
                <a:solidFill>
                  <a:srgbClr val="F9B001"/>
                </a:solidFill>
                <a:latin typeface="Arial" pitchFamily="1" charset="0"/>
                <a:ea typeface="Calibri" pitchFamily="2" charset="0"/>
                <a:cs typeface="Arial" pitchFamily="1" charset="0"/>
              </a:rPr>
              <a:t>2</a:t>
            </a:r>
          </a:p>
        </p:txBody>
      </p:sp>
      <p:sp>
        <p:nvSpPr>
          <p:cNvPr id="3" name="Textbox2" descr="Acu kontakta izveidošana un uzturēšana visas sarunas laikā ir īpaši svarīga."/>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QAsAADMYAACJKAAAEiEAABAgAAAmAAAACAAAAP//////////"/>
              </a:ext>
            </a:extLst>
          </p:cNvSpPr>
          <p:nvPr/>
        </p:nvSpPr>
        <p:spPr>
          <a:xfrm>
            <a:off x="1828800" y="3933825"/>
            <a:ext cx="4760595" cy="1442085"/>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cap="none" dirty="0"/>
              <a:t>Acu kontakta</a:t>
            </a:r>
            <a:r>
              <a:rPr lang="lv-lv" b="0" cap="none" dirty="0"/>
              <a:t> izveidošana un uzturēšana visas sarunas laikā ir īpaši svarīga.</a:t>
            </a:r>
          </a:p>
        </p:txBody>
      </p:sp>
      <p:sp>
        <p:nvSpPr>
          <p:cNvPr id="8" name="Textbox1" descr="1"/>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RhcAAJwPAACZHQAARBkAABAgAAAmAAAACAAAAP//////////"/>
              </a:ext>
            </a:extLst>
          </p:cNvSpPr>
          <p:nvPr/>
        </p:nvSpPr>
        <p:spPr>
          <a:xfrm>
            <a:off x="3783330" y="2583180"/>
            <a:ext cx="1028065" cy="1569720"/>
          </a:xfrm>
          <a:prstGeom prst="rect">
            <a:avLst/>
          </a:prstGeom>
          <a:no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r>
              <a:rPr lang="lv-lv" sz="9600" b="1" cap="none">
                <a:solidFill>
                  <a:srgbClr val="F9B001"/>
                </a:solidFill>
                <a:latin typeface="Arial" pitchFamily="1" charset="0"/>
                <a:ea typeface="Calibri" pitchFamily="2" charset="0"/>
                <a:cs typeface="Arial" pitchFamily="1" charset="0"/>
              </a:rPr>
              <a:t>1</a:t>
            </a:r>
          </a:p>
        </p:txBody>
      </p:sp>
      <p:sp>
        <p:nvSpPr>
          <p:cNvPr id="13" name="Virsraksts">
            <a:extLst>
              <a:ext uri="{FF2B5EF4-FFF2-40B4-BE49-F238E27FC236}">
                <a16:creationId xmlns:a16="http://schemas.microsoft.com/office/drawing/2014/main" id="{66862AF2-3577-4F2F-8EBC-B1ECC384BD08}"/>
              </a:ext>
            </a:extLst>
          </p:cNvPr>
          <p:cNvSpPr>
            <a:spLocks noGrp="1"/>
          </p:cNvSpPr>
          <p:nvPr>
            <p:ph type="title"/>
          </p:nvPr>
        </p:nvSpPr>
        <p:spPr>
          <a:xfrm>
            <a:off x="620395" y="419735"/>
            <a:ext cx="8804910" cy="1823085"/>
          </a:xfrm>
        </p:spPr>
        <p:txBody>
          <a:bodyPr/>
          <a:lstStyle/>
          <a:p>
            <a:r>
              <a:rPr lang="en-GB" sz="3600" b="0" dirty="0">
                <a:latin typeface="+mn-lt"/>
              </a:rPr>
              <a:t>PADOMI SASKARSMĒ</a:t>
            </a:r>
            <a:br>
              <a:rPr lang="en-GB" sz="3600" dirty="0">
                <a:latin typeface="+mn-lt"/>
              </a:rPr>
            </a:br>
            <a:r>
              <a:rPr lang="en-GB" sz="3600" b="0" dirty="0">
                <a:latin typeface="+mn-lt"/>
              </a:rPr>
              <a:t>AR CILVĒKIEM AR</a:t>
            </a:r>
            <a:br>
              <a:rPr lang="en-GB" sz="3600" dirty="0">
                <a:latin typeface="+mn-lt"/>
              </a:rPr>
            </a:br>
            <a:r>
              <a:rPr lang="en-GB" sz="3600" dirty="0">
                <a:latin typeface="+mn-lt"/>
              </a:rPr>
              <a:t>DZIRDES TRAUCĒJUMIEM</a:t>
            </a:r>
            <a:br>
              <a:rPr lang="en-GB" sz="3600" dirty="0">
                <a:latin typeface="+mn-lt"/>
              </a:rPr>
            </a:br>
            <a:endParaRPr lang="lv-LV" sz="3600" dirty="0">
              <a:latin typeface="+mn-l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6" name="Textbox6" descr="Ja nepieciešams, savu sakāmo droši atkārto vai pārfrāzē!&#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CUYAAF8vAACgXwAAPjgAABAgAAAmAAAACAAAAP//////////"/>
              </a:ext>
            </a:extLst>
          </p:cNvSpPr>
          <p:nvPr/>
        </p:nvSpPr>
        <p:spPr>
          <a:xfrm>
            <a:off x="11384915" y="7700645"/>
            <a:ext cx="4159885" cy="1442085"/>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cap="none" dirty="0"/>
              <a:t>Ja nepieciešams, savu sakāmo droši atkārto vai pārfrāzē</a:t>
            </a:r>
            <a:r>
              <a:rPr lang="lv-lv" b="0" cap="none" dirty="0"/>
              <a:t>!</a:t>
            </a:r>
          </a:p>
        </p:txBody>
      </p:sp>
      <p:sp>
        <p:nvSpPr>
          <p:cNvPr id="8" name="Textbox5" descr="7"/>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F1EAALAmAABrVwAAWDAAABAgAAAmAAAACAAAAP//////////"/>
              </a:ext>
            </a:extLst>
          </p:cNvSpPr>
          <p:nvPr/>
        </p:nvSpPr>
        <p:spPr>
          <a:xfrm>
            <a:off x="13181965" y="6289040"/>
            <a:ext cx="1028700" cy="1569720"/>
          </a:xfrm>
          <a:prstGeom prst="rect">
            <a:avLst/>
          </a:prstGeom>
          <a:no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r>
              <a:rPr lang="lv-lv" sz="9600" b="1" cap="none">
                <a:solidFill>
                  <a:srgbClr val="C2D116"/>
                </a:solidFill>
                <a:latin typeface="Arial" pitchFamily="1" charset="0"/>
                <a:ea typeface="Calibri" pitchFamily="2" charset="0"/>
                <a:cs typeface="Arial" pitchFamily="1" charset="0"/>
              </a:rPr>
              <a:t>7</a:t>
            </a:r>
            <a:endParaRPr lang="en-us" sz="9600" b="1" cap="none">
              <a:solidFill>
                <a:srgbClr val="C2D116"/>
              </a:solidFill>
              <a:latin typeface="Arial" pitchFamily="1" charset="0"/>
              <a:ea typeface="Calibri" pitchFamily="2" charset="0"/>
              <a:cs typeface="Arial" pitchFamily="1" charset="0"/>
            </a:endParaRPr>
          </a:p>
        </p:txBody>
      </p:sp>
      <p:sp>
        <p:nvSpPr>
          <p:cNvPr id="3" name="Textbox4" descr="Runā vienmērīgi, skaidrā dikcijā, nepārspīlējot ar mīmiku un žestiem!&#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6RkAAGovAAAkNwAASDgAABAgAAAmAAAACAAAAP//////////"/>
              </a:ext>
            </a:extLst>
          </p:cNvSpPr>
          <p:nvPr/>
        </p:nvSpPr>
        <p:spPr>
          <a:xfrm>
            <a:off x="4211955" y="7707630"/>
            <a:ext cx="4751705" cy="1441450"/>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cap="none" dirty="0"/>
              <a:t>Runā vienmērīgi</a:t>
            </a:r>
            <a:r>
              <a:rPr lang="lv-lv" b="0" cap="none" dirty="0"/>
              <a:t>, skaidrā dikcijā, nepārspīlējot ar mīmiku un žestiem!</a:t>
            </a:r>
          </a:p>
        </p:txBody>
      </p:sp>
      <p:sp>
        <p:nvSpPr>
          <p:cNvPr id="7" name="Textbox3" descr="6"/>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7yUAANcmAABDLAAAfzAAABAgAAAmAAAACAAAAP//////////"/>
              </a:ext>
            </a:extLst>
          </p:cNvSpPr>
          <p:nvPr/>
        </p:nvSpPr>
        <p:spPr>
          <a:xfrm>
            <a:off x="6166485" y="6313805"/>
            <a:ext cx="1028700" cy="1569720"/>
          </a:xfrm>
          <a:prstGeom prst="rect">
            <a:avLst/>
          </a:prstGeom>
          <a:no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r>
              <a:rPr lang="lv-lv" sz="9600" b="1" cap="none">
                <a:solidFill>
                  <a:srgbClr val="C2D116"/>
                </a:solidFill>
                <a:latin typeface="Arial" pitchFamily="1" charset="0"/>
                <a:ea typeface="Calibri" pitchFamily="2" charset="0"/>
                <a:cs typeface="Arial" pitchFamily="1" charset="0"/>
              </a:rPr>
              <a:t>6</a:t>
            </a:r>
            <a:endParaRPr lang="en-us" sz="9600" b="1" cap="none">
              <a:solidFill>
                <a:srgbClr val="C2D116"/>
              </a:solidFill>
              <a:latin typeface="Arial" pitchFamily="1" charset="0"/>
              <a:ea typeface="Calibri" pitchFamily="2" charset="0"/>
              <a:cs typeface="Arial" pitchFamily="1" charset="0"/>
            </a:endParaRPr>
          </a:p>
        </p:txBody>
      </p:sp>
      <p:sp>
        <p:nvSpPr>
          <p:cNvPr id="2" name="Textbox2" descr="Pārliecinies, vai apkārt nav pārāk trokšņains, vai gaisma nav pārāk spilgta, vai tava seja nav ēnā un mute ir labi saskatāma, — lai tevi saprastu, cilvēks ar apgrūtinātu dzirdes funkciju tevis teikto var arī lasīt no lūpām."/>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eSUAAL8WAAAzVgAASSUAABAgAAAmAAAACAAAAP//////////"/>
              </a:ext>
            </a:extLst>
          </p:cNvSpPr>
          <p:nvPr/>
        </p:nvSpPr>
        <p:spPr>
          <a:xfrm>
            <a:off x="6091555" y="3697605"/>
            <a:ext cx="7920990" cy="2363470"/>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cap="none" dirty="0"/>
              <a:t>Pārliecinies</a:t>
            </a:r>
            <a:r>
              <a:rPr lang="lv-lv" b="0" cap="none" dirty="0"/>
              <a:t>, vai apkārt nav pārāk trokšņains, vai gaisma nav pārāk spilgta, vai tava seja nav ēnā un mute ir labi saskatāma, — lai tevi saprastu, cilvēks ar apgrūtinātu dzirdes funkciju tevis teikto var arī lasīt no lūpām.</a:t>
            </a:r>
          </a:p>
        </p:txBody>
      </p:sp>
      <p:sp>
        <p:nvSpPr>
          <p:cNvPr id="5" name="Textbox1" descr="5"/>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yjsAABUOAAAeQgAAvRcAABAgAAAmAAAACAAAAP//////////"/>
              </a:ext>
            </a:extLst>
          </p:cNvSpPr>
          <p:nvPr/>
        </p:nvSpPr>
        <p:spPr>
          <a:xfrm>
            <a:off x="9719310" y="2289175"/>
            <a:ext cx="1028700" cy="1569720"/>
          </a:xfrm>
          <a:prstGeom prst="rect">
            <a:avLst/>
          </a:prstGeom>
          <a:no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r>
              <a:rPr lang="lv-lv" sz="9600" b="1" cap="none" dirty="0">
                <a:solidFill>
                  <a:srgbClr val="C2D116"/>
                </a:solidFill>
                <a:latin typeface="Arial" pitchFamily="1" charset="0"/>
                <a:ea typeface="Calibri" pitchFamily="2" charset="0"/>
                <a:cs typeface="Arial" pitchFamily="1" charset="0"/>
              </a:rPr>
              <a:t>5</a:t>
            </a:r>
            <a:endParaRPr lang="en-us" sz="9600" b="1" cap="none" dirty="0">
              <a:solidFill>
                <a:srgbClr val="C2D116"/>
              </a:solidFill>
              <a:latin typeface="Arial" pitchFamily="1" charset="0"/>
              <a:ea typeface="Calibri" pitchFamily="2" charset="0"/>
              <a:cs typeface="Arial" pitchFamily="1" charset="0"/>
            </a:endParaRPr>
          </a:p>
        </p:txBody>
      </p:sp>
      <p:sp>
        <p:nvSpPr>
          <p:cNvPr id="11" name="Virsraksts">
            <a:extLst>
              <a:ext uri="{FF2B5EF4-FFF2-40B4-BE49-F238E27FC236}">
                <a16:creationId xmlns:a16="http://schemas.microsoft.com/office/drawing/2014/main" id="{80C54F4B-81F8-4B91-B866-4B24D8647291}"/>
              </a:ext>
            </a:extLst>
          </p:cNvPr>
          <p:cNvSpPr>
            <a:spLocks noGrp="1"/>
          </p:cNvSpPr>
          <p:nvPr>
            <p:ph type="title"/>
          </p:nvPr>
        </p:nvSpPr>
        <p:spPr>
          <a:xfrm>
            <a:off x="609600" y="416560"/>
            <a:ext cx="8804910" cy="1877695"/>
          </a:xfrm>
        </p:spPr>
        <p:txBody>
          <a:bodyPr/>
          <a:lstStyle/>
          <a:p>
            <a:r>
              <a:rPr lang="en-GB" sz="3600" b="0" dirty="0">
                <a:latin typeface="+mn-lt"/>
              </a:rPr>
              <a:t>PADOMI SASKARSMĒ</a:t>
            </a:r>
            <a:br>
              <a:rPr lang="en-GB" sz="3600" dirty="0">
                <a:latin typeface="+mn-lt"/>
              </a:rPr>
            </a:br>
            <a:r>
              <a:rPr lang="en-GB" sz="3600" b="0" dirty="0">
                <a:latin typeface="+mn-lt"/>
              </a:rPr>
              <a:t>AR CILVĒKIEM AR</a:t>
            </a:r>
            <a:br>
              <a:rPr lang="en-GB" sz="3600" dirty="0">
                <a:latin typeface="+mn-lt"/>
              </a:rPr>
            </a:br>
            <a:r>
              <a:rPr lang="en-GB" sz="3600" dirty="0">
                <a:latin typeface="+mn-lt"/>
              </a:rPr>
              <a:t>KUSTĪBU TRAUCĒJUMIEM</a:t>
            </a:r>
            <a:endParaRPr lang="lv-LV" sz="3600" dirty="0">
              <a:latin typeface="+mn-l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BxSQ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3" name="Textbox6" descr="Ja nu saziņa galīgi nevedas, ķeries pie papīra un pildspalvas — iespējams, rakstīšana būs labāks risinājums."/>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ZSsAAK8uAAAzTQAAZDoAABAgAAAmAAAACAAAAP//////////"/>
              </a:ext>
            </a:extLst>
          </p:cNvSpPr>
          <p:nvPr/>
        </p:nvSpPr>
        <p:spPr>
          <a:xfrm>
            <a:off x="7054215" y="7588885"/>
            <a:ext cx="5495290" cy="1903095"/>
          </a:xfrm>
          <a:prstGeom prst="rect">
            <a:avLst/>
          </a:prstGeom>
          <a:noFill/>
          <a:ln>
            <a:noFill/>
          </a:ln>
          <a:effectLst/>
        </p:spPr>
        <p:txBody>
          <a:bodyPr vert="horz" wrap="square" lIns="45720" tIns="45720" rIns="45720" bIns="45720" numCol="1" spcCol="215900" anchor="t"/>
          <a:lstStyle/>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r>
              <a:rPr lang="lv-lv" cap="none" dirty="0"/>
              <a:t>Ja nu </a:t>
            </a:r>
            <a:r>
              <a:rPr lang="lv-lv" b="1" cap="none" dirty="0"/>
              <a:t>saziņa galīgi nevedas</a:t>
            </a:r>
            <a:r>
              <a:rPr lang="lv-lv" cap="none" dirty="0"/>
              <a:t>, ķeries pie papīra un pildspalvas — iespējams, rakstīšana būs labāks risinājums.</a:t>
            </a:r>
          </a:p>
        </p:txBody>
      </p:sp>
      <p:sp>
        <p:nvSpPr>
          <p:cNvPr id="6" name="TextBox5" descr="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QGBxY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KDcAALMmAADxRQAAWzAAABAgAAAmAAAACAAAAP//////////"/>
              </a:ext>
            </a:extLst>
          </p:cNvSpPr>
          <p:nvPr/>
        </p:nvSpPr>
        <p:spPr>
          <a:xfrm>
            <a:off x="8966200" y="6290945"/>
            <a:ext cx="2403475" cy="1569720"/>
          </a:xfrm>
          <a:prstGeom prst="rect">
            <a:avLst/>
          </a:prstGeom>
          <a:no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r>
              <a:rPr lang="en-us" sz="9600" b="1" cap="none">
                <a:solidFill>
                  <a:srgbClr val="1DB1E0"/>
                </a:solidFill>
                <a:latin typeface="Arial" pitchFamily="1" charset="0"/>
                <a:ea typeface="Calibri" pitchFamily="2" charset="0"/>
                <a:cs typeface="Arial" pitchFamily="1" charset="0"/>
              </a:rPr>
              <a:t>1</a:t>
            </a:r>
            <a:r>
              <a:rPr lang="lv-lv" sz="9600" b="1" cap="none">
                <a:solidFill>
                  <a:srgbClr val="1DB1E0"/>
                </a:solidFill>
                <a:latin typeface="Arial" pitchFamily="1" charset="0"/>
                <a:ea typeface="Calibri" pitchFamily="2" charset="0"/>
                <a:cs typeface="Arial" pitchFamily="1" charset="0"/>
              </a:rPr>
              <a:t>0</a:t>
            </a:r>
            <a:endParaRPr lang="en-us" sz="9600" b="1" cap="none">
              <a:solidFill>
                <a:srgbClr val="1DB1E0"/>
              </a:solidFill>
              <a:latin typeface="Arial" pitchFamily="1" charset="0"/>
              <a:ea typeface="Calibri" pitchFamily="2" charset="0"/>
              <a:cs typeface="Arial" pitchFamily="1" charset="0"/>
            </a:endParaRPr>
          </a:p>
        </p:txBody>
      </p:sp>
      <p:sp>
        <p:nvSpPr>
          <p:cNvPr id="2" name="Textbox4" descr="Ja sarunu biedrs lieto dzirdes aparātu, īpaši svarīgi nepacelt balsi, nerunāt vienlaikus vairākiem cilvēkiem un sarunas gaitā nemainīt attālumu — cilvēkam ar dzirdes traucējumiem tas var traucēt saprast sacīto."/>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OBAKw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Mj0AACkYAABobAAAsyYAABAgAAAmAAAACAAAAP//////////"/>
              </a:ext>
            </a:extLst>
          </p:cNvSpPr>
          <p:nvPr/>
        </p:nvSpPr>
        <p:spPr>
          <a:xfrm>
            <a:off x="9947910" y="3927475"/>
            <a:ext cx="7674610" cy="2363470"/>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cap="none" dirty="0"/>
              <a:t>Ja sarunu biedrs lieto dzirdes aparātu</a:t>
            </a:r>
            <a:r>
              <a:rPr lang="lv-lv" b="0" cap="none" dirty="0"/>
              <a:t>, īpaši svarīgi nepacelt balsi, nerunāt vienlaikus vairākiem cilvēkiem un sarunas gaitā nemainīt attālumu — cilvēkam ar dzirdes traucējumiem tas var traucēt saprast sacīto.</a:t>
            </a:r>
          </a:p>
        </p:txBody>
      </p:sp>
      <p:sp>
        <p:nvSpPr>
          <p:cNvPr id="5" name="Textbox3" descr="9"/>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xN7Q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FAAAGYPAADAXwAADhkAABAgAAAmAAAACAAAAP//////////"/>
              </a:ext>
            </a:extLst>
          </p:cNvSpPr>
          <p:nvPr/>
        </p:nvSpPr>
        <p:spPr>
          <a:xfrm>
            <a:off x="13162280" y="2503170"/>
            <a:ext cx="2402840" cy="1569720"/>
          </a:xfrm>
          <a:prstGeom prst="rect">
            <a:avLst/>
          </a:prstGeom>
          <a:no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r>
              <a:rPr lang="lv-lv" sz="9600" b="1" cap="none" dirty="0">
                <a:solidFill>
                  <a:srgbClr val="1DB1E0"/>
                </a:solidFill>
                <a:latin typeface="Arial" pitchFamily="1" charset="0"/>
                <a:ea typeface="Calibri" pitchFamily="2" charset="0"/>
                <a:cs typeface="Arial" pitchFamily="1" charset="0"/>
              </a:rPr>
              <a:t>9</a:t>
            </a:r>
            <a:endParaRPr lang="en-us" sz="9600" b="1" cap="none" dirty="0">
              <a:solidFill>
                <a:srgbClr val="1DB1E0"/>
              </a:solidFill>
              <a:latin typeface="Arial" pitchFamily="1" charset="0"/>
              <a:ea typeface="Calibri" pitchFamily="2" charset="0"/>
              <a:cs typeface="Arial" pitchFamily="1" charset="0"/>
            </a:endParaRPr>
          </a:p>
        </p:txBody>
      </p:sp>
      <p:sp>
        <p:nvSpPr>
          <p:cNvPr id="7" name="Textbox2" descr="Tavs sarunu biedrs var runāt vai atbildēt neskaidri vai izmainītā balss tonī. Ja nesaproti atbildi, nekautrējies pārjautāt!"/>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C3ACg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mBQAANYXAACXOgAAiyMAABAgAAAmAAAACAAAAP//////////"/>
              </a:ext>
            </a:extLst>
          </p:cNvSpPr>
          <p:nvPr/>
        </p:nvSpPr>
        <p:spPr>
          <a:xfrm>
            <a:off x="3347720" y="3874770"/>
            <a:ext cx="6176645" cy="1903095"/>
          </a:xfrm>
          <a:prstGeom prst="rect">
            <a:avLst/>
          </a:prstGeom>
          <a:noFill/>
          <a:ln>
            <a:noFill/>
          </a:ln>
          <a:effectLst/>
        </p:spPr>
        <p:txBody>
          <a:bodyPr vert="horz" wrap="square" lIns="45720" tIns="45720" rIns="45720" bIns="45720" numCol="1" spcCol="215900" anchor="t"/>
          <a:lstStyle>
            <a:lvl1pPr algn="just">
              <a:lnSpc>
                <a:spcPct val="107000"/>
              </a:lnSpc>
              <a:defRPr sz="2600" cap="none">
                <a:solidFill>
                  <a:srgbClr val="302A73"/>
                </a:solidFill>
                <a:latin typeface="Arial" pitchFamily="1" charset="0"/>
                <a:ea typeface="Calibri" pitchFamily="2" charset="0"/>
                <a:cs typeface="Calibri" pitchFamily="2" charset="0"/>
              </a:defRPr>
            </a:lvl1pPr>
          </a:lstStyle>
          <a:p>
            <a:pPr algn="ctr"/>
            <a:r>
              <a:rPr lang="lv-lv" sz="2800" cap="none" dirty="0"/>
              <a:t>Tavs sarunu biedrs var runāt vai atbildēt neskaidri vai izmainītā balss tonī. </a:t>
            </a:r>
            <a:r>
              <a:rPr lang="lv-lv" sz="2800" b="1" cap="none" dirty="0"/>
              <a:t>Ja nesaproti atbildi, nekautrējies pārjautāt!</a:t>
            </a:r>
          </a:p>
        </p:txBody>
      </p:sp>
      <p:sp>
        <p:nvSpPr>
          <p:cNvPr id="8" name="Textbox1" descr="8"/>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TiUAAB4PAACiKwAAxhgAABAgAAAmAAAACAAAAP//////////"/>
              </a:ext>
            </a:extLst>
          </p:cNvSpPr>
          <p:nvPr/>
        </p:nvSpPr>
        <p:spPr>
          <a:xfrm>
            <a:off x="6064250" y="2457450"/>
            <a:ext cx="1028700" cy="1569720"/>
          </a:xfrm>
          <a:prstGeom prst="rect">
            <a:avLst/>
          </a:prstGeom>
          <a:no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r>
              <a:rPr lang="lv-lv" sz="9600" b="1" cap="none">
                <a:solidFill>
                  <a:srgbClr val="1DB1E0"/>
                </a:solidFill>
                <a:latin typeface="Arial" pitchFamily="1" charset="0"/>
                <a:ea typeface="Calibri" pitchFamily="2" charset="0"/>
                <a:cs typeface="Arial" pitchFamily="1" charset="0"/>
              </a:rPr>
              <a:t>8</a:t>
            </a:r>
            <a:endParaRPr lang="en-us" sz="9600" b="1" cap="none">
              <a:solidFill>
                <a:srgbClr val="1DB1E0"/>
              </a:solidFill>
              <a:latin typeface="Arial" pitchFamily="1" charset="0"/>
              <a:ea typeface="Calibri" pitchFamily="2" charset="0"/>
              <a:cs typeface="Arial" pitchFamily="1" charset="0"/>
            </a:endParaRPr>
          </a:p>
        </p:txBody>
      </p:sp>
      <p:sp>
        <p:nvSpPr>
          <p:cNvPr id="10" name="Virsraksts">
            <a:extLst>
              <a:ext uri="{FF2B5EF4-FFF2-40B4-BE49-F238E27FC236}">
                <a16:creationId xmlns:a16="http://schemas.microsoft.com/office/drawing/2014/main" id="{9EB1D1EB-D8B7-4F3D-AD16-BB8E6B2386DB}"/>
              </a:ext>
            </a:extLst>
          </p:cNvPr>
          <p:cNvSpPr>
            <a:spLocks noGrp="1"/>
          </p:cNvSpPr>
          <p:nvPr>
            <p:ph type="title"/>
          </p:nvPr>
        </p:nvSpPr>
        <p:spPr>
          <a:xfrm>
            <a:off x="620395" y="419735"/>
            <a:ext cx="8804910" cy="1823085"/>
          </a:xfrm>
        </p:spPr>
        <p:txBody>
          <a:bodyPr/>
          <a:lstStyle/>
          <a:p>
            <a:r>
              <a:rPr lang="en-GB" sz="3600" b="0" dirty="0">
                <a:latin typeface="+mn-lt"/>
              </a:rPr>
              <a:t>PADOMI SASKARSMĒ</a:t>
            </a:r>
            <a:br>
              <a:rPr lang="en-GB" sz="3600" dirty="0">
                <a:latin typeface="+mn-lt"/>
              </a:rPr>
            </a:br>
            <a:r>
              <a:rPr lang="en-GB" sz="3600" b="0" dirty="0">
                <a:latin typeface="+mn-lt"/>
              </a:rPr>
              <a:t>AR CILVĒKIEM AR</a:t>
            </a:r>
            <a:br>
              <a:rPr lang="en-GB" sz="3600" dirty="0">
                <a:latin typeface="+mn-lt"/>
              </a:rPr>
            </a:br>
            <a:r>
              <a:rPr lang="en-GB" sz="3600" dirty="0">
                <a:latin typeface="+mn-lt"/>
              </a:rPr>
              <a:t>DZIRDES TRAUCĒJUMIEM</a:t>
            </a:r>
            <a:br>
              <a:rPr lang="en-GB" sz="3600" dirty="0">
                <a:latin typeface="+mn-lt"/>
              </a:rPr>
            </a:br>
            <a:endParaRPr lang="lv-LV" sz="3600" dirty="0">
              <a:latin typeface="+mn-lt"/>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QBQQ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2" name="Zaļš 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sAAAAE0AAAAASAAAAEgAAABIAAAASAAAAAAAAAAAAAAAAAAAAAEAAABQAAAA/lkKwY95tT8AAAAAAAAAAAAAAAAAAOA/AAAAAAAA4D8AAAAAAADgPwAAAAAAAOA/AAAAAAAA4D8AAAAAAADgPwAAAAAAAOA/AAAAAAAA4D8CAAAAjAAAAAEAAAAAAAAAwtEW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wtEWAP///wEAAAAAAAAAAAAAAAAAAAAAAAAAAAAAAAAAAAAAAAAAAAAAAAJ/f38AU1NTA8zMzADAwP8Af39/AAAAAAAAAAAAAAAAAAAAAAAAAAAAIQAAABgAAAAUAAAAcQkAAPEQAABYcgAAVysAABAgAAAmAAAACAAAAP//////////"/>
              </a:ext>
            </a:extLst>
          </p:cNvSpPr>
          <p:nvPr/>
        </p:nvSpPr>
        <p:spPr>
          <a:xfrm>
            <a:off x="1534795" y="2753995"/>
            <a:ext cx="17052925" cy="4291330"/>
          </a:xfrm>
          <a:prstGeom prst="round2DiagRect">
            <a:avLst>
              <a:gd name="adj1" fmla="val 16667"/>
              <a:gd name="adj2" fmla="val 0"/>
            </a:avLst>
          </a:prstGeom>
          <a:solidFill>
            <a:srgbClr val="C2D116"/>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 descr="Nedzirdīgo zīmju valoda ir komunikācijas sistēma, kurai raksturīga sava, no verbālās valodas atšķirīga gramatiskā struktūra. Minimālā nedzirdīgo zīmju valodas vienība ir žests jeb manuālā zīme, kas kalpo kā patstāvīga informācijas nesēja."/>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1F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qgwAAIMUAACobgAAlSYAABAgAAAmAAAACAAAAP//////////"/>
              </a:ext>
            </a:extLst>
          </p:cNvSpPr>
          <p:nvPr/>
        </p:nvSpPr>
        <p:spPr>
          <a:xfrm>
            <a:off x="2058670" y="3334385"/>
            <a:ext cx="15929610" cy="2937510"/>
          </a:xfrm>
          <a:prstGeom prst="rect">
            <a:avLst/>
          </a:prstGeom>
          <a:noFill/>
          <a:ln>
            <a:noFill/>
          </a:ln>
          <a:effectLst/>
        </p:spPr>
        <p:txBody>
          <a:bodyPr vert="horz" wrap="square" lIns="45720" tIns="45720" rIns="45720" bIns="45720" numCol="1" spcCol="215900" anchor="t"/>
          <a:lstStyle>
            <a:lvl1pPr algn="ctr">
              <a:lnSpc>
                <a:spcPct val="107000"/>
              </a:lnSpc>
              <a:defRPr sz="3600" cap="none">
                <a:solidFill>
                  <a:srgbClr val="FFFFFF"/>
                </a:solidFill>
                <a:latin typeface="Arial" pitchFamily="1" charset="0"/>
                <a:ea typeface="Calibri" pitchFamily="2" charset="0"/>
                <a:cs typeface="Calibri" pitchFamily="2" charset="0"/>
              </a:defRPr>
            </a:lvl1pPr>
          </a:lstStyle>
          <a:p>
            <a:r>
              <a:rPr lang="lv-lv" sz="4400" b="1" cap="none" dirty="0">
                <a:solidFill>
                  <a:srgbClr val="002060"/>
                </a:solidFill>
              </a:rPr>
              <a:t>Nedzirdīgo zīmju valoda </a:t>
            </a:r>
            <a:r>
              <a:rPr lang="lv-lv" sz="4400" cap="none" dirty="0">
                <a:solidFill>
                  <a:srgbClr val="002060"/>
                </a:solidFill>
              </a:rPr>
              <a:t>ir komunikācijas sistēma, kurai raksturīga sava, no verbālās valodas atšķirīga gramatiskā struktūra. Minimālā nedzirdīgo zīmju valodas vienība ir žests jeb manuālā zīme, kas kalpo kā patstāvīga informācijas nesēja.</a:t>
            </a:r>
          </a:p>
        </p:txBody>
      </p:sp>
      <p:sp>
        <p:nvSpPr>
          <p:cNvPr id="6" name="Virsraksts">
            <a:extLst>
              <a:ext uri="{FF2B5EF4-FFF2-40B4-BE49-F238E27FC236}">
                <a16:creationId xmlns:a16="http://schemas.microsoft.com/office/drawing/2014/main" id="{12C8468F-A85A-4A17-A4CD-FEE575D9A726}"/>
              </a:ext>
            </a:extLst>
          </p:cNvPr>
          <p:cNvSpPr>
            <a:spLocks noGrp="1"/>
          </p:cNvSpPr>
          <p:nvPr>
            <p:ph type="title"/>
          </p:nvPr>
        </p:nvSpPr>
        <p:spPr>
          <a:xfrm>
            <a:off x="609600" y="574040"/>
            <a:ext cx="8804910" cy="1461135"/>
          </a:xfrm>
        </p:spPr>
        <p:txBody>
          <a:bodyPr/>
          <a:lstStyle/>
          <a:p>
            <a:pPr indent="12700">
              <a:lnSpc>
                <a:spcPts val="3900"/>
              </a:lnSpc>
              <a:defRPr sz="3600" cap="none">
                <a:latin typeface="Arial" pitchFamily="1" charset="0"/>
                <a:ea typeface="Arial" pitchFamily="1" charset="0"/>
                <a:cs typeface="Arial" pitchFamily="1" charset="0"/>
              </a:defRPr>
            </a:pPr>
            <a:r>
              <a:rPr lang="en-GB" b="0" dirty="0"/>
              <a:t>CILVĒKI AR DZIRDES </a:t>
            </a:r>
            <a:br>
              <a:rPr lang="en-GB" b="0" dirty="0"/>
            </a:br>
            <a:r>
              <a:rPr lang="en-GB" b="0" dirty="0"/>
              <a:t>TRAUCĒJUMIEM UN</a:t>
            </a:r>
            <a:br>
              <a:rPr lang="en-GB" dirty="0"/>
            </a:br>
            <a:r>
              <a:rPr lang="en-GB" dirty="0"/>
              <a:t>ZĪMJU VALODA</a:t>
            </a:r>
            <a:endParaRPr lang="lv-LV"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DYNg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CNOAAArHsAABtHAAAQAAAAJgAAAAgAAAD//////////w=="/>
              </a:ext>
            </a:extLst>
          </p:cNvPicPr>
          <p:nvPr/>
        </p:nvPicPr>
        <p:blipFill>
          <a:blip r:embed="rId2"/>
          <a:stretch>
            <a:fillRect/>
          </a:stretch>
        </p:blipFill>
        <p:spPr>
          <a:xfrm>
            <a:off x="0" y="9192895"/>
            <a:ext cx="20104100" cy="2366010"/>
          </a:xfrm>
          <a:prstGeom prst="rect">
            <a:avLst/>
          </a:prstGeom>
          <a:noFill/>
          <a:ln>
            <a:noFill/>
          </a:ln>
          <a:effectLst/>
        </p:spPr>
      </p:pic>
      <p:sp>
        <p:nvSpPr>
          <p:cNvPr id="15" name="Textbox6" descr="Vairāk par zīmju valodu, arī alfabēts un video vārdnīca: https://zimjuvaloda.lv/"/>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xxYAAKw3AACIawAA3zoAABAgAAAmAAAACAAAAP//////////"/>
              </a:ext>
            </a:extLst>
          </p:cNvSpPr>
          <p:nvPr/>
        </p:nvSpPr>
        <p:spPr>
          <a:xfrm>
            <a:off x="3702685" y="9050020"/>
            <a:ext cx="13777595" cy="520065"/>
          </a:xfrm>
          <a:prstGeom prst="rect">
            <a:avLst/>
          </a:prstGeom>
          <a:noFill/>
          <a:ln>
            <a:noFill/>
          </a:ln>
          <a:effectLst/>
        </p:spPr>
        <p:txBody>
          <a:bodyPr vert="horz" wrap="square" lIns="45720" tIns="45720" rIns="45720" bIns="45720" numCol="1" spcCol="215900" anchor="t"/>
          <a:lstStyle/>
          <a:p>
            <a:pP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r>
              <a:rPr lang="lv-lv" cap="none" dirty="0"/>
              <a:t>Vairāk par zīmju valodu, arī alfabēts un video vārdnīca: </a:t>
            </a:r>
            <a:r>
              <a:rPr lang="lv-lv" u="sng" cap="none" dirty="0">
                <a:solidFill>
                  <a:srgbClr val="0000FF"/>
                </a:solidFill>
                <a:uFill>
                  <a:solidFill>
                    <a:srgbClr val="0000FF"/>
                  </a:solidFill>
                </a:uFill>
                <a:hlinkClick r:id="rId3"/>
              </a:rPr>
              <a:t>https://zimjuvaloda.lv/</a:t>
            </a:r>
            <a:r>
              <a:rPr lang="lv-lv" cap="none" dirty="0"/>
              <a:t> </a:t>
            </a:r>
          </a:p>
        </p:txBody>
      </p:sp>
      <p:sp>
        <p:nvSpPr>
          <p:cNvPr id="3" name="Tumši zils 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sAAAAE0AAAAASAAAAEgAAABIAAAASAAAAAAAAAAAAAAAAAAAAAEAAABQAAAA/nSnigR7qz8AAAAAAAAAAAAAAAAAAOA/AAAAAAAA4D8AAAAAAADgPwAAAAAAAOA/AAAAAAAA4D8AAAAAAADgPwAAAAAAAOA/AAAAAAAA4D8CAAAAjAAAAAEAAAAAAAAAACB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CBgAP///wEAAAAAAAAAAAAAAAAAAAAAAAAAAAAAAAAAAAAAAAAAAAAAAAJ/f38AU1NTA8zMzADAwP8Af39/AAAAAAAAAAAAAAAAAAAAAAAAAAAAIQAAABgAAAAUAAAATAgAABEkAABzcwAAUjUAABAgAAAmAAAACAAAAP//////////"/>
              </a:ext>
            </a:extLst>
          </p:cNvSpPr>
          <p:nvPr/>
        </p:nvSpPr>
        <p:spPr>
          <a:xfrm>
            <a:off x="1348740" y="5862955"/>
            <a:ext cx="17418685" cy="2804795"/>
          </a:xfrm>
          <a:prstGeom prst="round2DiagRect">
            <a:avLst>
              <a:gd name="adj1" fmla="val 16666"/>
              <a:gd name="adj2" fmla="val 0"/>
            </a:avLst>
          </a:prstGeom>
          <a:solidFill>
            <a:srgbClr val="00206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14" name="Textbox6" descr="Gadsimtu gaitā attīstījusies komunikācijas prakse un mūsdienu zinātniskie pētījumi pierāda, ka ar nedzirdīgo zīmju valodas elementu palīdzību ir iespējams īstenot pilnvērtīgu informācijas apmaiņu. To iespējams izmantot ikvienā sociālās dzīves sfērā. Tāpēc mūsdienās nedzirdīgo zīmju valoda tiek uzskatīta par nozīmīgu nedzirdīgo cilvēku kopienas kultūras sastāvdaļu."/>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CQ8AAGInAACjbAAA/DEAABAgAAAmAAAACAAAAP//////////"/>
              </a:ext>
            </a:extLst>
          </p:cNvSpPr>
          <p:nvPr/>
        </p:nvSpPr>
        <p:spPr>
          <a:xfrm>
            <a:off x="2444115" y="6402070"/>
            <a:ext cx="15215870" cy="1723390"/>
          </a:xfrm>
          <a:prstGeom prst="rect">
            <a:avLst/>
          </a:prstGeom>
          <a:noFill/>
          <a:ln>
            <a:noFill/>
          </a:ln>
          <a:effectLst/>
        </p:spPr>
        <p:txBody>
          <a:bodyPr vert="horz" wrap="square" lIns="0" tIns="0" rIns="0" bIns="0" numCol="1" spcCol="215900" anchor="t"/>
          <a:lstStyle>
            <a:lvl1pPr marL="3175" indent="5715" algn="ctr">
              <a:lnSpc>
                <a:spcPct val="107000"/>
              </a:lnSpc>
              <a:defRPr sz="3000" cap="none">
                <a:solidFill>
                  <a:srgbClr val="FFFFFF"/>
                </a:solidFill>
                <a:latin typeface="Arial" pitchFamily="1" charset="0"/>
                <a:ea typeface="Calibri" pitchFamily="2" charset="0"/>
                <a:cs typeface="Calibri" pitchFamily="2" charset="0"/>
              </a:defRPr>
            </a:lvl1pPr>
          </a:lstStyle>
          <a:p>
            <a:pPr>
              <a:lnSpc>
                <a:spcPct val="100000"/>
              </a:lnSpc>
            </a:pPr>
            <a:r>
              <a:rPr lang="lv-lv" sz="2800" cap="none" dirty="0"/>
              <a:t>Gadsimtu gaitā attīstījusies komunikācijas prakse un mūsdienu zinātniskie pētījumi pierāda, ka ar nedzirdīgo zīmju valodas elementu palīdzību ir iespējams īstenot pilnvērtīgu informācijas apmaiņu. To iespējams izmantot ikvienā sociālās dzīves sfērā. Tāpēc mūsdienās nedzirdīgo zīmju valoda tiek uzskatīta par nozīmīgu nedzirdīgo cilvēku kopienas kultūras sastāvdaļu.</a:t>
            </a:r>
          </a:p>
        </p:txBody>
      </p:sp>
      <p:sp>
        <p:nvSpPr>
          <p:cNvPr id="13" name="Textbox5" descr="kustība"/>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IGQAAFUcAACQcgAAtx8AABAgAAAmAAAACAAAAP//////////"/>
              </a:ext>
            </a:extLst>
          </p:cNvSpPr>
          <p:nvPr/>
        </p:nvSpPr>
        <p:spPr>
          <a:xfrm>
            <a:off x="16276320" y="4605655"/>
            <a:ext cx="2346960" cy="549910"/>
          </a:xfrm>
          <a:prstGeom prst="rect">
            <a:avLst/>
          </a:prstGeom>
          <a:noFill/>
          <a:ln>
            <a:noFill/>
          </a:ln>
          <a:effectLst/>
        </p:spPr>
        <p:txBody>
          <a:bodyPr vert="horz" wrap="square" lIns="45720" tIns="45720" rIns="45720" bIns="45720" numCol="1" spcCol="215900" anchor="t"/>
          <a:lstStyle>
            <a:lvl1pPr algn="just">
              <a:lnSpc>
                <a:spcPct val="107000"/>
              </a:lnSpc>
              <a:defRPr sz="3000" cap="none">
                <a:solidFill>
                  <a:srgbClr val="302A73"/>
                </a:solidFill>
                <a:latin typeface="Arial" pitchFamily="1" charset="0"/>
                <a:ea typeface="Calibri" pitchFamily="2" charset="0"/>
                <a:cs typeface="Calibri" pitchFamily="2" charset="0"/>
              </a:defRPr>
            </a:lvl1pPr>
          </a:lstStyle>
          <a:p>
            <a:r>
              <a:rPr lang="lv-lv" cap="none" dirty="0"/>
              <a:t>kustība</a:t>
            </a:r>
          </a:p>
        </p:txBody>
      </p:sp>
      <p:pic>
        <p:nvPicPr>
          <p:cNvPr id="6" name="Lāsīte4">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BACg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KldAABVGQAAXWIAAAUfAAAQAAAAJgAAAAgAAAD//////////w=="/>
              </a:ext>
            </a:extLst>
          </p:cNvPicPr>
          <p:nvPr/>
        </p:nvPicPr>
        <p:blipFill>
          <a:blip r:embed="rId4"/>
          <a:stretch>
            <a:fillRect/>
          </a:stretch>
        </p:blipFill>
        <p:spPr>
          <a:xfrm rot="4493786">
            <a:off x="15145385" y="4197985"/>
            <a:ext cx="924560" cy="764540"/>
          </a:xfrm>
          <a:prstGeom prst="rect">
            <a:avLst/>
          </a:prstGeom>
          <a:noFill/>
          <a:ln>
            <a:noFill/>
          </a:ln>
          <a:effectLst/>
        </p:spPr>
      </p:pic>
      <p:sp>
        <p:nvSpPr>
          <p:cNvPr id="12" name="Textbox4" descr="zīmes veidošanas vieta"/>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gEAAAFUcAAAAXQAAtx8AABAgAAAmAAAACAAAAP//////////"/>
              </a:ext>
            </a:extLst>
          </p:cNvSpPr>
          <p:nvPr/>
        </p:nvSpPr>
        <p:spPr>
          <a:xfrm>
            <a:off x="10485120" y="4605655"/>
            <a:ext cx="4632960" cy="549910"/>
          </a:xfrm>
          <a:prstGeom prst="rect">
            <a:avLst/>
          </a:prstGeom>
          <a:noFill/>
          <a:ln>
            <a:noFill/>
          </a:ln>
          <a:effectLst/>
        </p:spPr>
        <p:txBody>
          <a:bodyPr vert="horz" wrap="square" lIns="45720" tIns="45720" rIns="45720" bIns="45720" numCol="1" spcCol="215900" anchor="t"/>
          <a:lstStyle>
            <a:lvl1pPr algn="just">
              <a:lnSpc>
                <a:spcPct val="107000"/>
              </a:lnSpc>
              <a:defRPr sz="3000" cap="none">
                <a:solidFill>
                  <a:srgbClr val="302A73"/>
                </a:solidFill>
                <a:latin typeface="Arial" pitchFamily="1" charset="0"/>
                <a:ea typeface="Calibri" pitchFamily="2" charset="0"/>
                <a:cs typeface="Calibri" pitchFamily="2" charset="0"/>
              </a:defRPr>
            </a:lvl1pPr>
          </a:lstStyle>
          <a:p>
            <a:r>
              <a:rPr lang="lv-lv" cap="none" dirty="0"/>
              <a:t>zīmes veidošanas vieta</a:t>
            </a:r>
          </a:p>
        </p:txBody>
      </p:sp>
      <p:pic>
        <p:nvPicPr>
          <p:cNvPr id="7" name="Lāsīte3">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BJHInP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Kc6AAAUGgAAR0AAAEAfAAAQAAAAJgAAAAgAAAD//////////w=="/>
              </a:ext>
            </a:extLst>
          </p:cNvPicPr>
          <p:nvPr/>
        </p:nvPicPr>
        <p:blipFill>
          <a:blip r:embed="rId5"/>
          <a:stretch>
            <a:fillRect/>
          </a:stretch>
        </p:blipFill>
        <p:spPr>
          <a:xfrm rot="5713101">
            <a:off x="9571355" y="4202430"/>
            <a:ext cx="840740" cy="914400"/>
          </a:xfrm>
          <a:prstGeom prst="rect">
            <a:avLst/>
          </a:prstGeom>
          <a:noFill/>
          <a:ln>
            <a:noFill/>
          </a:ln>
          <a:effectLst/>
        </p:spPr>
      </p:pic>
      <p:sp>
        <p:nvSpPr>
          <p:cNvPr id="11" name="Textbox3" descr="rokas stāvoklis"/>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ICgAAFUcAADoOAAAtx8AABAgAAAmAAAACAAAAP//////////"/>
              </a:ext>
            </a:extLst>
          </p:cNvSpPr>
          <p:nvPr/>
        </p:nvSpPr>
        <p:spPr>
          <a:xfrm>
            <a:off x="6522720" y="4605655"/>
            <a:ext cx="2727960" cy="549910"/>
          </a:xfrm>
          <a:prstGeom prst="rect">
            <a:avLst/>
          </a:prstGeom>
          <a:noFill/>
          <a:ln>
            <a:noFill/>
          </a:ln>
          <a:effectLst/>
        </p:spPr>
        <p:txBody>
          <a:bodyPr vert="horz" wrap="square" lIns="45720" tIns="45720" rIns="45720" bIns="45720" numCol="1" spcCol="215900" anchor="t"/>
          <a:lstStyle>
            <a:lvl1pPr algn="just">
              <a:lnSpc>
                <a:spcPct val="107000"/>
              </a:lnSpc>
              <a:defRPr sz="3000" cap="none">
                <a:solidFill>
                  <a:srgbClr val="302A73"/>
                </a:solidFill>
                <a:latin typeface="Arial" pitchFamily="1" charset="0"/>
                <a:ea typeface="Calibri" pitchFamily="2" charset="0"/>
                <a:cs typeface="Calibri" pitchFamily="2" charset="0"/>
              </a:defRPr>
            </a:lvl1pPr>
          </a:lstStyle>
          <a:p>
            <a:r>
              <a:rPr lang="lv-lv" cap="none" dirty="0"/>
              <a:t>rokas stāvoklis</a:t>
            </a:r>
          </a:p>
        </p:txBody>
      </p:sp>
      <p:pic>
        <p:nvPicPr>
          <p:cNvPr id="9" name="Lāsīte2">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PcfAABYGwAA9yYAAE4gAAAQAAAAJgAAAAgAAAD//////////w=="/>
              </a:ext>
            </a:extLst>
          </p:cNvPicPr>
          <p:nvPr/>
        </p:nvPicPr>
        <p:blipFill>
          <a:blip r:embed="rId6"/>
          <a:stretch>
            <a:fillRect/>
          </a:stretch>
        </p:blipFill>
        <p:spPr>
          <a:xfrm rot="1943153">
            <a:off x="5196205" y="4445000"/>
            <a:ext cx="1137920" cy="806450"/>
          </a:xfrm>
          <a:prstGeom prst="rect">
            <a:avLst/>
          </a:prstGeom>
          <a:noFill/>
          <a:ln>
            <a:noFill/>
          </a:ln>
          <a:effectLst/>
        </p:spPr>
      </p:pic>
      <p:sp>
        <p:nvSpPr>
          <p:cNvPr id="10" name="Textbox2" descr="rokas forma"/>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KBEAAFUcAACYHwAAtx8AABAgAAAmAAAACAAAAP//////////"/>
              </a:ext>
            </a:extLst>
          </p:cNvSpPr>
          <p:nvPr/>
        </p:nvSpPr>
        <p:spPr>
          <a:xfrm>
            <a:off x="2788920" y="4605655"/>
            <a:ext cx="2346960" cy="549910"/>
          </a:xfrm>
          <a:prstGeom prst="rect">
            <a:avLst/>
          </a:prstGeom>
          <a:noFill/>
          <a:ln>
            <a:noFill/>
          </a:ln>
          <a:effectLst/>
        </p:spPr>
        <p:txBody>
          <a:bodyPr vert="horz" wrap="square" lIns="45720" tIns="45720" rIns="45720" bIns="45720" numCol="1" spcCol="215900" anchor="t"/>
          <a:lstStyle>
            <a:lvl1pPr algn="just">
              <a:lnSpc>
                <a:spcPct val="107000"/>
              </a:lnSpc>
              <a:defRPr sz="3000" cap="none">
                <a:solidFill>
                  <a:srgbClr val="302A73"/>
                </a:solidFill>
                <a:latin typeface="Arial" pitchFamily="1" charset="0"/>
                <a:ea typeface="Calibri" pitchFamily="2" charset="0"/>
                <a:cs typeface="Calibri" pitchFamily="2" charset="0"/>
              </a:defRPr>
            </a:lvl1pPr>
          </a:lstStyle>
          <a:p>
            <a:r>
              <a:rPr lang="lv-lv" cap="none" dirty="0"/>
              <a:t>rokas forma</a:t>
            </a:r>
          </a:p>
        </p:txBody>
      </p:sp>
      <p:pic>
        <p:nvPicPr>
          <p:cNvPr id="8" name="Lāsīte1">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2+eRW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KoKAAAfGAAAhhAAACMeAAAQAAAAJgAAAAgAAAD//////////w=="/>
              </a:ext>
            </a:extLst>
          </p:cNvPicPr>
          <p:nvPr/>
        </p:nvPicPr>
        <p:blipFill>
          <a:blip r:embed="rId7"/>
          <a:stretch>
            <a:fillRect/>
          </a:stretch>
        </p:blipFill>
        <p:spPr>
          <a:xfrm>
            <a:off x="1733550" y="3921125"/>
            <a:ext cx="952500" cy="977900"/>
          </a:xfrm>
          <a:prstGeom prst="rect">
            <a:avLst/>
          </a:prstGeom>
          <a:noFill/>
          <a:ln>
            <a:noFill/>
          </a:ln>
          <a:effectLst/>
        </p:spPr>
      </p:pic>
      <p:sp>
        <p:nvSpPr>
          <p:cNvPr id="5" name="Textbox1" descr="Zīmju valodas struktūru veido vairāki komponenti:"/>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AFB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sCUAABMQAAD8VQAAqhgAABAgAAAmAAAACAAAAP//////////"/>
              </a:ext>
            </a:extLst>
          </p:cNvSpPr>
          <p:nvPr/>
        </p:nvSpPr>
        <p:spPr>
          <a:xfrm>
            <a:off x="6126480" y="2613025"/>
            <a:ext cx="7851140" cy="1396365"/>
          </a:xfrm>
          <a:prstGeom prst="rect">
            <a:avLst/>
          </a:prstGeom>
          <a:noFill/>
          <a:ln>
            <a:noFill/>
          </a:ln>
          <a:effectLst/>
        </p:spPr>
        <p:txBody>
          <a:bodyPr vert="horz" wrap="square" lIns="0" tIns="0" rIns="0" bIns="0" numCol="1" spcCol="215900" anchor="t"/>
          <a:lstStyle>
            <a:lvl1pPr marL="3175" indent="5715" algn="just">
              <a:lnSpc>
                <a:spcPct val="107000"/>
              </a:lnSpc>
              <a:defRPr sz="3000" cap="none">
                <a:solidFill>
                  <a:srgbClr val="302A73"/>
                </a:solidFill>
                <a:latin typeface="Arial" pitchFamily="1" charset="0"/>
                <a:ea typeface="Calibri" pitchFamily="2" charset="0"/>
                <a:cs typeface="Calibri" pitchFamily="2" charset="0"/>
              </a:defRPr>
            </a:lvl1pPr>
          </a:lstStyle>
          <a:p>
            <a:pPr algn="ctr"/>
            <a:r>
              <a:rPr lang="lv-lv" sz="4400" b="1" cap="none" dirty="0"/>
              <a:t>Zīmju valodas struktūru veido vairāki komponenti:</a:t>
            </a:r>
          </a:p>
        </p:txBody>
      </p:sp>
      <p:sp>
        <p:nvSpPr>
          <p:cNvPr id="4" name="Virsraksts">
            <a:extLst>
              <a:ext uri="{FF2B5EF4-FFF2-40B4-BE49-F238E27FC236}">
                <a16:creationId xmlns:a16="http://schemas.microsoft.com/office/drawing/2014/main" id="{81BB6DDF-0087-4570-A0F4-21B6426B5127}"/>
              </a:ext>
            </a:extLst>
          </p:cNvPr>
          <p:cNvSpPr>
            <a:spLocks noGrp="1"/>
          </p:cNvSpPr>
          <p:nvPr>
            <p:ph type="title"/>
          </p:nvPr>
        </p:nvSpPr>
        <p:spPr>
          <a:xfrm>
            <a:off x="624840" y="562610"/>
            <a:ext cx="8804910" cy="1396366"/>
          </a:xfrm>
        </p:spPr>
        <p:txBody>
          <a:bodyPr/>
          <a:lstStyle/>
          <a:p>
            <a:pPr indent="12700">
              <a:lnSpc>
                <a:spcPts val="3900"/>
              </a:lnSpc>
              <a:defRPr sz="3600" cap="none">
                <a:latin typeface="Arial" pitchFamily="1" charset="0"/>
                <a:ea typeface="Arial" pitchFamily="1" charset="0"/>
                <a:cs typeface="Arial" pitchFamily="1" charset="0"/>
              </a:defRPr>
            </a:pPr>
            <a:r>
              <a:rPr lang="en-GB" b="0" dirty="0"/>
              <a:t>CILVĒKI AR DZIRDES </a:t>
            </a:r>
            <a:br>
              <a:rPr lang="en-GB" b="0" dirty="0"/>
            </a:br>
            <a:r>
              <a:rPr lang="en-GB" b="0" dirty="0"/>
              <a:t>TRAUCĒJUMIEM UN</a:t>
            </a:r>
            <a:br>
              <a:rPr lang="en-GB" dirty="0"/>
            </a:br>
            <a:r>
              <a:rPr lang="en-GB" dirty="0"/>
              <a:t>ZĪMJU VALODA</a:t>
            </a:r>
            <a:endParaRPr lang="lv-LV"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CgAAg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2" name="Virsraksts" descr="Mīti un patiesības par vājredzīgiem un nedzirdīgiem bērniem"/>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MAAQ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U1NTA8zMzADAwP8Af39/AAAAAAAAAAAAAAAAAAAAAAAAAAAAIQAAABgAAAAUAAAAAAAAALATAACsewAANiwAABAAAAAmAAAACAAAAAEgAAAAAAAA"/>
              </a:ext>
            </a:extLst>
          </p:cNvSpPr>
          <p:nvPr>
            <p:ph type="title"/>
          </p:nvPr>
        </p:nvSpPr>
        <p:spPr>
          <a:xfrm>
            <a:off x="0" y="3200400"/>
            <a:ext cx="20104100" cy="3986530"/>
          </a:xfrm>
        </p:spPr>
        <p:txBody>
          <a:bodyPr vert="horz" wrap="square" lIns="0" tIns="0" rIns="0" bIns="0" numCol="1" spcCol="215900" anchor="t">
            <a:prstTxWarp prst="textNoShape">
              <a:avLst/>
            </a:prstTxWarp>
          </a:bodyPr>
          <a:lstStyle/>
          <a:p>
            <a:pPr indent="703580" algn="ctr">
              <a:lnSpc>
                <a:spcPct val="107000"/>
              </a:lnSpc>
              <a:defRPr>
                <a:uFill>
                  <a:solidFill>
                    <a:srgbClr val="000000"/>
                  </a:solidFill>
                </a:uFill>
              </a:defRPr>
            </a:pPr>
            <a:r>
              <a:rPr lang="en-gb" sz="9600" cap="none" dirty="0">
                <a:latin typeface="+mn-lt"/>
              </a:rPr>
              <a:t>MĪTI UN PATIESĪBAS </a:t>
            </a:r>
            <a:br>
              <a:rPr dirty="0">
                <a:latin typeface="+mn-lt"/>
              </a:rPr>
            </a:br>
            <a:r>
              <a:rPr lang="lv-lv" sz="6000" cap="none" dirty="0">
                <a:latin typeface="+mn-lt"/>
              </a:rPr>
              <a:t>   </a:t>
            </a:r>
            <a:r>
              <a:rPr lang="lv-LV" sz="6000" cap="none" dirty="0">
                <a:latin typeface="+mn-lt"/>
              </a:rPr>
              <a:t> </a:t>
            </a:r>
            <a:r>
              <a:rPr lang="en-gb" sz="6000" cap="none" dirty="0">
                <a:latin typeface="+mn-lt"/>
              </a:rPr>
              <a:t>PAR VĀJDZIRDĪGIEM UN</a:t>
            </a:r>
            <a:br>
              <a:rPr dirty="0">
                <a:latin typeface="+mn-lt"/>
              </a:rPr>
            </a:br>
            <a:r>
              <a:rPr lang="lv-lv" sz="6000" cap="none" dirty="0">
                <a:latin typeface="+mn-lt"/>
              </a:rPr>
              <a:t>   </a:t>
            </a:r>
            <a:r>
              <a:rPr lang="lv-LV" sz="6000" cap="none" dirty="0">
                <a:latin typeface="+mn-lt"/>
              </a:rPr>
              <a:t> </a:t>
            </a:r>
            <a:r>
              <a:rPr lang="en-gb" sz="6000" cap="none" dirty="0">
                <a:latin typeface="+mn-lt"/>
              </a:rPr>
              <a:t>NEDZIRDĪGIEM BĒRNIEM</a:t>
            </a:r>
            <a:endParaRPr sz="6000" cap="none" dirty="0">
              <a:latin typeface="+mn-lt"/>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3" name="Oval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HbH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HbHgAP///wEAAAAAAAAAAAAAAAAAAAAAAAAAAAAAAAAAAAAAAAAAAAAAAAJ/f38AU1NTA8zMzADAwP8Af39/AAAAAAAAAAAAAAAAAAAAAAAAAAAAIQAAABgAAAAUAAAARDoAAH8OAADSZwAA2joAABAgAAAmAAAACAAAAP//////////"/>
              </a:ext>
            </a:extLst>
          </p:cNvSpPr>
          <p:nvPr/>
        </p:nvSpPr>
        <p:spPr>
          <a:xfrm>
            <a:off x="9471660" y="2356485"/>
            <a:ext cx="7405370" cy="7210425"/>
          </a:xfrm>
          <a:prstGeom prst="ellipse">
            <a:avLst/>
          </a:prstGeom>
          <a:solidFill>
            <a:srgbClr val="1DB1E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5" name="Textbox2" descr="Patiesība:&#10;zīmju valoda ir dabīga pilnvērtīga valoda, kas nodrošina pilnīgu komunikāciju un kurā var izteikt tās pašas nozīmes kā verbālajā valodā.&#10;&#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AL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N0AAAFcZAADfYQAArjAAABAgAAAmAAAACAAAAP//////////"/>
              </a:ext>
            </a:extLst>
          </p:cNvSpPr>
          <p:nvPr/>
        </p:nvSpPr>
        <p:spPr>
          <a:xfrm>
            <a:off x="10438765" y="4119245"/>
            <a:ext cx="5471160" cy="3794125"/>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a:t>Patiesība:</a:t>
            </a:r>
          </a:p>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sz="2800" cap="none" dirty="0"/>
              <a:t>zīmju valoda ir dabīga pilnvērtīga valoda, kas nodrošina pilnīgu komunikāciju un kurā var izteikt tās pašas nozīmes kā verbālajā valodā.</a:t>
            </a:r>
          </a:p>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endParaRPr lang="lv-lv" sz="4400" cap="none" dirty="0"/>
          </a:p>
        </p:txBody>
      </p:sp>
      <p:sp>
        <p:nvSpPr>
          <p:cNvPr id="2" name="Oval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bAB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bABAP///wEAAAAAAAAAAAAAAAAAAAAAAAAAAAAAAAAAAAAAAAAAAAAAAAJ/f38AU1NTA8zMzADAwP8Af39/AAAAAAAAAAAAAAAAAAAAAAAAAAAAIQAAABgAAAAUAAAAHxgAAAcSAADWPQAAvjcAABAgAAAmAAAACAAAAP//////////"/>
              </a:ext>
            </a:extLst>
          </p:cNvSpPr>
          <p:nvPr/>
        </p:nvSpPr>
        <p:spPr>
          <a:xfrm>
            <a:off x="3921125" y="2930525"/>
            <a:ext cx="6130925" cy="6130925"/>
          </a:xfrm>
          <a:prstGeom prst="ellipse">
            <a:avLst/>
          </a:prstGeom>
          <a:solidFill>
            <a:srgbClr val="F9B001"/>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4" name="Textbox1" descr="Mīts:&#10;nedzirdīgs bērns dzīvo pilnīgā klusumā, par daudz ko paliek neinformēts un tāpēc netiek sagatavots patstāvīgai dzīvei.&#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lN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yhsAAJMZAAAqOgAAki0AABAgAAAmAAAACAAAAP//////////"/>
              </a:ext>
            </a:extLst>
          </p:cNvSpPr>
          <p:nvPr/>
        </p:nvSpPr>
        <p:spPr>
          <a:xfrm>
            <a:off x="4517390" y="4157345"/>
            <a:ext cx="4937760" cy="3250565"/>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a:t>Mīts:</a:t>
            </a:r>
          </a:p>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b="0" cap="none" dirty="0"/>
              <a:t>nedzirdīgs bērns dzīvo pilnīgā klusumā, par daudz ko paliek neinformēts un tāpēc netiek sagatavots patstāvīgai dzīvei.</a:t>
            </a:r>
          </a:p>
        </p:txBody>
      </p:sp>
      <p:sp>
        <p:nvSpPr>
          <p:cNvPr id="8" name="Virsraksts">
            <a:extLst>
              <a:ext uri="{FF2B5EF4-FFF2-40B4-BE49-F238E27FC236}">
                <a16:creationId xmlns:a16="http://schemas.microsoft.com/office/drawing/2014/main" id="{EA9D12AE-76C5-4FD3-9D52-2177E1B87E2D}"/>
              </a:ext>
            </a:extLst>
          </p:cNvPr>
          <p:cNvSpPr>
            <a:spLocks noGrp="1"/>
          </p:cNvSpPr>
          <p:nvPr>
            <p:ph type="title"/>
          </p:nvPr>
        </p:nvSpPr>
        <p:spPr>
          <a:xfrm>
            <a:off x="914400" y="274321"/>
            <a:ext cx="8511540" cy="1861502"/>
          </a:xfrm>
        </p:spPr>
        <p:txBody>
          <a:bodyPr/>
          <a:lstStyle/>
          <a:p>
            <a:pPr indent="12700">
              <a:lnSpc>
                <a:spcPts val="3900"/>
              </a:lnSpc>
              <a:defRPr sz="3600" cap="none">
                <a:latin typeface="Arial" pitchFamily="1" charset="0"/>
                <a:ea typeface="Arial" pitchFamily="1" charset="0"/>
                <a:cs typeface="Arial" pitchFamily="1" charset="0"/>
              </a:defRPr>
            </a:pPr>
            <a:r>
              <a:rPr lang="en-GB" dirty="0"/>
              <a:t>MĪTI UN PATIESĪBAS</a:t>
            </a:r>
            <a:br>
              <a:rPr lang="en-GB" dirty="0"/>
            </a:br>
            <a:r>
              <a:rPr lang="en-GB" b="0" dirty="0"/>
              <a:t>PAR VĀJDZIRDĪGIEM UN</a:t>
            </a:r>
            <a:br>
              <a:rPr lang="en-GB" b="0" dirty="0"/>
            </a:br>
            <a:r>
              <a:rPr lang="en-GB" b="0" dirty="0"/>
              <a:t>NEDZIRDĪGIEM BĒRNIEM</a:t>
            </a:r>
            <a:endParaRPr lang="lv-LV"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Daudzkrāsaina svītra. Kreisajā pusē #IekāpOtraKurpēs, labajā kurpePicture 2">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D34bCN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1NgAAtXsAAIhFAAAQAAAAJgAAAAgAAAD//////////w=="/>
              </a:ext>
            </a:extLst>
          </p:cNvPicPr>
          <p:nvPr/>
        </p:nvPicPr>
        <p:blipFill>
          <a:blip r:embed="rId2"/>
          <a:stretch>
            <a:fillRect/>
          </a:stretch>
        </p:blipFill>
        <p:spPr>
          <a:xfrm>
            <a:off x="-17780" y="8908415"/>
            <a:ext cx="20127595" cy="2369185"/>
          </a:xfrm>
          <a:prstGeom prst="rect">
            <a:avLst/>
          </a:prstGeom>
          <a:noFill/>
          <a:ln>
            <a:noFill/>
          </a:ln>
          <a:effectLst/>
        </p:spPr>
      </p:pic>
      <p:sp>
        <p:nvSpPr>
          <p:cNvPr id="4" name="Textbox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FlAsg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F0AAMQRAAAbYwAACzkAABAgAAAmAAAACAAAAP//////////"/>
              </a:ext>
            </a:extLst>
          </p:cNvSpPr>
          <p:nvPr/>
        </p:nvSpPr>
        <p:spPr>
          <a:xfrm>
            <a:off x="15275560" y="2887980"/>
            <a:ext cx="835025" cy="6384925"/>
          </a:xfrm>
          <a:prstGeom prst="rect">
            <a:avLst/>
          </a:prstGeom>
          <a:noFill/>
          <a:ln>
            <a:noFill/>
          </a:ln>
          <a:effectLst/>
        </p:spPr>
        <p:txBody>
          <a:bodyPr vert="horz" wrap="square" lIns="0" tIns="0" rIns="0" bIns="0" numCol="1" spcCol="215900" anchor="t"/>
          <a:lstStyle/>
          <a:p>
            <a:pPr indent="12700">
              <a:lnSpc>
                <a:spcPts val="3600"/>
              </a:lnSpc>
              <a:defRPr sz="2800" cap="none">
                <a:solidFill>
                  <a:srgbClr val="302A73"/>
                </a:solidFill>
                <a:latin typeface="Arial" pitchFamily="1" charset="0"/>
                <a:ea typeface="Arial" pitchFamily="1" charset="0"/>
                <a:cs typeface="Arial" pitchFamily="1" charset="0"/>
              </a:defRPr>
            </a:pPr>
            <a:r>
              <a:rPr dirty="0"/>
              <a:t>4</a:t>
            </a:r>
          </a:p>
          <a:p>
            <a:pPr indent="12700">
              <a:lnSpc>
                <a:spcPts val="3600"/>
              </a:lnSpc>
              <a:defRPr sz="2800" cap="none">
                <a:solidFill>
                  <a:srgbClr val="302A73"/>
                </a:solidFill>
                <a:latin typeface="Arial" pitchFamily="1" charset="0"/>
                <a:ea typeface="Arial" pitchFamily="1" charset="0"/>
                <a:cs typeface="Arial" pitchFamily="1" charset="0"/>
              </a:defRPr>
            </a:pPr>
            <a:r>
              <a:rPr dirty="0"/>
              <a:t>10</a:t>
            </a:r>
          </a:p>
          <a:p>
            <a:pPr indent="12700">
              <a:lnSpc>
                <a:spcPts val="3600"/>
              </a:lnSpc>
              <a:defRPr sz="2800" cap="none">
                <a:solidFill>
                  <a:srgbClr val="302A73"/>
                </a:solidFill>
                <a:latin typeface="Arial" pitchFamily="1" charset="0"/>
                <a:ea typeface="Arial" pitchFamily="1" charset="0"/>
                <a:cs typeface="Arial" pitchFamily="1" charset="0"/>
              </a:defRPr>
            </a:pPr>
            <a:r>
              <a:rPr dirty="0"/>
              <a:t>13</a:t>
            </a:r>
          </a:p>
          <a:p>
            <a:pPr indent="12700">
              <a:lnSpc>
                <a:spcPts val="3600"/>
              </a:lnSpc>
              <a:defRPr sz="2800" cap="none">
                <a:solidFill>
                  <a:srgbClr val="302A73"/>
                </a:solidFill>
                <a:latin typeface="Arial" pitchFamily="1" charset="0"/>
                <a:ea typeface="Arial" pitchFamily="1" charset="0"/>
                <a:cs typeface="Arial" pitchFamily="1" charset="0"/>
              </a:defRPr>
            </a:pPr>
            <a:endParaRPr dirty="0"/>
          </a:p>
          <a:p>
            <a:pPr indent="12700">
              <a:lnSpc>
                <a:spcPts val="3600"/>
              </a:lnSpc>
              <a:defRPr sz="2800" cap="none">
                <a:solidFill>
                  <a:srgbClr val="302A73"/>
                </a:solidFill>
                <a:latin typeface="Arial" pitchFamily="1" charset="0"/>
                <a:ea typeface="Arial" pitchFamily="1" charset="0"/>
                <a:cs typeface="Arial" pitchFamily="1" charset="0"/>
              </a:defRPr>
            </a:pPr>
            <a:r>
              <a:rPr dirty="0"/>
              <a:t>16</a:t>
            </a:r>
          </a:p>
          <a:p>
            <a:pPr indent="12700">
              <a:lnSpc>
                <a:spcPts val="3600"/>
              </a:lnSpc>
              <a:defRPr sz="2800" cap="none">
                <a:solidFill>
                  <a:srgbClr val="302A73"/>
                </a:solidFill>
                <a:latin typeface="Arial" pitchFamily="1" charset="0"/>
                <a:ea typeface="Arial" pitchFamily="1" charset="0"/>
                <a:cs typeface="Arial" pitchFamily="1" charset="0"/>
              </a:defRPr>
            </a:pPr>
            <a:r>
              <a:rPr dirty="0"/>
              <a:t>19</a:t>
            </a:r>
          </a:p>
          <a:p>
            <a:pPr indent="12700">
              <a:lnSpc>
                <a:spcPts val="3600"/>
              </a:lnSpc>
              <a:defRPr sz="2800" cap="none">
                <a:solidFill>
                  <a:srgbClr val="302A73"/>
                </a:solidFill>
                <a:latin typeface="Arial" pitchFamily="1" charset="0"/>
                <a:ea typeface="Arial" pitchFamily="1" charset="0"/>
                <a:cs typeface="Arial" pitchFamily="1" charset="0"/>
              </a:defRPr>
            </a:pPr>
            <a:r>
              <a:rPr dirty="0"/>
              <a:t>22</a:t>
            </a:r>
          </a:p>
          <a:p>
            <a:pPr indent="12700">
              <a:lnSpc>
                <a:spcPts val="3600"/>
              </a:lnSpc>
              <a:defRPr sz="2800" cap="none">
                <a:solidFill>
                  <a:srgbClr val="302A73"/>
                </a:solidFill>
                <a:latin typeface="Arial" pitchFamily="1" charset="0"/>
                <a:ea typeface="Arial" pitchFamily="1" charset="0"/>
                <a:cs typeface="Arial" pitchFamily="1" charset="0"/>
              </a:defRPr>
            </a:pPr>
            <a:r>
              <a:rPr dirty="0"/>
              <a:t>26</a:t>
            </a:r>
          </a:p>
          <a:p>
            <a:pPr indent="12700">
              <a:lnSpc>
                <a:spcPts val="3600"/>
              </a:lnSpc>
              <a:defRPr sz="2800" cap="none">
                <a:solidFill>
                  <a:srgbClr val="302A73"/>
                </a:solidFill>
                <a:latin typeface="Arial" pitchFamily="1" charset="0"/>
                <a:ea typeface="Arial" pitchFamily="1" charset="0"/>
                <a:cs typeface="Arial" pitchFamily="1" charset="0"/>
              </a:defRPr>
            </a:pPr>
            <a:r>
              <a:rPr dirty="0"/>
              <a:t>28</a:t>
            </a:r>
          </a:p>
          <a:p>
            <a:pPr indent="12700">
              <a:lnSpc>
                <a:spcPts val="3600"/>
              </a:lnSpc>
              <a:defRPr sz="2800" cap="none">
                <a:solidFill>
                  <a:srgbClr val="302A73"/>
                </a:solidFill>
                <a:latin typeface="Arial" pitchFamily="1" charset="0"/>
                <a:ea typeface="Arial" pitchFamily="1" charset="0"/>
                <a:cs typeface="Arial" pitchFamily="1" charset="0"/>
              </a:defRPr>
            </a:pPr>
            <a:r>
              <a:rPr dirty="0"/>
              <a:t>35</a:t>
            </a:r>
          </a:p>
          <a:p>
            <a:pPr indent="12700">
              <a:lnSpc>
                <a:spcPts val="3600"/>
              </a:lnSpc>
              <a:defRPr sz="2800" cap="none">
                <a:solidFill>
                  <a:srgbClr val="302A73"/>
                </a:solidFill>
                <a:latin typeface="Arial" pitchFamily="1" charset="0"/>
                <a:ea typeface="Arial" pitchFamily="1" charset="0"/>
                <a:cs typeface="Arial" pitchFamily="1" charset="0"/>
              </a:defRPr>
            </a:pPr>
            <a:r>
              <a:rPr dirty="0"/>
              <a:t>38</a:t>
            </a:r>
          </a:p>
          <a:p>
            <a:pPr indent="12700">
              <a:lnSpc>
                <a:spcPts val="3600"/>
              </a:lnSpc>
              <a:defRPr sz="2800" cap="none">
                <a:solidFill>
                  <a:srgbClr val="302A73"/>
                </a:solidFill>
                <a:latin typeface="Arial" pitchFamily="1" charset="0"/>
                <a:ea typeface="Arial" pitchFamily="1" charset="0"/>
                <a:cs typeface="Arial" pitchFamily="1" charset="0"/>
              </a:defRPr>
            </a:pPr>
            <a:r>
              <a:rPr dirty="0"/>
              <a:t>39</a:t>
            </a:r>
          </a:p>
          <a:p>
            <a:pPr indent="12700">
              <a:lnSpc>
                <a:spcPts val="3600"/>
              </a:lnSpc>
              <a:defRPr sz="2800" cap="none">
                <a:solidFill>
                  <a:srgbClr val="302A73"/>
                </a:solidFill>
                <a:latin typeface="Arial" pitchFamily="1" charset="0"/>
                <a:ea typeface="Arial" pitchFamily="1" charset="0"/>
                <a:cs typeface="Arial" pitchFamily="1" charset="0"/>
              </a:defRPr>
            </a:pPr>
            <a:r>
              <a:rPr dirty="0"/>
              <a:t>40</a:t>
            </a:r>
          </a:p>
          <a:p>
            <a:pPr indent="12700">
              <a:lnSpc>
                <a:spcPts val="3600"/>
              </a:lnSpc>
              <a:defRPr sz="2800" cap="none">
                <a:solidFill>
                  <a:srgbClr val="302A73"/>
                </a:solidFill>
                <a:latin typeface="Arial" pitchFamily="1" charset="0"/>
                <a:ea typeface="Arial" pitchFamily="1" charset="0"/>
                <a:cs typeface="Arial" pitchFamily="1" charset="0"/>
              </a:defRPr>
            </a:pPr>
            <a:r>
              <a:rPr dirty="0"/>
              <a:t>46</a:t>
            </a:r>
          </a:p>
        </p:txBody>
      </p:sp>
      <p:sp>
        <p:nvSpPr>
          <p:cNvPr id="3" name="Textbox1" descr="1. Stereotipi un aizspriedumi.&#10;2. Invaliditāte.&#10;3. Kas ir funkcionālie traucējumi.&#10;4. Padomi saskarsmē ar cilvēkiem, kuriem ir funkcionālie traucējumi.&#10;5. Padomi saskarsmē ar cilvēkiem, kuriem ir kustību traucējumi.&#10;6. Padomi komunikācijā ar cilvēkiem ar dzirdes traucējumiem. &#10;7. Zīmju valoda.&#10;8. Mīti un patiesības par vājdzirdīgiem un nedzirdīgiem bērniem. &#10;9. Padomi komunikācijā ar cilvēkiem ar redzes traucējumiem. &#10;10. Taktilā valoda. &#10;11. Braila raksts. &#10;12. Mīti un patiesības par vājredzīgiem un neredzīgiem bērniem. &#10;13. Video: ar jauniešu acīm."/>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qh4AAMQRAAACXQAAJDkAAAAgAAAmAAAACAAAAP//////////"/>
              </a:ext>
            </a:extLst>
          </p:cNvSpPr>
          <p:nvPr/>
        </p:nvSpPr>
        <p:spPr>
          <a:xfrm>
            <a:off x="4984750" y="2887980"/>
            <a:ext cx="10134600" cy="6400800"/>
          </a:xfrm>
          <a:prstGeom prst="rect">
            <a:avLst/>
          </a:prstGeom>
          <a:noFill/>
          <a:ln>
            <a:noFill/>
          </a:ln>
          <a:effectLst/>
        </p:spPr>
        <p:txBody>
          <a:bodyPr vert="horz" wrap="square" lIns="0" tIns="0" rIns="0" bIns="0" numCol="1" spcCol="215900" anchor="t"/>
          <a:lstStyle/>
          <a:p>
            <a:pPr indent="12700" algn="just">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3" action="ppaction://hlinksldjump"/>
              </a:rPr>
              <a:t>Stereotipi un aizspriedumi</a:t>
            </a:r>
            <a:r>
              <a:rPr lang="lv-lv" cap="none" dirty="0"/>
              <a:t> ……………………………………….…</a:t>
            </a:r>
          </a:p>
          <a:p>
            <a:pPr indent="12700" algn="just">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4" action="ppaction://hlinksldjump"/>
              </a:rPr>
              <a:t>Invaliditāte</a:t>
            </a:r>
            <a:r>
              <a:rPr lang="lv-lv" cap="none" dirty="0"/>
              <a:t> …………………………………….…………..………….</a:t>
            </a:r>
          </a:p>
          <a:p>
            <a:pPr indent="12700" algn="just">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5" action="ppaction://hlinksldjump"/>
              </a:rPr>
              <a:t>Kas ir funkcionālie traucējumi</a:t>
            </a:r>
            <a:r>
              <a:rPr lang="lv-lv" cap="none" dirty="0"/>
              <a:t> ..……………………..……………..</a:t>
            </a:r>
          </a:p>
          <a:p>
            <a:pPr indent="12700" algn="just">
              <a:lnSpc>
                <a:spcPts val="3600"/>
              </a:lnSpc>
              <a:defRPr sz="2800" cap="none">
                <a:solidFill>
                  <a:srgbClr val="302A73"/>
                </a:solidFill>
                <a:latin typeface="Arial" pitchFamily="1" charset="0"/>
                <a:ea typeface="Arial" pitchFamily="1" charset="0"/>
                <a:cs typeface="Arial" pitchFamily="1" charset="0"/>
                <a:hlinkClick r:id="rId6" action="ppaction://hlinksldjump"/>
              </a:defRPr>
            </a:pPr>
            <a:r>
              <a:rPr lang="lv-lv" cap="none" dirty="0">
                <a:hlinkClick r:id="rId6" action="ppaction://hlinksldjump"/>
              </a:rPr>
              <a:t>Padomi saskarsmē ar cilvēkiem, kuriem ir</a:t>
            </a:r>
          </a:p>
          <a:p>
            <a:pPr indent="12700" algn="just">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6" action="ppaction://hlinksldjump"/>
              </a:rPr>
              <a:t>funkcionālie traucējumi</a:t>
            </a:r>
            <a:r>
              <a:rPr lang="lv-lv" cap="none" dirty="0"/>
              <a:t> ……………………………………………...</a:t>
            </a:r>
          </a:p>
          <a:p>
            <a:pPr indent="12700" algn="just">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7" action="ppaction://hlinksldjump"/>
              </a:rPr>
              <a:t>Padomi saskarsmē ar cilvēkiem, kuriem ir kustību traucējumi</a:t>
            </a:r>
            <a:r>
              <a:rPr lang="lv-lv" cap="none" dirty="0"/>
              <a:t> …</a:t>
            </a:r>
          </a:p>
          <a:p>
            <a:pPr indent="12700" algn="just">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8" action="ppaction://hlinksldjump"/>
              </a:rPr>
              <a:t>Padomi komunikācijā ar cilvēkiem ar dzirdes traucējumiem</a:t>
            </a:r>
            <a:r>
              <a:rPr lang="lv-lv" cap="none" dirty="0"/>
              <a:t> .......</a:t>
            </a:r>
          </a:p>
          <a:p>
            <a:pPr indent="12700" algn="just">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9" action="ppaction://hlinksldjump"/>
              </a:rPr>
              <a:t>Zīmju valoda</a:t>
            </a:r>
            <a:r>
              <a:rPr lang="lv-lv" cap="none" dirty="0"/>
              <a:t> ………………………………………………………….</a:t>
            </a:r>
          </a:p>
          <a:p>
            <a:pPr indent="12700" algn="just">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10" action="ppaction://hlinksldjump"/>
              </a:rPr>
              <a:t>Mīti un patiesības par vājdzirdīgiem un nedzirdīgiem bērniem</a:t>
            </a:r>
            <a:r>
              <a:rPr lang="lv-lv" cap="none" dirty="0"/>
              <a:t> … </a:t>
            </a:r>
          </a:p>
          <a:p>
            <a:pPr indent="12700" algn="just">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11" action="ppaction://hlinksldjump"/>
              </a:rPr>
              <a:t>Padomi komunikācijā ar cilvēkiem ar redzes traucējumiem</a:t>
            </a:r>
            <a:r>
              <a:rPr lang="lv-lv" cap="none" dirty="0"/>
              <a:t> ……. </a:t>
            </a:r>
          </a:p>
          <a:p>
            <a:pPr indent="12700" algn="just">
              <a:lnSpc>
                <a:spcPts val="3600"/>
              </a:lnSpc>
              <a:defRPr sz="2800" cap="none">
                <a:solidFill>
                  <a:srgbClr val="302A73"/>
                </a:solidFill>
                <a:latin typeface="Arial" pitchFamily="1" charset="0"/>
                <a:ea typeface="Arial" pitchFamily="1" charset="0"/>
                <a:cs typeface="Arial" pitchFamily="1" charset="0"/>
              </a:defRPr>
            </a:pPr>
            <a:r>
              <a:rPr lang="lv-lv" cap="none" dirty="0" err="1">
                <a:hlinkClick r:id="rId12" action="ppaction://hlinksldjump"/>
              </a:rPr>
              <a:t>Taktilā</a:t>
            </a:r>
            <a:r>
              <a:rPr lang="lv-lv" cap="none" dirty="0">
                <a:hlinkClick r:id="rId12" action="ppaction://hlinksldjump"/>
              </a:rPr>
              <a:t> valoda</a:t>
            </a:r>
            <a:r>
              <a:rPr lang="lv-lv" cap="none" dirty="0"/>
              <a:t> …………………………………………………………</a:t>
            </a:r>
          </a:p>
          <a:p>
            <a:pPr indent="12700" algn="just">
              <a:lnSpc>
                <a:spcPts val="3600"/>
              </a:lnSpc>
              <a:defRPr sz="2800" cap="none">
                <a:solidFill>
                  <a:srgbClr val="302A73"/>
                </a:solidFill>
                <a:latin typeface="Arial" pitchFamily="1" charset="0"/>
                <a:ea typeface="Arial" pitchFamily="1" charset="0"/>
                <a:cs typeface="Arial" pitchFamily="1" charset="0"/>
              </a:defRPr>
            </a:pPr>
            <a:r>
              <a:rPr lang="lv-lv" cap="none" dirty="0" err="1">
                <a:hlinkClick r:id="rId13" action="ppaction://hlinksldjump"/>
              </a:rPr>
              <a:t>Braila</a:t>
            </a:r>
            <a:r>
              <a:rPr lang="lv-lv" cap="none" dirty="0">
                <a:hlinkClick r:id="rId13" action="ppaction://hlinksldjump"/>
              </a:rPr>
              <a:t> raksts </a:t>
            </a:r>
            <a:r>
              <a:rPr lang="lv-lv" cap="none" dirty="0"/>
              <a:t>…………………………………………………………..</a:t>
            </a:r>
          </a:p>
          <a:p>
            <a:pPr indent="12700" algn="just">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14" action="ppaction://hlinksldjump"/>
              </a:rPr>
              <a:t>Mīti un patiesības par vājredzīgiem un neredzīgiem bērniem</a:t>
            </a:r>
            <a:r>
              <a:rPr lang="lv-lv" cap="none" dirty="0"/>
              <a:t> ….</a:t>
            </a:r>
          </a:p>
          <a:p>
            <a:pPr indent="12700" algn="just">
              <a:lnSpc>
                <a:spcPts val="3600"/>
              </a:lnSpc>
              <a:defRPr sz="2800" cap="none">
                <a:solidFill>
                  <a:srgbClr val="302A73"/>
                </a:solidFill>
                <a:latin typeface="Arial" pitchFamily="1" charset="0"/>
                <a:ea typeface="Arial" pitchFamily="1" charset="0"/>
                <a:cs typeface="Arial" pitchFamily="1" charset="0"/>
              </a:defRPr>
            </a:pPr>
            <a:r>
              <a:rPr lang="lv-lv" cap="none" dirty="0">
                <a:hlinkClick r:id="rId15" action="ppaction://hlinksldjump"/>
              </a:rPr>
              <a:t>Video: ar jauniešu acīm</a:t>
            </a:r>
            <a:r>
              <a:rPr lang="lv-lv" cap="none" dirty="0"/>
              <a:t> …………...………………………….…</a:t>
            </a:r>
            <a:r>
              <a:rPr lang="lv-LV" cap="none" dirty="0"/>
              <a:t>…</a:t>
            </a:r>
            <a:r>
              <a:rPr lang="lv-lv" cap="none" dirty="0"/>
              <a:t>.</a:t>
            </a:r>
          </a:p>
        </p:txBody>
      </p:sp>
      <p:sp>
        <p:nvSpPr>
          <p:cNvPr id="2" name="Satura rādītājs" descr="Satura rādītājs"/>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BwEk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U1NTA8zMzADAwP8Af39/AAAAAAAAAAAAAAAAAAAAAAAAAAAAIQAAABgAAAAUAAAANikAAJkHAAB2UgAA8QsAABAAAAAmAAAACAAAAAGgAAAAAAAA"/>
              </a:ext>
            </a:extLst>
          </p:cNvSpPr>
          <p:nvPr>
            <p:ph type="title"/>
          </p:nvPr>
        </p:nvSpPr>
        <p:spPr>
          <a:xfrm>
            <a:off x="6699250" y="1235075"/>
            <a:ext cx="6705600" cy="706120"/>
          </a:xfrm>
        </p:spPr>
        <p:txBody>
          <a:bodyPr vert="horz" wrap="square" lIns="0" tIns="0" rIns="0" bIns="0" numCol="1" spcCol="215900" anchor="t">
            <a:prstTxWarp prst="textNoShape">
              <a:avLst/>
            </a:prstTxWarp>
          </a:bodyPr>
          <a:lstStyle>
            <a:lvl1pPr indent="11430" defTabSz="841375">
              <a:lnSpc>
                <a:spcPts val="3500"/>
              </a:lnSpc>
              <a:tabLst/>
              <a:defRPr sz="3310" cap="none">
                <a:latin typeface="Arial" pitchFamily="1" charset="0"/>
                <a:ea typeface="Karla" charset="0"/>
                <a:cs typeface="Karla" charset="0"/>
              </a:defRPr>
            </a:lvl1pPr>
          </a:lstStyle>
          <a:p>
            <a:pPr algn="ctr">
              <a:lnSpc>
                <a:spcPct val="100000"/>
              </a:lnSpc>
            </a:pPr>
            <a:r>
              <a:rPr sz="4400" cap="none" dirty="0"/>
              <a:t>SATURA RĀDĪTĀJS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sAP//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3" name="Oval 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HbH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HbHgAP///wEAAAAAAAAAAAAAAAAAAAAAAAAAAAAAAAAAAAAAAAAAAAAAAAJ/f38AU1NTA8zMzADAwP8Af39/AAAAAAAAAAAAAAAAAAAAAAAAAAAAIQAAABgAAAAUAAAARDoAAH8OAADSZwAA2joAABAgAAAmAAAACAAAAP//////////"/>
              </a:ext>
            </a:extLst>
          </p:cNvSpPr>
          <p:nvPr/>
        </p:nvSpPr>
        <p:spPr>
          <a:xfrm>
            <a:off x="9471660" y="2356485"/>
            <a:ext cx="7405370" cy="7210425"/>
          </a:xfrm>
          <a:prstGeom prst="ellipse">
            <a:avLst/>
          </a:prstGeom>
          <a:solidFill>
            <a:srgbClr val="1DB1E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5" name="Textbox2" descr="Patiesība:&#10;zīmju valoda palīdz veiksmīgi apgūt arī otru — rakstu — valodu un iekļauties gan nedzirdīgo, gan dzirdīgo pasaulē, pilnvērtīgi apgūt mācību vielu.&#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3J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N0AAALQYAADfYQAAvS8AABAgAAAmAAAACAAAAP//////////"/>
              </a:ext>
            </a:extLst>
          </p:cNvSpPr>
          <p:nvPr/>
        </p:nvSpPr>
        <p:spPr>
          <a:xfrm>
            <a:off x="10438765" y="4015740"/>
            <a:ext cx="5471160" cy="3744595"/>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a:t>Patiesība:</a:t>
            </a:r>
            <a:endParaRPr lang="lv-lv" sz="4400" b="0" cap="none" dirty="0"/>
          </a:p>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b="0" cap="none" dirty="0"/>
              <a:t>zīmju valoda palīdz veiksmīgi apgūt arī otru — rakstu — valodu un iekļauties gan nedzirdīgo, gan dzirdīgo pasaulē, pilnvērtīgi apgūt mācību vielu.</a:t>
            </a:r>
          </a:p>
        </p:txBody>
      </p:sp>
      <p:sp>
        <p:nvSpPr>
          <p:cNvPr id="2" name="Oval 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bAB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OZy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bABAP///wEAAAAAAAAAAAAAAAAAAAAAAAAAAAAAAAAAAAAAAAAAAAAAAAJ/f38AU1NTA8zMzADAwP8Af39/AAAAAAAAAAAAAAAAAAAAAAAAAAAAIQAAABgAAAAUAAAAHxgAAAcSAADWPQAAvjcAABAgAAAmAAAACAAAAP//////////"/>
              </a:ext>
            </a:extLst>
          </p:cNvSpPr>
          <p:nvPr/>
        </p:nvSpPr>
        <p:spPr>
          <a:xfrm>
            <a:off x="3921125" y="2930525"/>
            <a:ext cx="6130925" cy="6130925"/>
          </a:xfrm>
          <a:prstGeom prst="ellipse">
            <a:avLst/>
          </a:prstGeom>
          <a:solidFill>
            <a:srgbClr val="F9B001"/>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4" name="Textbox1" descr="Mīts:&#10;nedzirdīgam bērnam ir ierobežotas mācību un izglītošanās iespējas."/>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yhsAAJocAAAqOgAAhSoAABAgAAAmAAAACAAAAP//////////"/>
              </a:ext>
            </a:extLst>
          </p:cNvSpPr>
          <p:nvPr/>
        </p:nvSpPr>
        <p:spPr>
          <a:xfrm>
            <a:off x="4517390" y="4649470"/>
            <a:ext cx="4937760" cy="2262505"/>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a:t>Mīts:</a:t>
            </a:r>
            <a:endParaRPr lang="lv-lv" sz="4400" b="0" cap="none" dirty="0"/>
          </a:p>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b="0" cap="none" dirty="0"/>
              <a:t>nedzirdīgam bērnam ir ierobežotas mācību un izglītošanās iespējas.</a:t>
            </a:r>
          </a:p>
        </p:txBody>
      </p:sp>
      <p:sp>
        <p:nvSpPr>
          <p:cNvPr id="8" name="Virsraksts">
            <a:extLst>
              <a:ext uri="{FF2B5EF4-FFF2-40B4-BE49-F238E27FC236}">
                <a16:creationId xmlns:a16="http://schemas.microsoft.com/office/drawing/2014/main" id="{C92F290E-143E-443C-9C65-CB3FFA247153}"/>
              </a:ext>
            </a:extLst>
          </p:cNvPr>
          <p:cNvSpPr>
            <a:spLocks noGrp="1"/>
          </p:cNvSpPr>
          <p:nvPr>
            <p:ph type="title"/>
          </p:nvPr>
        </p:nvSpPr>
        <p:spPr>
          <a:xfrm>
            <a:off x="621030" y="580707"/>
            <a:ext cx="8804910" cy="1555115"/>
          </a:xfrm>
        </p:spPr>
        <p:txBody>
          <a:bodyPr/>
          <a:lstStyle/>
          <a:p>
            <a:pPr indent="12700">
              <a:lnSpc>
                <a:spcPts val="3900"/>
              </a:lnSpc>
              <a:defRPr sz="3600" cap="none">
                <a:latin typeface="Arial" pitchFamily="1" charset="0"/>
                <a:ea typeface="Arial" pitchFamily="1" charset="0"/>
                <a:cs typeface="Arial" pitchFamily="1" charset="0"/>
              </a:defRPr>
            </a:pPr>
            <a:r>
              <a:rPr lang="en-GB" dirty="0"/>
              <a:t>MĪTI UN PATIESĪBAS</a:t>
            </a:r>
            <a:br>
              <a:rPr lang="en-GB" dirty="0"/>
            </a:br>
            <a:r>
              <a:rPr lang="en-GB" b="0" dirty="0"/>
              <a:t>PAR VĀJDZIRDĪGIEM UN</a:t>
            </a:r>
            <a:br>
              <a:rPr lang="en-GB" b="0" dirty="0"/>
            </a:br>
            <a:r>
              <a:rPr lang="en-GB" b="0" dirty="0"/>
              <a:t>NEDZIRDĪGIEM BĒRNIEM</a:t>
            </a:r>
            <a:endParaRPr lang="lv-LV"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3" name="Oval 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HbH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HbHgAP///wEAAAAAAAAAAAAAAAAAAAAAAAAAAAAAAAAAAAAAAAAAAAAAAAJ/f38AU1NTA8zMzADAwP8Af39/AAAAAAAAAAAAAAAAAAAAAAAAAAAAIQAAABgAAAAUAAAARDoAAH8OAADSZwAA2joAABAgAAAmAAAACAAAAP//////////"/>
              </a:ext>
            </a:extLst>
          </p:cNvSpPr>
          <p:nvPr/>
        </p:nvSpPr>
        <p:spPr>
          <a:xfrm>
            <a:off x="9471660" y="2356485"/>
            <a:ext cx="7405370" cy="7210425"/>
          </a:xfrm>
          <a:prstGeom prst="ellipse">
            <a:avLst/>
          </a:prstGeom>
          <a:solidFill>
            <a:srgbClr val="1DB1E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5" name="Textbox2" descr="Patiesība:&#10;nedzirdīgie var lietot valodas atkarībā no to funkcijām un saziņas mērķa, piemēram, zīmju valodu saziņā ar nedzirdīgajiem, bet parastās valodas rakstu formu — saziņā ar dzirdīgajiem.&#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N0AAANkXAADfYQAA7DEAABAgAAAmAAAACAAAAP//////////"/>
              </a:ext>
            </a:extLst>
          </p:cNvSpPr>
          <p:nvPr/>
        </p:nvSpPr>
        <p:spPr>
          <a:xfrm>
            <a:off x="10438765" y="3876675"/>
            <a:ext cx="5471160" cy="4238625"/>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a:t>Patiesība:</a:t>
            </a:r>
            <a:endParaRPr lang="lv-lv" sz="4400" b="0" cap="none" dirty="0"/>
          </a:p>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b="0" cap="none" dirty="0"/>
              <a:t>nedzirdīgie var lietot valodas atkarībā no to funkcijām un saziņas mērķa, piemēram, zīmju valodu saziņā ar nedzirdīgajiem, bet parastās valodas rakstu formu — saziņā ar dzirdīgajiem.</a:t>
            </a:r>
          </a:p>
        </p:txBody>
      </p:sp>
      <p:sp>
        <p:nvSpPr>
          <p:cNvPr id="2" name="Oval 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bAB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NN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bABAP///wEAAAAAAAAAAAAAAAAAAAAAAAAAAAAAAAAAAAAAAAAAAAAAAAJ/f38AU1NTA8zMzADAwP8Af39/AAAAAAAAAAAAAAAAAAAAAAAAAAAAIQAAABgAAAAUAAAAHxgAAAcSAADWPQAAvjcAABAgAAAmAAAACAAAAP//////////"/>
              </a:ext>
            </a:extLst>
          </p:cNvSpPr>
          <p:nvPr/>
        </p:nvSpPr>
        <p:spPr>
          <a:xfrm>
            <a:off x="3921125" y="2930525"/>
            <a:ext cx="6130925" cy="6130925"/>
          </a:xfrm>
          <a:prstGeom prst="ellipse">
            <a:avLst/>
          </a:prstGeom>
          <a:solidFill>
            <a:srgbClr val="F9B001"/>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4" name="Textbox1" descr="Mīts:&#10;ar nedzirdīgiem bērniem var komunicēt, tikai pārzinot zīmju valodu."/>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HAD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Gh4AAH8cAADjNwAAdC0AABAgAAAmAAAACAAAAP//////////"/>
              </a:ext>
            </a:extLst>
          </p:cNvSpPr>
          <p:nvPr/>
        </p:nvSpPr>
        <p:spPr>
          <a:xfrm>
            <a:off x="4893310" y="4632325"/>
            <a:ext cx="4191635" cy="2756535"/>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a:t>Mīts:</a:t>
            </a:r>
            <a:endParaRPr lang="lv-lv" sz="4400" b="0" cap="none" dirty="0"/>
          </a:p>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b="0" cap="none" dirty="0"/>
              <a:t>ar nedzirdīgiem bērniem var komunicēt, tikai pārzinot zīmju valodu.</a:t>
            </a:r>
          </a:p>
        </p:txBody>
      </p:sp>
      <p:sp>
        <p:nvSpPr>
          <p:cNvPr id="8" name="Virsraksts">
            <a:extLst>
              <a:ext uri="{FF2B5EF4-FFF2-40B4-BE49-F238E27FC236}">
                <a16:creationId xmlns:a16="http://schemas.microsoft.com/office/drawing/2014/main" id="{50066965-C069-49D7-ACEA-BCFE7EE8D9CA}"/>
              </a:ext>
            </a:extLst>
          </p:cNvPr>
          <p:cNvSpPr>
            <a:spLocks noGrp="1"/>
          </p:cNvSpPr>
          <p:nvPr>
            <p:ph type="title"/>
          </p:nvPr>
        </p:nvSpPr>
        <p:spPr>
          <a:xfrm>
            <a:off x="621030" y="580707"/>
            <a:ext cx="8804910" cy="1555115"/>
          </a:xfrm>
        </p:spPr>
        <p:txBody>
          <a:bodyPr/>
          <a:lstStyle/>
          <a:p>
            <a:pPr indent="12700">
              <a:lnSpc>
                <a:spcPts val="3900"/>
              </a:lnSpc>
              <a:defRPr sz="3600" cap="none">
                <a:latin typeface="Arial" pitchFamily="1" charset="0"/>
                <a:ea typeface="Arial" pitchFamily="1" charset="0"/>
                <a:cs typeface="Arial" pitchFamily="1" charset="0"/>
              </a:defRPr>
            </a:pPr>
            <a:r>
              <a:rPr lang="en-GB" dirty="0"/>
              <a:t>MĪTI UN PATIESĪBAS</a:t>
            </a:r>
            <a:br>
              <a:rPr lang="en-GB" dirty="0"/>
            </a:br>
            <a:r>
              <a:rPr lang="en-GB" b="0" dirty="0"/>
              <a:t>PAR VĀJDZIRDĪGIEM UN</a:t>
            </a:r>
            <a:br>
              <a:rPr lang="en-GB" b="0" dirty="0"/>
            </a:br>
            <a:r>
              <a:rPr lang="en-GB" b="0" dirty="0"/>
              <a:t>NEDZIRDĪGIEM BĒRNIEM</a:t>
            </a:r>
            <a:endParaRPr lang="lv-LV"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QBQU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3" name="Oval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HbH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UQuQ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HbHgAP///wEAAAAAAAAAAAAAAAAAAAAAAAAAAAAAAAAAAAAAAAAAAAAAAAJ/f38AU1NTA8zMzADAwP8Af39/AAAAAAAAAAAAAAAAAAAAAAAAAAAAIQAAABgAAAAUAAAAuDMAAGQIAAAMagAA4TwAABAgAAAmAAAACAAAAP//////////"/>
              </a:ext>
            </a:extLst>
          </p:cNvSpPr>
          <p:nvPr/>
        </p:nvSpPr>
        <p:spPr>
          <a:xfrm>
            <a:off x="8407400" y="1363980"/>
            <a:ext cx="8831580" cy="8532495"/>
          </a:xfrm>
          <a:prstGeom prst="ellipse">
            <a:avLst/>
          </a:prstGeom>
          <a:solidFill>
            <a:srgbClr val="1DB1E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5" name="Textbox2" descr="Patiesība:&#10;zīmju valoda ir savstarpējās saziņas palīgs gan vecākiem, gan bērnam. Jau kopš dzimšanas brīža, sākotnēji ar īsākiem teikumiem, mīmiku un žestiem, vēlāk jau apgūstot zīmju valodu un komunicējot gariem teikumiem, vecāki pilnvērtīgi sazinās ar savu bērnu tāpat kā ar jebkuru dzirdīgo. Kā ikvienā ģimenē, arī ģimenēs, kurās ir nedzirdīgi bērni, &#10;visspēcīgākās saiknes &#10;ir mīlestība, cieņa un &#10;izpratne."/>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RVg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qjgAAHkRAAAaZQAAUzgAABAgAAAmAAAACAAAAP//////////"/>
              </a:ext>
            </a:extLst>
          </p:cNvSpPr>
          <p:nvPr/>
        </p:nvSpPr>
        <p:spPr>
          <a:xfrm>
            <a:off x="9211310" y="2840355"/>
            <a:ext cx="7223760" cy="6315710"/>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a:t>Patiesība:</a:t>
            </a:r>
            <a:endParaRPr lang="lv-lv" sz="4400" b="0" cap="none" dirty="0"/>
          </a:p>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b="0" cap="none" dirty="0"/>
              <a:t>zīmju valoda ir savstarpējās saziņas palīgs gan vecākiem, gan bērnam. Jau kopš dzimšanas brīža, sākotnēji ar īsākiem teikumiem, mīmiku un žestiem, vēlāk jau apgūstot zīmju valodu un komunicējot gariem teikumiem, vecāki pilnvērtīgi sazinās ar savu bērnu tāpat kā ar jebkuru dzirdīgo. Kā ikvienā ģimenē, arī ģimenēs, kurās ir nedzirdīgi bērni, </a:t>
            </a:r>
          </a:p>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r>
              <a:rPr lang="lv-lv" cap="none" dirty="0"/>
              <a:t>visspēcīgākās saiknes </a:t>
            </a:r>
          </a:p>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r>
              <a:rPr lang="lv-lv" cap="none" dirty="0"/>
              <a:t>ir mīlestība, cieņa un </a:t>
            </a:r>
          </a:p>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r>
              <a:rPr lang="lv-lv" cap="none" dirty="0"/>
              <a:t>izpratne.</a:t>
            </a:r>
          </a:p>
        </p:txBody>
      </p:sp>
      <p:sp>
        <p:nvSpPr>
          <p:cNvPr id="2" name="Oval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bAB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bABAP///wEAAAAAAAAAAAAAAAAAAAAAAAAAAAAAAAAAAAAAAAAAAAAAAAJ/f38AU1NTA8zMzADAwP8Af39/AAAAAAAAAAAAAAAAAAAAAAAAAAAAIQAAABgAAAAUAAAAURYAADUVAABKNwAALjYAABAgAAAmAAAACAAAAP//////////"/>
              </a:ext>
            </a:extLst>
          </p:cNvSpPr>
          <p:nvPr/>
        </p:nvSpPr>
        <p:spPr>
          <a:xfrm>
            <a:off x="3627755" y="3447415"/>
            <a:ext cx="5360035" cy="5360035"/>
          </a:xfrm>
          <a:prstGeom prst="ellipse">
            <a:avLst/>
          </a:prstGeom>
          <a:solidFill>
            <a:srgbClr val="F9B001"/>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4" name="Textbox1" descr="Mīts:&#10;ģimenei ir grūtības sazināties ar nedzirdīgu bērnu un paust savas emocijas."/>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NoAPg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zRoAAHocAAAkMwAAby0AABAgAAAmAAAACAAAAP//////////"/>
              </a:ext>
            </a:extLst>
          </p:cNvSpPr>
          <p:nvPr/>
        </p:nvSpPr>
        <p:spPr>
          <a:xfrm>
            <a:off x="4356735" y="4629150"/>
            <a:ext cx="3956685" cy="2756535"/>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a:t>Mīts:</a:t>
            </a:r>
            <a:endParaRPr lang="lv-lv" sz="4400" b="0" cap="none" dirty="0"/>
          </a:p>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b="0" cap="none" dirty="0"/>
              <a:t>ģimenei ir grūtības sazināties ar nedzirdīgu bērnu un paust savas emocijas.</a:t>
            </a:r>
          </a:p>
        </p:txBody>
      </p:sp>
      <p:sp>
        <p:nvSpPr>
          <p:cNvPr id="8" name="Virsraksts">
            <a:extLst>
              <a:ext uri="{FF2B5EF4-FFF2-40B4-BE49-F238E27FC236}">
                <a16:creationId xmlns:a16="http://schemas.microsoft.com/office/drawing/2014/main" id="{82115A00-6B70-453E-AA8F-75177D955D47}"/>
              </a:ext>
            </a:extLst>
          </p:cNvPr>
          <p:cNvSpPr>
            <a:spLocks noGrp="1"/>
          </p:cNvSpPr>
          <p:nvPr>
            <p:ph type="title"/>
          </p:nvPr>
        </p:nvSpPr>
        <p:spPr>
          <a:xfrm>
            <a:off x="621030" y="580707"/>
            <a:ext cx="8804910" cy="1555115"/>
          </a:xfrm>
        </p:spPr>
        <p:txBody>
          <a:bodyPr/>
          <a:lstStyle/>
          <a:p>
            <a:pPr indent="12700">
              <a:lnSpc>
                <a:spcPts val="3900"/>
              </a:lnSpc>
              <a:defRPr sz="3600" cap="none">
                <a:latin typeface="Arial" pitchFamily="1" charset="0"/>
                <a:ea typeface="Arial" pitchFamily="1" charset="0"/>
                <a:cs typeface="Arial" pitchFamily="1" charset="0"/>
              </a:defRPr>
            </a:pPr>
            <a:r>
              <a:rPr lang="en-GB" dirty="0"/>
              <a:t>MĪTI UN PATIESĪBAS</a:t>
            </a:r>
            <a:br>
              <a:rPr lang="en-GB" dirty="0"/>
            </a:br>
            <a:r>
              <a:rPr lang="en-GB" b="0" dirty="0"/>
              <a:t>PAR VĀJDZIRDĪGIEM UN</a:t>
            </a:r>
            <a:br>
              <a:rPr lang="en-GB" b="0" dirty="0"/>
            </a:br>
            <a:r>
              <a:rPr lang="en-GB" b="0" dirty="0"/>
              <a:t>NEDZIRDĪGIEM BĒRNIEM</a:t>
            </a:r>
            <a:endParaRPr lang="lv-LV"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QBQU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3" name="Oval 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HbH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Iw7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HbHgAP///wEAAAAAAAAAAAAAAAAAAAAAAAAAAAAAAAAAAAAAAAAAAAAAAAJ/f38AU1NTA8zMzADAwP8Af39/AAAAAAAAAAAAAAAAAAAAAAAAAAAAIQAAABgAAAAUAAAAyDEAADkJAABAZgAATzwAABAgAAAmAAAACAAAAP//////////"/>
              </a:ext>
            </a:extLst>
          </p:cNvSpPr>
          <p:nvPr/>
        </p:nvSpPr>
        <p:spPr>
          <a:xfrm>
            <a:off x="8092440" y="1499235"/>
            <a:ext cx="8529320" cy="8304530"/>
          </a:xfrm>
          <a:prstGeom prst="ellipse">
            <a:avLst/>
          </a:prstGeom>
          <a:solidFill>
            <a:srgbClr val="1DB1E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5" name="Textbox2" descr="Patiesība:&#10;nedzirdīgo bērnu runātspējas pakāpe ir atkarīga no dažādiem faktoriem, to vidū vecuma, kurā identificēta problēma, un dzirdes zuduma pakāpes. Dzirdes aparāti un citas palīgierīces var nodrošināt augstu runas skaņu uztveri. Apvienojumā ar runas terapiju &#10;daļa nedzirdīgo bērnu spēj &#10;attīstīt labu runas līmeni, &#10;pat tekošu runu."/>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C3HyQ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BzYAAKESAAB3YgAA0jUAABAgAAAmAAAACAAAAP//////////"/>
              </a:ext>
            </a:extLst>
          </p:cNvSpPr>
          <p:nvPr/>
        </p:nvSpPr>
        <p:spPr>
          <a:xfrm>
            <a:off x="8782685" y="3028315"/>
            <a:ext cx="7223760" cy="5720715"/>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a:t>Patiesība:</a:t>
            </a:r>
            <a:endParaRPr lang="lv-lv" sz="4400" b="0" cap="none" dirty="0"/>
          </a:p>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b="0" cap="none" dirty="0"/>
              <a:t>nedzirdīgo bērnu </a:t>
            </a:r>
            <a:r>
              <a:rPr lang="lv-lv" b="0" cap="none" dirty="0" err="1"/>
              <a:t>runātspējas</a:t>
            </a:r>
            <a:r>
              <a:rPr lang="lv-lv" b="0" cap="none" dirty="0"/>
              <a:t> pakāpe ir atkarīga no dažādiem faktoriem, to vidū vecuma, kurā identificēta problēma, un dzirdes zuduma pakāpes. Dzirdes aparāti un citas palīgierīces var nodrošināt augstu runas skaņu uztveri. Apvienojumā ar runas terapiju </a:t>
            </a:r>
          </a:p>
          <a:p>
            <a:pPr algn="ctr">
              <a:lnSpc>
                <a:spcPct val="107000"/>
              </a:lnSpc>
              <a:defRPr sz="3000" cap="none">
                <a:solidFill>
                  <a:srgbClr val="302A73"/>
                </a:solidFill>
                <a:uFill>
                  <a:solidFill>
                    <a:srgbClr val="000000"/>
                  </a:solidFill>
                </a:uFill>
                <a:latin typeface="Arial" pitchFamily="1" charset="0"/>
                <a:ea typeface="Arial" pitchFamily="1" charset="0"/>
                <a:cs typeface="Arial" pitchFamily="1" charset="0"/>
              </a:defRPr>
            </a:pPr>
            <a:r>
              <a:rPr lang="lv-lv" cap="none" dirty="0"/>
              <a:t>daļa nedzirdīgo bērnu spēj </a:t>
            </a:r>
          </a:p>
          <a:p>
            <a:pPr algn="ctr">
              <a:lnSpc>
                <a:spcPct val="107000"/>
              </a:lnSpc>
              <a:defRPr sz="3000" cap="none">
                <a:solidFill>
                  <a:srgbClr val="302A73"/>
                </a:solidFill>
                <a:uFill>
                  <a:solidFill>
                    <a:srgbClr val="000000"/>
                  </a:solidFill>
                </a:uFill>
                <a:latin typeface="Arial" pitchFamily="1" charset="0"/>
                <a:ea typeface="Arial" pitchFamily="1" charset="0"/>
                <a:cs typeface="Arial" pitchFamily="1" charset="0"/>
              </a:defRPr>
            </a:pPr>
            <a:r>
              <a:rPr lang="lv-lv" cap="none" dirty="0"/>
              <a:t>attīstīt labu runas līmeni, </a:t>
            </a:r>
          </a:p>
          <a:p>
            <a:pPr algn="ctr">
              <a:lnSpc>
                <a:spcPct val="107000"/>
              </a:lnSpc>
              <a:defRPr sz="3000" cap="none">
                <a:solidFill>
                  <a:srgbClr val="302A73"/>
                </a:solidFill>
                <a:uFill>
                  <a:solidFill>
                    <a:srgbClr val="000000"/>
                  </a:solidFill>
                </a:uFill>
                <a:latin typeface="Arial" pitchFamily="1" charset="0"/>
                <a:ea typeface="Arial" pitchFamily="1" charset="0"/>
                <a:cs typeface="Arial" pitchFamily="1" charset="0"/>
              </a:defRPr>
            </a:pPr>
            <a:r>
              <a:rPr lang="lv-lv" cap="none" dirty="0"/>
              <a:t>pat tekošu runu.</a:t>
            </a:r>
          </a:p>
        </p:txBody>
      </p:sp>
      <p:sp>
        <p:nvSpPr>
          <p:cNvPr id="2" name="Oval 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bAB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2U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bABAP///wEAAAAAAAAAAAAAAAAAAAAAAAAAAAAAAAAAAAAAAAAAAAAAAAJ/f38AU1NTA8zMzADAwP8Af39/AAAAAAAAAAAAAAAAAAAAAAAAAAAAIQAAABgAAAAUAAAAJxcAAH0TAABaNQAAsDEAABAgAAAmAAAACAAAAP//////////"/>
              </a:ext>
            </a:extLst>
          </p:cNvSpPr>
          <p:nvPr/>
        </p:nvSpPr>
        <p:spPr>
          <a:xfrm>
            <a:off x="3763645" y="3168015"/>
            <a:ext cx="4909185" cy="4909185"/>
          </a:xfrm>
          <a:prstGeom prst="ellipse">
            <a:avLst/>
          </a:prstGeom>
          <a:solidFill>
            <a:srgbClr val="F9B001"/>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4" name="Textbox1" descr="Mīts:&#10;nedzirdīgie bērni nav spējīgi iemācīties runāt."/>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WhwAAJQaAAAnMAAAfygAABAgAAAmAAAACAAAAP//////////"/>
              </a:ext>
            </a:extLst>
          </p:cNvSpPr>
          <p:nvPr/>
        </p:nvSpPr>
        <p:spPr>
          <a:xfrm>
            <a:off x="4608830" y="4320540"/>
            <a:ext cx="3218815" cy="2262505"/>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a:t>Mīts:</a:t>
            </a:r>
            <a:endParaRPr lang="lv-lv" sz="4400" b="0" cap="none" dirty="0"/>
          </a:p>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b="0" cap="none" dirty="0"/>
              <a:t>nedzirdīgie bērni nav spējīgi iemācīties runāt.</a:t>
            </a:r>
          </a:p>
        </p:txBody>
      </p:sp>
      <p:sp>
        <p:nvSpPr>
          <p:cNvPr id="8" name="Virsraksts">
            <a:extLst>
              <a:ext uri="{FF2B5EF4-FFF2-40B4-BE49-F238E27FC236}">
                <a16:creationId xmlns:a16="http://schemas.microsoft.com/office/drawing/2014/main" id="{AFA3762D-43D4-4B1F-A680-2CDE3A4ADFA9}"/>
              </a:ext>
            </a:extLst>
          </p:cNvPr>
          <p:cNvSpPr>
            <a:spLocks noGrp="1"/>
          </p:cNvSpPr>
          <p:nvPr>
            <p:ph type="title"/>
          </p:nvPr>
        </p:nvSpPr>
        <p:spPr>
          <a:xfrm>
            <a:off x="621030" y="580707"/>
            <a:ext cx="8804910" cy="1555115"/>
          </a:xfrm>
        </p:spPr>
        <p:txBody>
          <a:bodyPr/>
          <a:lstStyle/>
          <a:p>
            <a:pPr indent="12700">
              <a:lnSpc>
                <a:spcPts val="3900"/>
              </a:lnSpc>
              <a:defRPr sz="3600" cap="none">
                <a:latin typeface="Arial" pitchFamily="1" charset="0"/>
                <a:ea typeface="Arial" pitchFamily="1" charset="0"/>
                <a:cs typeface="Arial" pitchFamily="1" charset="0"/>
              </a:defRPr>
            </a:pPr>
            <a:r>
              <a:rPr lang="en-GB" dirty="0"/>
              <a:t>MĪTI UN PATIESĪBAS</a:t>
            </a:r>
            <a:br>
              <a:rPr lang="en-GB" dirty="0"/>
            </a:br>
            <a:r>
              <a:rPr lang="en-GB" b="0" dirty="0"/>
              <a:t>PAR VĀJDZIRDĪGIEM UN</a:t>
            </a:r>
            <a:br>
              <a:rPr lang="en-GB" b="0" dirty="0"/>
            </a:br>
            <a:r>
              <a:rPr lang="en-GB" b="0" dirty="0"/>
              <a:t>NEDZIRDĪGIEM BĒRNIEM</a:t>
            </a:r>
            <a:endParaRPr lang="lv-LV"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2NgAArHsAAIhFAAAQAAAAJgAAAAgAAAD//////////w=="/>
              </a:ext>
            </a:extLst>
          </p:cNvPicPr>
          <p:nvPr/>
        </p:nvPicPr>
        <p:blipFill>
          <a:blip r:embed="rId2"/>
          <a:stretch>
            <a:fillRect/>
          </a:stretch>
        </p:blipFill>
        <p:spPr>
          <a:xfrm>
            <a:off x="-17780" y="8934450"/>
            <a:ext cx="20121880" cy="2368550"/>
          </a:xfrm>
          <a:prstGeom prst="rect">
            <a:avLst/>
          </a:prstGeom>
          <a:noFill/>
          <a:ln>
            <a:noFill/>
          </a:ln>
          <a:effectLst/>
        </p:spPr>
      </p:pic>
      <p:sp>
        <p:nvSpPr>
          <p:cNvPr id="3" name="Oval 3">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HbH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HbHgAP///wEAAAAAAAAAAAAAAAAAAAAAAAAAAAAAAAAAAAAAAAAAAAAAAAJ/f38AU1NTA8zMzADAwP8Af39/AAAAAAAAAAAAAAAAAAAAAAAAAAAAIQAAABgAAAAUAAAAODYAAH8OAADGYwAA2joAABAgAAAmAAAACAAAAP//////////"/>
              </a:ext>
            </a:extLst>
          </p:cNvSpPr>
          <p:nvPr/>
        </p:nvSpPr>
        <p:spPr>
          <a:xfrm>
            <a:off x="8813800" y="2356485"/>
            <a:ext cx="7405370" cy="7210425"/>
          </a:xfrm>
          <a:prstGeom prst="ellipse">
            <a:avLst/>
          </a:prstGeom>
          <a:solidFill>
            <a:srgbClr val="1DB1E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5" name="Textbox2" descr="Patiesība:&#10;skaidra un atvērta komunikācija neatkarīgi no tā, vai vienaudži ir nedzirdīgi vai dzirdīgi, palīdz nodibināt veselīgas attiecības. Nedzirdīgās personas augstu vērtē vienaudžu un sabiedrības centienus sazināties ar viņiem"/>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yjkAADEYAABIYAAARDIAABAgAAAmAAAACAAAAP//////////"/>
              </a:ext>
            </a:extLst>
          </p:cNvSpPr>
          <p:nvPr/>
        </p:nvSpPr>
        <p:spPr>
          <a:xfrm>
            <a:off x="9394190" y="3932555"/>
            <a:ext cx="6257290" cy="4238625"/>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a:t>Patiesība:</a:t>
            </a:r>
            <a:endParaRPr lang="lv-lv" sz="4400" b="0" cap="none" dirty="0"/>
          </a:p>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b="0" cap="none" dirty="0"/>
              <a:t>skaidra un atvērta komunikācija neatkarīgi no tā, vai vienaudži ir nedzirdīgi vai dzirdīgi, palīdz nodibināt veselīgas attiecības. Nedzirdīgās personas augstu vērtē vienaudžu un sabiedrības centienus sazināties ar viņiem.</a:t>
            </a:r>
          </a:p>
        </p:txBody>
      </p:sp>
      <p:sp>
        <p:nvSpPr>
          <p:cNvPr id="2" name="Oval 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bAB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bABAP///wEAAAAAAAAAAAAAAAAAAAAAAAAAAAAAAAAAAAAAAAAAAAAAAAJ/f38AU1NTA8zMzADAwP8Af39/AAAAAAAAAAAAAAAAAAAAAAAAAAAAIQAAABgAAAAUAAAA3BoAABwVAAAZOwAAWjUAABAgAAAmAAAACAAAAP//////////"/>
              </a:ext>
            </a:extLst>
          </p:cNvSpPr>
          <p:nvPr/>
        </p:nvSpPr>
        <p:spPr>
          <a:xfrm>
            <a:off x="4366260" y="3431540"/>
            <a:ext cx="5240655" cy="5241290"/>
          </a:xfrm>
          <a:prstGeom prst="ellipse">
            <a:avLst/>
          </a:prstGeom>
          <a:solidFill>
            <a:srgbClr val="F9B001"/>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4" name="Textbox1" descr="Mīts:&#10;nedzirdīgie bērni jūtas drošāk nedzirdīgo vienaudžu kopienā."/>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vR8AAKscAAA4NgAAoS0AABAgAAAmAAAACAAAAP//////////"/>
              </a:ext>
            </a:extLst>
          </p:cNvSpPr>
          <p:nvPr/>
        </p:nvSpPr>
        <p:spPr>
          <a:xfrm>
            <a:off x="5159375" y="4660265"/>
            <a:ext cx="3654425" cy="2757170"/>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a:t>Mīts:</a:t>
            </a:r>
            <a:endParaRPr lang="lv-lv" sz="4400" b="0" cap="none" dirty="0"/>
          </a:p>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b="0" cap="none" dirty="0"/>
              <a:t>nedzirdīgie bērni jūtas drošāk nedzirdīgo vienaudžu kopienā.</a:t>
            </a:r>
          </a:p>
        </p:txBody>
      </p:sp>
      <p:sp>
        <p:nvSpPr>
          <p:cNvPr id="8" name="Virsraksts">
            <a:extLst>
              <a:ext uri="{FF2B5EF4-FFF2-40B4-BE49-F238E27FC236}">
                <a16:creationId xmlns:a16="http://schemas.microsoft.com/office/drawing/2014/main" id="{9E7ED006-239B-490F-83AC-2EF3755A5A38}"/>
              </a:ext>
            </a:extLst>
          </p:cNvPr>
          <p:cNvSpPr>
            <a:spLocks noGrp="1"/>
          </p:cNvSpPr>
          <p:nvPr>
            <p:ph type="title"/>
          </p:nvPr>
        </p:nvSpPr>
        <p:spPr>
          <a:xfrm>
            <a:off x="621030" y="580707"/>
            <a:ext cx="8804910" cy="1555115"/>
          </a:xfrm>
        </p:spPr>
        <p:txBody>
          <a:bodyPr/>
          <a:lstStyle/>
          <a:p>
            <a:pPr indent="12700">
              <a:lnSpc>
                <a:spcPts val="3900"/>
              </a:lnSpc>
              <a:defRPr sz="3600" cap="none">
                <a:latin typeface="Arial" pitchFamily="1" charset="0"/>
                <a:ea typeface="Arial" pitchFamily="1" charset="0"/>
                <a:cs typeface="Arial" pitchFamily="1" charset="0"/>
              </a:defRPr>
            </a:pPr>
            <a:r>
              <a:rPr lang="en-GB" dirty="0"/>
              <a:t>MĪTI UN PATIESĪBAS</a:t>
            </a:r>
            <a:br>
              <a:rPr lang="en-GB" dirty="0"/>
            </a:br>
            <a:r>
              <a:rPr lang="en-GB" b="0" dirty="0"/>
              <a:t>PAR VĀJDZIRDĪGIEM UN</a:t>
            </a:r>
            <a:br>
              <a:rPr lang="en-GB" b="0" dirty="0"/>
            </a:br>
            <a:r>
              <a:rPr lang="en-GB" b="0" dirty="0"/>
              <a:t>NEDZIRDĪGIEM BĒRNIEM</a:t>
            </a:r>
            <a:endParaRPr lang="lv-LV"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pic>
        <p:nvPicPr>
          <p:cNvPr id="3" name="Picture" descr="Cilvēciņš dzeltenā krāsā ar vienu kurpi kājās."/>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PRMAADSCAAAOmwAANA1AAAQAAAAJgAAAAgAAAD//////////w=="/>
              </a:ext>
            </a:extLst>
          </p:cNvPicPr>
          <p:nvPr/>
        </p:nvPicPr>
        <p:blipFill>
          <a:blip r:embed="rId3"/>
          <a:stretch>
            <a:fillRect/>
          </a:stretch>
        </p:blipFill>
        <p:spPr>
          <a:xfrm>
            <a:off x="12509500" y="1433830"/>
            <a:ext cx="5083810" cy="7313930"/>
          </a:xfrm>
          <a:prstGeom prst="rect">
            <a:avLst/>
          </a:prstGeom>
          <a:noFill/>
          <a:ln>
            <a:noFill/>
          </a:ln>
          <a:effectLst/>
        </p:spPr>
      </p:pic>
      <p:sp>
        <p:nvSpPr>
          <p:cNvPr id="2" name="Virsraksts" descr="Padomi saskarsmē ar cilvēkiem ar redzes traucējumiem"/>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MAAQ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U1NTA8zMzADAwP8Af39/AAAAAAAAAAAAAAAAAAAAAAAAAAAAIQAAABgAAAAUAAAAvPf//+sQAABocwAApjQAABAAAAAmAAAACAAAAAEAAAAAAAAA"/>
              </a:ext>
            </a:extLst>
          </p:cNvSpPr>
          <p:nvPr>
            <p:ph type="title"/>
          </p:nvPr>
        </p:nvSpPr>
        <p:spPr>
          <a:xfrm>
            <a:off x="-1343660" y="2750185"/>
            <a:ext cx="20104100" cy="5808345"/>
          </a:xfrm>
        </p:spPr>
        <p:txBody>
          <a:bodyPr/>
          <a:lstStyle/>
          <a:p>
            <a:pPr indent="703580" algn="ctr">
              <a:spcBef>
                <a:spcPts val="100"/>
              </a:spcBef>
              <a:defRPr sz="6000" cap="none"/>
            </a:pPr>
            <a:r>
              <a:rPr dirty="0">
                <a:latin typeface="+mn-lt"/>
              </a:rPr>
              <a:t>PADOMI SASKARSMĒ</a:t>
            </a:r>
            <a:br>
              <a:rPr dirty="0">
                <a:latin typeface="+mn-lt"/>
              </a:rPr>
            </a:br>
            <a:r>
              <a:rPr dirty="0">
                <a:latin typeface="+mn-lt"/>
              </a:rPr>
              <a:t>AR CILVĒKIEM</a:t>
            </a:r>
            <a:br>
              <a:rPr dirty="0">
                <a:latin typeface="+mn-lt"/>
              </a:rPr>
            </a:br>
            <a:r>
              <a:rPr lang="lv-lv" cap="none" dirty="0">
                <a:latin typeface="+mn-lt"/>
              </a:rPr>
              <a:t> </a:t>
            </a:r>
            <a:r>
              <a:rPr sz="9600" cap="none" dirty="0">
                <a:latin typeface="+mn-lt"/>
              </a:rPr>
              <a:t>AR REDZES</a:t>
            </a:r>
            <a:r>
              <a:rPr lang="lv-lv" sz="9600" cap="none" dirty="0">
                <a:latin typeface="+mn-lt"/>
              </a:rPr>
              <a:t> </a:t>
            </a:r>
            <a:br>
              <a:rPr dirty="0">
                <a:latin typeface="+mn-lt"/>
              </a:rPr>
            </a:br>
            <a:r>
              <a:rPr lang="lv-lv" sz="9600" cap="none" dirty="0">
                <a:latin typeface="+mn-lt"/>
              </a:rPr>
              <a:t>  </a:t>
            </a:r>
            <a:r>
              <a:rPr sz="9600" cap="none" dirty="0">
                <a:latin typeface="+mn-lt"/>
              </a:rPr>
              <a:t>TRAUCĒJUMIEM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AyNwAAt3sAAMJFAAAQAAAAJgAAAAgAAAD//////////w=="/>
              </a:ext>
            </a:extLst>
          </p:cNvPicPr>
          <p:nvPr/>
        </p:nvPicPr>
        <p:blipFill>
          <a:blip r:embed="rId2"/>
          <a:stretch>
            <a:fillRect/>
          </a:stretch>
        </p:blipFill>
        <p:spPr>
          <a:xfrm>
            <a:off x="0" y="8972550"/>
            <a:ext cx="20111085" cy="2367280"/>
          </a:xfrm>
          <a:prstGeom prst="rect">
            <a:avLst/>
          </a:prstGeom>
          <a:noFill/>
          <a:ln>
            <a:noFill/>
          </a:ln>
          <a:effectLst/>
        </p:spPr>
      </p:pic>
      <p:sp>
        <p:nvSpPr>
          <p:cNvPr id="4" name="Textbox6" descr="Sarunu centies sākt tieši, nevis ar trešās &#10;personas starpniecību!"/>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JVcAABEhAAC1cgAA7ykAABAgAAAmAAAACAAAAP//////////"/>
              </a:ext>
            </a:extLst>
          </p:cNvSpPr>
          <p:nvPr/>
        </p:nvSpPr>
        <p:spPr>
          <a:xfrm>
            <a:off x="14166215" y="5375275"/>
            <a:ext cx="4480560" cy="1441450"/>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cap="none" dirty="0"/>
              <a:t>Sarunu centies sākt tieši</a:t>
            </a:r>
            <a:r>
              <a:rPr lang="lv-lv" b="0" cap="none" dirty="0"/>
              <a:t>, nevis ar trešās </a:t>
            </a:r>
          </a:p>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r>
              <a:rPr lang="lv-lv" cap="none" dirty="0"/>
              <a:t>personas starpniecību!</a:t>
            </a:r>
          </a:p>
        </p:txBody>
      </p:sp>
      <p:sp>
        <p:nvSpPr>
          <p:cNvPr id="8" name="Textbox5" descr="3"/>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mWIAAJ4XAADtaAAARiEAABAgAAAmAAAACAAAAP//////////"/>
              </a:ext>
            </a:extLst>
          </p:cNvSpPr>
          <p:nvPr/>
        </p:nvSpPr>
        <p:spPr>
          <a:xfrm>
            <a:off x="16028035" y="3839210"/>
            <a:ext cx="1028700" cy="1569720"/>
          </a:xfrm>
          <a:prstGeom prst="rect">
            <a:avLst/>
          </a:prstGeom>
          <a:no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r>
              <a:rPr lang="en-us" sz="9600" b="1" cap="none">
                <a:solidFill>
                  <a:srgbClr val="F9B001"/>
                </a:solidFill>
                <a:latin typeface="Arial" pitchFamily="1" charset="0"/>
                <a:ea typeface="Calibri" pitchFamily="2" charset="0"/>
                <a:cs typeface="Arial" pitchFamily="1" charset="0"/>
              </a:rPr>
              <a:t>3</a:t>
            </a:r>
          </a:p>
        </p:txBody>
      </p:sp>
      <p:sp>
        <p:nvSpPr>
          <p:cNvPr id="3" name="Textbox4" descr="Sākot sarunu, vispirms pārliecinies, vai apkārt nav pārāk spilgta gaisma, vai tava seja nav ēnā, pēc tam nosauc savu vārdu un iepazīstini ar sevi."/>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RTEAAN4gAABNTQAAPjIAABAgAAAmAAAACAAAAP//////////"/>
              </a:ext>
            </a:extLst>
          </p:cNvSpPr>
          <p:nvPr/>
        </p:nvSpPr>
        <p:spPr>
          <a:xfrm>
            <a:off x="8009255" y="5342890"/>
            <a:ext cx="4556760" cy="2824480"/>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cap="none" dirty="0"/>
              <a:t>Sākot sarunu</a:t>
            </a:r>
            <a:r>
              <a:rPr lang="lv-lv" b="0" cap="none" dirty="0"/>
              <a:t>, vispirms pārliecinies, vai apkārt nav pārāk spilgta gaisma, vai tava seja nav ēnā, pēc tam nosauc savu vārdu un iepazīstini ar sevi.</a:t>
            </a:r>
          </a:p>
        </p:txBody>
      </p:sp>
      <p:sp>
        <p:nvSpPr>
          <p:cNvPr id="7" name="Textbox3" descr="2"/>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CApRE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ET0AAJ4XAABlQwAARiEAABAgAAAmAAAACAAAAP//////////"/>
              </a:ext>
            </a:extLst>
          </p:cNvSpPr>
          <p:nvPr/>
        </p:nvSpPr>
        <p:spPr>
          <a:xfrm>
            <a:off x="9926955" y="3839210"/>
            <a:ext cx="1028700" cy="1569720"/>
          </a:xfrm>
          <a:prstGeom prst="rect">
            <a:avLst/>
          </a:prstGeom>
          <a:no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r>
              <a:rPr lang="en-us" sz="9600" b="1" cap="none">
                <a:solidFill>
                  <a:srgbClr val="F9B001"/>
                </a:solidFill>
                <a:latin typeface="Arial" pitchFamily="1" charset="0"/>
                <a:ea typeface="Calibri" pitchFamily="2" charset="0"/>
                <a:cs typeface="Arial" pitchFamily="1" charset="0"/>
              </a:rPr>
              <a:t>2</a:t>
            </a:r>
          </a:p>
        </p:txBody>
      </p:sp>
      <p:sp>
        <p:nvSpPr>
          <p:cNvPr id="2" name="Textbox2" descr="Izvairies izmantot apzīmējumu „akls” —  atceries, redzes traucējumi ir dažādi. Sekojoši, ir atšķirība starp «neredzīgs» un „ «vājredzīgs». Tu neviļus vari kādu aizvainot."/>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nQwAAGYgAAC1JwAAnTQAABAgAAAmAAAACAAAAP//////////"/>
              </a:ext>
            </a:extLst>
          </p:cNvSpPr>
          <p:nvPr/>
        </p:nvSpPr>
        <p:spPr>
          <a:xfrm>
            <a:off x="2050415" y="5266690"/>
            <a:ext cx="4404360" cy="3286125"/>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cap="none" dirty="0"/>
              <a:t>Izvairies izmantot apzīmējumu „akls” </a:t>
            </a:r>
            <a:r>
              <a:rPr lang="lv-lv" b="0" cap="none" dirty="0"/>
              <a:t>—  atceries, redzes traucējumi ir dažādi. Sekojoši, ir atš</a:t>
            </a:r>
            <a:r>
              <a:rPr lang="lv-LV" b="0" cap="none" dirty="0"/>
              <a:t>ķi</a:t>
            </a:r>
            <a:r>
              <a:rPr lang="lv-lv" b="0" cap="none" dirty="0"/>
              <a:t>rība starp «neredzīgs</a:t>
            </a:r>
            <a:r>
              <a:rPr lang="lv-lv" cap="none" dirty="0"/>
              <a:t>»</a:t>
            </a:r>
            <a:r>
              <a:rPr lang="lv-lv" b="0" cap="none" dirty="0"/>
              <a:t> un „</a:t>
            </a:r>
            <a:r>
              <a:rPr lang="lv-lv" cap="none" dirty="0"/>
              <a:t> «</a:t>
            </a:r>
            <a:r>
              <a:rPr lang="lv-lv" b="0" cap="none" dirty="0"/>
              <a:t>vājredzīgs</a:t>
            </a:r>
            <a:r>
              <a:rPr lang="lv-lv" cap="none" dirty="0"/>
              <a:t>»</a:t>
            </a:r>
            <a:r>
              <a:rPr lang="lv-lv" b="0" cap="none" dirty="0"/>
              <a:t>. Tu neviļus vari kādu aizvainot.</a:t>
            </a:r>
          </a:p>
        </p:txBody>
      </p:sp>
      <p:sp>
        <p:nvSpPr>
          <p:cNvPr id="6" name="Textbox1" descr="1"/>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BQAbE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uBcAAJ4XAAAMHgAARiEAABAgAAAmAAAACAAAAP//////////"/>
              </a:ext>
            </a:extLst>
          </p:cNvSpPr>
          <p:nvPr/>
        </p:nvSpPr>
        <p:spPr>
          <a:xfrm>
            <a:off x="3855720" y="3839210"/>
            <a:ext cx="1028700" cy="1569720"/>
          </a:xfrm>
          <a:prstGeom prst="rect">
            <a:avLst/>
          </a:prstGeom>
          <a:no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r>
              <a:rPr lang="en-us" sz="9600" b="1" cap="none">
                <a:solidFill>
                  <a:srgbClr val="F9B001"/>
                </a:solidFill>
                <a:latin typeface="Arial" pitchFamily="1" charset="0"/>
                <a:ea typeface="Calibri" pitchFamily="2" charset="0"/>
                <a:cs typeface="Arial" pitchFamily="1" charset="0"/>
              </a:rPr>
              <a:t>1</a:t>
            </a:r>
          </a:p>
        </p:txBody>
      </p:sp>
      <p:sp>
        <p:nvSpPr>
          <p:cNvPr id="11" name="Virsraksts">
            <a:extLst>
              <a:ext uri="{FF2B5EF4-FFF2-40B4-BE49-F238E27FC236}">
                <a16:creationId xmlns:a16="http://schemas.microsoft.com/office/drawing/2014/main" id="{579019D5-E7AC-449F-8441-88FF6BE33318}"/>
              </a:ext>
            </a:extLst>
          </p:cNvPr>
          <p:cNvSpPr>
            <a:spLocks noGrp="1"/>
          </p:cNvSpPr>
          <p:nvPr>
            <p:ph type="title"/>
          </p:nvPr>
        </p:nvSpPr>
        <p:spPr>
          <a:xfrm>
            <a:off x="609600" y="554355"/>
            <a:ext cx="8804910" cy="1569720"/>
          </a:xfrm>
        </p:spPr>
        <p:txBody>
          <a:bodyPr/>
          <a:lstStyle/>
          <a:p>
            <a:r>
              <a:rPr lang="en-GB" sz="3600" b="0" dirty="0">
                <a:latin typeface="+mn-lt"/>
              </a:rPr>
              <a:t>PADOMI SASKARSMĒ</a:t>
            </a:r>
            <a:br>
              <a:rPr lang="en-GB" sz="3600" dirty="0">
                <a:latin typeface="+mn-lt"/>
              </a:rPr>
            </a:br>
            <a:r>
              <a:rPr lang="en-GB" sz="3600" b="0" dirty="0">
                <a:latin typeface="+mn-lt"/>
              </a:rPr>
              <a:t>AR CILVĒKIEM AR</a:t>
            </a:r>
            <a:br>
              <a:rPr lang="en-GB" sz="3600" dirty="0">
                <a:latin typeface="+mn-lt"/>
              </a:rPr>
            </a:br>
            <a:r>
              <a:rPr lang="en-GB" sz="3600" dirty="0">
                <a:latin typeface="+mn-lt"/>
              </a:rPr>
              <a:t>REDZES TRAUCĒJUMIEM</a:t>
            </a:r>
            <a:endParaRPr lang="lv-LV" sz="3600" dirty="0">
              <a:latin typeface="+mn-lt"/>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CHf9o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sp>
        <p:nvSpPr>
          <p:cNvPr id="3" name="Textbox6" descr="Runā lēni, skaidri un vienmērīgi, nepārspīlējot ar žestiem! &#10;Ja sarunu biedrs atļauj, vari izmantot arī pieskārienus. Noslēdzot sarunu vai aizejot, respektē sarunas biedru ar apgrūtinātu redzi un par savu nodomu pasaki laikus.&#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AL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hiUAABcqAAD2UQAAeDsAABAgAAAmAAAACAAAAP//////////"/>
              </a:ext>
            </a:extLst>
          </p:cNvSpPr>
          <p:nvPr/>
        </p:nvSpPr>
        <p:spPr>
          <a:xfrm>
            <a:off x="6099810" y="6842125"/>
            <a:ext cx="7223760" cy="2825115"/>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cap="none" dirty="0"/>
              <a:t>Runā lēni, skaidri un vienmērīgi</a:t>
            </a:r>
            <a:r>
              <a:rPr lang="lv-lv" b="0" cap="none" dirty="0"/>
              <a:t>, nepārspīlējot ar žestiem! </a:t>
            </a:r>
          </a:p>
          <a:p>
            <a:pPr algn="ctr">
              <a:lnSpc>
                <a:spcPct val="107000"/>
              </a:lnSpc>
              <a:defRPr sz="2800" cap="none">
                <a:solidFill>
                  <a:srgbClr val="302A73"/>
                </a:solidFill>
                <a:uFill>
                  <a:solidFill>
                    <a:srgbClr val="000000"/>
                  </a:solidFill>
                </a:uFill>
                <a:latin typeface="Arial" pitchFamily="1" charset="0"/>
                <a:ea typeface="Arial" pitchFamily="1" charset="0"/>
                <a:cs typeface="Arial" pitchFamily="1" charset="0"/>
              </a:defRPr>
            </a:pPr>
            <a:r>
              <a:rPr lang="lv-lv" cap="none" dirty="0"/>
              <a:t>Ja sarunu biedrs atļauj, vari izmantot arī pieskārienus. Noslēdzot sarunu vai aizejot, respektē sarunas biedru ar apgrūtinātu redzi un par savu nodomu pasaki laikus.</a:t>
            </a:r>
          </a:p>
        </p:txBody>
      </p:sp>
      <p:sp>
        <p:nvSpPr>
          <p:cNvPr id="8" name="TextBox5" descr="6"/>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3/9s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DgAAO4hAABQPwAAlisAABAgAAAmAAAACAAAAP//////////"/>
              </a:ext>
            </a:extLst>
          </p:cNvSpPr>
          <p:nvPr/>
        </p:nvSpPr>
        <p:spPr>
          <a:xfrm>
            <a:off x="9263380" y="5515610"/>
            <a:ext cx="1028700" cy="1569720"/>
          </a:xfrm>
          <a:prstGeom prst="rect">
            <a:avLst/>
          </a:prstGeom>
          <a:no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r>
              <a:rPr lang="lv-lv" sz="9600" b="1" cap="none">
                <a:solidFill>
                  <a:srgbClr val="C2D116"/>
                </a:solidFill>
                <a:latin typeface="Arial" pitchFamily="1" charset="0"/>
                <a:ea typeface="Calibri" pitchFamily="2" charset="0"/>
                <a:cs typeface="Arial" pitchFamily="1" charset="0"/>
              </a:rPr>
              <a:t>6</a:t>
            </a:r>
          </a:p>
        </p:txBody>
      </p:sp>
      <p:sp>
        <p:nvSpPr>
          <p:cNvPr id="2" name="Textbox4" descr="Droši vari izmantot ikdienas valodu, tomēr izvērtē situāciju un centies piemeklēt iespējami precīzākus un aprakstošākus vārdus, piemēram, durvis kreisajā pusē, meitene dzeltenajā kleitā u. tml. "/>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w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EUgAAAAVAABZbwAAYSYAABAgAAAmAAAACAAAAP//////////"/>
              </a:ext>
            </a:extLst>
          </p:cNvSpPr>
          <p:nvPr/>
        </p:nvSpPr>
        <p:spPr>
          <a:xfrm>
            <a:off x="11715115" y="3413760"/>
            <a:ext cx="6385560" cy="2825115"/>
          </a:xfrm>
          <a:prstGeom prst="rect">
            <a:avLst/>
          </a:prstGeom>
          <a:noFill/>
          <a:ln>
            <a:noFill/>
          </a:ln>
          <a:effectLst/>
        </p:spPr>
        <p:txBody>
          <a:bodyPr vert="horz" wrap="square" lIns="45720" tIns="45720" rIns="45720" bIns="45720" numCol="1" spcCol="215900" anchor="t"/>
          <a:lstStyle/>
          <a:p>
            <a:pPr algn="ctr">
              <a:lnSpc>
                <a:spcPct val="107000"/>
              </a:lnSpc>
              <a:defRPr sz="2800" b="1" cap="none">
                <a:solidFill>
                  <a:srgbClr val="302A73"/>
                </a:solidFill>
                <a:uFill>
                  <a:solidFill>
                    <a:srgbClr val="000000"/>
                  </a:solidFill>
                </a:uFill>
                <a:latin typeface="Arial" pitchFamily="1" charset="0"/>
                <a:ea typeface="Arial" pitchFamily="1" charset="0"/>
                <a:cs typeface="Arial" pitchFamily="1" charset="0"/>
              </a:defRPr>
            </a:pPr>
            <a:r>
              <a:rPr lang="lv-lv" cap="none" dirty="0"/>
              <a:t>Droši vari izmantot ikdienas valodu</a:t>
            </a:r>
            <a:r>
              <a:rPr lang="lv-lv" b="0" cap="none" dirty="0"/>
              <a:t>, tomēr izvērtē situāciju un centies piemeklēt iespējami precīzākus un aprakstošākus vārdus, piemēram, durvis kreisajā pusē, meitene dzeltenajā kleitā u. tml. </a:t>
            </a:r>
          </a:p>
        </p:txBody>
      </p:sp>
      <p:sp>
        <p:nvSpPr>
          <p:cNvPr id="7" name="Textbox3" descr="5"/>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srKzw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SFkAANcMAACbXwAAfxYAABAgAAAmAAAACAAAAP//////////"/>
              </a:ext>
            </a:extLst>
          </p:cNvSpPr>
          <p:nvPr/>
        </p:nvSpPr>
        <p:spPr>
          <a:xfrm>
            <a:off x="14513560" y="2087245"/>
            <a:ext cx="1028065" cy="1569720"/>
          </a:xfrm>
          <a:prstGeom prst="rect">
            <a:avLst/>
          </a:prstGeom>
          <a:no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r>
              <a:rPr lang="lv-lv" sz="9600" b="1" cap="none">
                <a:solidFill>
                  <a:srgbClr val="C2D116"/>
                </a:solidFill>
                <a:latin typeface="Arial" pitchFamily="1" charset="0"/>
                <a:ea typeface="Calibri" pitchFamily="2" charset="0"/>
                <a:cs typeface="Arial" pitchFamily="1" charset="0"/>
              </a:rPr>
              <a:t>5</a:t>
            </a:r>
            <a:endParaRPr lang="en-us" sz="9600" b="1" cap="none">
              <a:solidFill>
                <a:srgbClr val="C2D116"/>
              </a:solidFill>
              <a:latin typeface="Arial" pitchFamily="1" charset="0"/>
              <a:ea typeface="Calibri" pitchFamily="2" charset="0"/>
              <a:cs typeface="Arial" pitchFamily="1" charset="0"/>
            </a:endParaRPr>
          </a:p>
        </p:txBody>
      </p:sp>
      <p:sp>
        <p:nvSpPr>
          <p:cNvPr id="5" name="Textbox2" descr="Vienmēr nostājies sarunu biedra priekšā!"/>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EhAlI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xhwAAAsVAABXMQAA6h0AABAgAAAmAAAACAAAAP//////////"/>
              </a:ext>
            </a:extLst>
          </p:cNvSpPr>
          <p:nvPr/>
        </p:nvSpPr>
        <p:spPr>
          <a:xfrm>
            <a:off x="4677410" y="3420745"/>
            <a:ext cx="3343275" cy="1442085"/>
          </a:xfrm>
          <a:prstGeom prst="rect">
            <a:avLst/>
          </a:prstGeom>
          <a:noFill/>
          <a:ln>
            <a:noFill/>
          </a:ln>
          <a:effectLst/>
        </p:spPr>
        <p:txBody>
          <a:bodyPr vert="horz" wrap="square" lIns="45720" tIns="45720" rIns="45720" bIns="45720" numCol="1" spcCol="215900" anchor="t"/>
          <a:lstStyle/>
          <a:p>
            <a:pPr algn="ctr">
              <a:lnSpc>
                <a:spcPct val="107000"/>
              </a:lnSpc>
              <a:defRPr sz="2600" cap="none">
                <a:solidFill>
                  <a:srgbClr val="302A73"/>
                </a:solidFill>
                <a:uFill>
                  <a:solidFill>
                    <a:srgbClr val="000000"/>
                  </a:solidFill>
                </a:uFill>
                <a:latin typeface="Arial" pitchFamily="1" charset="0"/>
                <a:ea typeface="Arial" pitchFamily="1" charset="0"/>
                <a:cs typeface="Arial" pitchFamily="1" charset="0"/>
              </a:defRPr>
            </a:pPr>
            <a:r>
              <a:rPr lang="lv-lv" sz="2800" b="1" cap="none" dirty="0"/>
              <a:t>Vienmēr nostājies </a:t>
            </a:r>
            <a:r>
              <a:rPr lang="lv-lv" sz="2800" cap="none" dirty="0"/>
              <a:t>sarunu biedra priekšā!</a:t>
            </a:r>
          </a:p>
        </p:txBody>
      </p:sp>
      <p:sp>
        <p:nvSpPr>
          <p:cNvPr id="6" name="Textbox1"/>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H67Ax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oSQAAKIMAAD1KgAAShYAABAgAAAmAAAACAAAAP//////////"/>
              </a:ext>
            </a:extLst>
          </p:cNvSpPr>
          <p:nvPr/>
        </p:nvSpPr>
        <p:spPr>
          <a:xfrm>
            <a:off x="5954395" y="2053590"/>
            <a:ext cx="1028700" cy="1569720"/>
          </a:xfrm>
          <a:prstGeom prst="rect">
            <a:avLst/>
          </a:prstGeom>
          <a:no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r>
              <a:rPr lang="en-us" sz="9600" b="1" cap="none">
                <a:solidFill>
                  <a:srgbClr val="C2D116"/>
                </a:solidFill>
                <a:latin typeface="Arial" pitchFamily="1" charset="0"/>
                <a:ea typeface="Calibri" pitchFamily="2" charset="0"/>
                <a:cs typeface="Arial" pitchFamily="1" charset="0"/>
              </a:rPr>
              <a:t>4</a:t>
            </a:r>
          </a:p>
        </p:txBody>
      </p:sp>
      <p:sp>
        <p:nvSpPr>
          <p:cNvPr id="10" name="Virsraksts">
            <a:extLst>
              <a:ext uri="{FF2B5EF4-FFF2-40B4-BE49-F238E27FC236}">
                <a16:creationId xmlns:a16="http://schemas.microsoft.com/office/drawing/2014/main" id="{C1D79D98-8EA1-4DED-B922-74743EE7F060}"/>
              </a:ext>
            </a:extLst>
          </p:cNvPr>
          <p:cNvSpPr>
            <a:spLocks noGrp="1"/>
          </p:cNvSpPr>
          <p:nvPr>
            <p:ph type="title"/>
          </p:nvPr>
        </p:nvSpPr>
        <p:spPr>
          <a:xfrm>
            <a:off x="609600" y="554355"/>
            <a:ext cx="8804910" cy="1569720"/>
          </a:xfrm>
        </p:spPr>
        <p:txBody>
          <a:bodyPr/>
          <a:lstStyle/>
          <a:p>
            <a:r>
              <a:rPr lang="en-GB" sz="3600" b="0" dirty="0">
                <a:latin typeface="+mn-lt"/>
              </a:rPr>
              <a:t>PADOMI SASKARSMĒ</a:t>
            </a:r>
            <a:br>
              <a:rPr lang="en-GB" sz="3600" dirty="0">
                <a:latin typeface="+mn-lt"/>
              </a:rPr>
            </a:br>
            <a:r>
              <a:rPr lang="en-GB" sz="3600" b="0" dirty="0">
                <a:latin typeface="+mn-lt"/>
              </a:rPr>
              <a:t>AR CILVĒKIEM AR</a:t>
            </a:r>
            <a:br>
              <a:rPr lang="en-GB" sz="3600" dirty="0">
                <a:latin typeface="+mn-lt"/>
              </a:rPr>
            </a:br>
            <a:r>
              <a:rPr lang="en-GB" sz="3600" dirty="0">
                <a:latin typeface="+mn-lt"/>
              </a:rPr>
              <a:t>REDZES TRAUCĒJUMIEM</a:t>
            </a:r>
            <a:endParaRPr lang="lv-LV" sz="3600" dirty="0">
              <a:latin typeface="+mn-lt"/>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Daudzkrāsaina svītra. Kreisajā pusē #IekāpOtraKurpēs, labajā kurpe. Fonā izgaismotu">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AAAAAArHsAAJFFAAAQAAAAJgAAAAgAAAD//////////w=="/>
              </a:ext>
            </a:extLst>
          </p:cNvPicPr>
          <p:nvPr/>
        </p:nvPicPr>
        <p:blipFill>
          <a:blip r:embed="rId2"/>
          <a:stretch>
            <a:fillRect/>
          </a:stretch>
        </p:blipFill>
        <p:spPr>
          <a:xfrm>
            <a:off x="0" y="685800"/>
            <a:ext cx="20104100" cy="11308715"/>
          </a:xfrm>
          <a:prstGeom prst="rect">
            <a:avLst/>
          </a:prstGeom>
          <a:noFill/>
          <a:ln>
            <a:noFill/>
          </a:ln>
          <a:effectLst/>
        </p:spPr>
      </p:pic>
      <p:sp>
        <p:nvSpPr>
          <p:cNvPr id="4" name="Textbox" descr="Taktils no latīņu valodas tactilis ‘taustes’. Tādējādi taktila informācija ir informācija, ko saņem ar roku pieskārienu palīdzību (piemēram, aptaustot veikalā preci, mēs iegūstam informāciju par tekstūru, temperatūru, svaru u. c.), ar rokasspiedienu, apkampieniem, arī skūpstiem.&#10;Taktils komunikācijas kanāls tiek izmantots arī mākslīgu valodu, rakstības metožu, piemēram, Braila raksts, izveidei."/>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Pw8AACcZAACQbgAA+zIAABAgAAAmAAAACAAAAP//////////"/>
              </a:ext>
            </a:extLst>
          </p:cNvSpPr>
          <p:nvPr/>
        </p:nvSpPr>
        <p:spPr>
          <a:xfrm>
            <a:off x="2478405" y="4088765"/>
            <a:ext cx="15494635" cy="4198620"/>
          </a:xfrm>
          <a:prstGeom prst="rect">
            <a:avLst/>
          </a:prstGeom>
          <a:noFill/>
          <a:ln>
            <a:noFill/>
          </a:ln>
          <a:effectLst/>
        </p:spPr>
        <p:txBody>
          <a:bodyPr vert="horz" wrap="square" lIns="45720" tIns="45720" rIns="45720" bIns="45720" numCol="1" spcCol="215900" anchor="t"/>
          <a:lstStyle/>
          <a:p>
            <a:pPr algn="ctr">
              <a:lnSpc>
                <a:spcPct val="107000"/>
              </a:lnSpc>
              <a:defRPr sz="3600" cap="none">
                <a:solidFill>
                  <a:srgbClr val="FFFFFF"/>
                </a:solidFill>
                <a:uFill>
                  <a:solidFill>
                    <a:srgbClr val="000000"/>
                  </a:solidFill>
                </a:uFill>
                <a:latin typeface="Arial" pitchFamily="1" charset="0"/>
                <a:ea typeface="Arial" pitchFamily="1" charset="0"/>
                <a:cs typeface="Arial" pitchFamily="1" charset="0"/>
              </a:defRPr>
            </a:pPr>
            <a:r>
              <a:rPr lang="lv-lv" cap="none" dirty="0" err="1">
                <a:solidFill>
                  <a:srgbClr val="002060"/>
                </a:solidFill>
              </a:rPr>
              <a:t>Taktils</a:t>
            </a:r>
            <a:r>
              <a:rPr lang="lv-lv" cap="none" dirty="0">
                <a:solidFill>
                  <a:srgbClr val="002060"/>
                </a:solidFill>
              </a:rPr>
              <a:t> no latīņu valodas </a:t>
            </a:r>
            <a:r>
              <a:rPr lang="lv-lv" i="1" cap="none" dirty="0" err="1">
                <a:solidFill>
                  <a:srgbClr val="002060"/>
                </a:solidFill>
              </a:rPr>
              <a:t>tactilis</a:t>
            </a:r>
            <a:r>
              <a:rPr lang="lv-lv" cap="none" dirty="0">
                <a:solidFill>
                  <a:srgbClr val="002060"/>
                </a:solidFill>
              </a:rPr>
              <a:t> ‘taustes’. </a:t>
            </a:r>
            <a:r>
              <a:rPr lang="lv-lv" b="1" cap="none" dirty="0">
                <a:solidFill>
                  <a:srgbClr val="002060"/>
                </a:solidFill>
              </a:rPr>
              <a:t>Tādējādi </a:t>
            </a:r>
            <a:r>
              <a:rPr lang="lv-lv" b="1" cap="none" dirty="0" err="1">
                <a:solidFill>
                  <a:srgbClr val="002060"/>
                </a:solidFill>
              </a:rPr>
              <a:t>taktila</a:t>
            </a:r>
            <a:r>
              <a:rPr lang="lv-lv" b="1" cap="none" dirty="0">
                <a:solidFill>
                  <a:srgbClr val="002060"/>
                </a:solidFill>
              </a:rPr>
              <a:t> informācija ir informācija, ko saņem ar roku pieskārienu palīdzību (piemēram, aptaustot veikalā preci, mēs iegūstam informāciju par tekstūru, temperatūru, svaru u. c.), ar rokasspiedienu, apkampieniem, arī skūpstiem.</a:t>
            </a:r>
          </a:p>
          <a:p>
            <a:pPr algn="ctr">
              <a:lnSpc>
                <a:spcPct val="107000"/>
              </a:lnSpc>
              <a:defRPr sz="3600" cap="none">
                <a:solidFill>
                  <a:srgbClr val="FFFFFF"/>
                </a:solidFill>
                <a:uFill>
                  <a:solidFill>
                    <a:srgbClr val="000000"/>
                  </a:solidFill>
                </a:uFill>
                <a:latin typeface="Arial" pitchFamily="1" charset="0"/>
                <a:ea typeface="Arial" pitchFamily="1" charset="0"/>
                <a:cs typeface="Arial" pitchFamily="1" charset="0"/>
              </a:defRPr>
            </a:pPr>
            <a:r>
              <a:rPr lang="lv-lv" cap="none" dirty="0" err="1">
                <a:solidFill>
                  <a:srgbClr val="002060"/>
                </a:solidFill>
              </a:rPr>
              <a:t>Taktils</a:t>
            </a:r>
            <a:r>
              <a:rPr lang="lv-lv" cap="none" dirty="0">
                <a:solidFill>
                  <a:srgbClr val="002060"/>
                </a:solidFill>
              </a:rPr>
              <a:t> komunikācijas kanāls tiek izmantots arī mākslīgu valodu, rakstības metožu, piemēram, </a:t>
            </a:r>
            <a:r>
              <a:rPr lang="lv-lv" cap="none" dirty="0" err="1">
                <a:solidFill>
                  <a:srgbClr val="002060"/>
                </a:solidFill>
              </a:rPr>
              <a:t>Braila</a:t>
            </a:r>
            <a:r>
              <a:rPr lang="lv-lv" cap="none" dirty="0">
                <a:solidFill>
                  <a:srgbClr val="002060"/>
                </a:solidFill>
              </a:rPr>
              <a:t> raksts, izveidei.</a:t>
            </a:r>
          </a:p>
        </p:txBody>
      </p:sp>
      <p:sp>
        <p:nvSpPr>
          <p:cNvPr id="5" name="Virsraksts">
            <a:extLst>
              <a:ext uri="{FF2B5EF4-FFF2-40B4-BE49-F238E27FC236}">
                <a16:creationId xmlns:a16="http://schemas.microsoft.com/office/drawing/2014/main" id="{95ADC689-6F65-43B5-8F43-024D36262AC8}"/>
              </a:ext>
            </a:extLst>
          </p:cNvPr>
          <p:cNvSpPr>
            <a:spLocks noGrp="1"/>
          </p:cNvSpPr>
          <p:nvPr>
            <p:ph type="title"/>
          </p:nvPr>
        </p:nvSpPr>
        <p:spPr>
          <a:xfrm>
            <a:off x="428307" y="752157"/>
            <a:ext cx="8804910" cy="2036763"/>
          </a:xfrm>
        </p:spPr>
        <p:txBody>
          <a:bodyPr/>
          <a:lstStyle/>
          <a:p>
            <a:pPr indent="12700">
              <a:lnSpc>
                <a:spcPts val="3900"/>
              </a:lnSpc>
              <a:defRPr sz="2400" b="1" cap="none">
                <a:solidFill>
                  <a:srgbClr val="302A73"/>
                </a:solidFill>
                <a:latin typeface="Arial" pitchFamily="1" charset="0"/>
                <a:ea typeface="Arial" pitchFamily="1" charset="0"/>
                <a:cs typeface="Arial" pitchFamily="1" charset="0"/>
              </a:defRPr>
            </a:pPr>
            <a:r>
              <a:rPr lang="lv-LV" sz="3600" dirty="0"/>
              <a:t>CILVĒKI AR REDZES</a:t>
            </a:r>
            <a:br>
              <a:rPr lang="lv-LV" sz="3600" dirty="0"/>
            </a:br>
            <a:r>
              <a:rPr lang="lv-LV" sz="3600" dirty="0"/>
              <a:t>TRAUCĒJUMIEM UN</a:t>
            </a:r>
            <a:br>
              <a:rPr lang="lv-LV" sz="3600" dirty="0"/>
            </a:br>
            <a:r>
              <a:rPr lang="lv-LV" sz="3600" dirty="0"/>
              <a:t>TAKTILĀ VALODA —</a:t>
            </a:r>
            <a:br>
              <a:rPr lang="lv-LV" sz="3600" dirty="0"/>
            </a:br>
            <a:r>
              <a:rPr lang="lv-LV" sz="3600" dirty="0"/>
              <a:t>PIESKĀRIENU VALODA</a:t>
            </a:r>
            <a:br>
              <a:rPr lang="lv-LV" sz="3600" dirty="0"/>
            </a:br>
            <a:endParaRPr lang="lv-LV" sz="36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I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sp>
        <p:nvSpPr>
          <p:cNvPr id="4" name="Textbox2" descr="Braila raksta latviešu alfabēts:&#10;https://lv.wikipedia.org/wiki/Braila_raksta_latviešu_alfabēts"/>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lhEAAJorAAAWagAAPzEAABAgAAAmAAAACAAAAP//////////"/>
              </a:ext>
            </a:extLst>
          </p:cNvSpPr>
          <p:nvPr/>
        </p:nvSpPr>
        <p:spPr>
          <a:xfrm>
            <a:off x="2858770" y="7087870"/>
            <a:ext cx="14386560" cy="917575"/>
          </a:xfrm>
          <a:prstGeom prst="rect">
            <a:avLst/>
          </a:prstGeom>
          <a:noFill/>
          <a:ln>
            <a:noFill/>
          </a:ln>
          <a:effectLst/>
        </p:spPr>
        <p:txBody>
          <a:bodyPr vert="horz" wrap="square" lIns="45720" tIns="45720" rIns="45720" bIns="45720" numCol="1" spcCol="215900" anchor="t"/>
          <a:lstStyle/>
          <a:p>
            <a:pPr algn="ctr">
              <a:lnSpc>
                <a:spcPct val="107000"/>
              </a:lnSpc>
              <a:defRPr sz="2600" cap="none">
                <a:solidFill>
                  <a:srgbClr val="302A73"/>
                </a:solidFill>
                <a:uFill>
                  <a:solidFill>
                    <a:srgbClr val="000000"/>
                  </a:solidFill>
                </a:uFill>
                <a:latin typeface="Arial" pitchFamily="1" charset="0"/>
                <a:ea typeface="Arial" pitchFamily="1" charset="0"/>
                <a:cs typeface="Arial" pitchFamily="1" charset="0"/>
              </a:defRPr>
            </a:pPr>
            <a:r>
              <a:rPr lang="lv-lv" cap="none" dirty="0" err="1"/>
              <a:t>Braila</a:t>
            </a:r>
            <a:r>
              <a:rPr lang="lv-lv" cap="none" dirty="0"/>
              <a:t> raksta latviešu alfabēts:</a:t>
            </a:r>
          </a:p>
          <a:p>
            <a:pPr algn="ctr">
              <a:lnSpc>
                <a:spcPct val="107000"/>
              </a:lnSpc>
              <a:defRPr sz="2600" cap="none">
                <a:solidFill>
                  <a:srgbClr val="302A73"/>
                </a:solidFill>
                <a:uFill>
                  <a:solidFill>
                    <a:srgbClr val="000000"/>
                  </a:solidFill>
                </a:uFill>
                <a:latin typeface="Arial" pitchFamily="1" charset="0"/>
                <a:ea typeface="Arial" pitchFamily="1" charset="0"/>
                <a:cs typeface="Arial" pitchFamily="1" charset="0"/>
              </a:defRPr>
            </a:pPr>
            <a:r>
              <a:rPr u="sng" cap="none" dirty="0">
                <a:solidFill>
                  <a:srgbClr val="0000FF"/>
                </a:solidFill>
                <a:uFill>
                  <a:solidFill>
                    <a:srgbClr val="0000FF"/>
                  </a:solidFill>
                </a:uFill>
                <a:hlinkClick r:id="rId3"/>
              </a:rPr>
              <a:t>https://lv.wikipedia.org/wiki/Braila_raksta_latviešu_alfabēts</a:t>
            </a:r>
            <a:endParaRPr u="sng" dirty="0"/>
          </a:p>
        </p:txBody>
      </p:sp>
      <p:sp>
        <p:nvSpPr>
          <p:cNvPr id="2" name="Zaļš 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sAAAAE0AAAAASAAAAEgAAABIAAAASAAAAAAAAAAAAAAAAAAAAAEAAABQAAAAck05NwH/rT8AAAAAAAAAAAAAAAAAAOA/AAAAAAAA4D8AAAAAAADgPwAAAAAAAOA/AAAAAAAA4D8AAAAAAADgPwAAAAAAAOA/AAAAAAAA4D8CAAAAjAAAAAEAAAAAAAAAwtEW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wtEWAP///wEAAAAAAAAAAAAAAAAAAAAAAAAAAAAAAAAAAAAAAAAAAAAAAAJ/f38AAAAAA8zMzADAwP8Af39/AAAAAAAAAAAAAAAAAAAAAAAAAAAAIQAAABgAAAAUAAAADgkAAGcXAACecgAA9SkAABAgAAAmAAAACAAAAP//////////"/>
              </a:ext>
            </a:extLst>
          </p:cNvSpPr>
          <p:nvPr/>
        </p:nvSpPr>
        <p:spPr>
          <a:xfrm>
            <a:off x="1471930" y="3804285"/>
            <a:ext cx="17160240" cy="3016250"/>
          </a:xfrm>
          <a:prstGeom prst="round2DiagRect">
            <a:avLst>
              <a:gd name="adj1" fmla="val 16666"/>
              <a:gd name="adj2" fmla="val 0"/>
            </a:avLst>
          </a:prstGeom>
          <a:solidFill>
            <a:srgbClr val="C2D116"/>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1" descr="Braila raksts ir rakstības metode, kuru izmanto, lai neredzīgi cilvēki vai cilvēki ar vāju redzi varētu lasīt un rakstīt. To ieviesis francūzis Luijs Brails 1821. gadā. Cilvēki lasa tekstu, taustot izciļņus. &#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qgwAALgaAAACbwAA9iUAABAgAAAmAAAACAAAAP//////////"/>
              </a:ext>
            </a:extLst>
          </p:cNvSpPr>
          <p:nvPr/>
        </p:nvSpPr>
        <p:spPr>
          <a:xfrm>
            <a:off x="2058670" y="4343400"/>
            <a:ext cx="15986760" cy="1827530"/>
          </a:xfrm>
          <a:prstGeom prst="rect">
            <a:avLst/>
          </a:prstGeom>
          <a:noFill/>
          <a:ln>
            <a:noFill/>
          </a:ln>
          <a:effectLst/>
        </p:spPr>
        <p:txBody>
          <a:bodyPr vert="horz" wrap="square" lIns="45720" tIns="45720" rIns="45720" bIns="45720" numCol="1" spcCol="215900" anchor="t"/>
          <a:lstStyle>
            <a:lvl1pPr algn="ctr">
              <a:lnSpc>
                <a:spcPct val="107000"/>
              </a:lnSpc>
              <a:defRPr sz="3600" cap="none">
                <a:solidFill>
                  <a:srgbClr val="FFFFFF"/>
                </a:solidFill>
                <a:latin typeface="Arial" pitchFamily="1" charset="0"/>
                <a:ea typeface="Calibri" pitchFamily="2" charset="0"/>
                <a:cs typeface="Calibri" pitchFamily="2" charset="0"/>
              </a:defRPr>
            </a:lvl1pPr>
          </a:lstStyle>
          <a:p>
            <a:r>
              <a:rPr lang="lv-lv" cap="none" dirty="0" err="1">
                <a:solidFill>
                  <a:srgbClr val="002060"/>
                </a:solidFill>
              </a:rPr>
              <a:t>Braila</a:t>
            </a:r>
            <a:r>
              <a:rPr lang="lv-lv" cap="none" dirty="0">
                <a:solidFill>
                  <a:srgbClr val="002060"/>
                </a:solidFill>
              </a:rPr>
              <a:t> raksts ir rakstības metode, kuru izmanto, lai neredzīgi cilvēki vai cilvēki ar vāju redzi varētu lasīt un rakstīt. To ieviesis francūzis </a:t>
            </a:r>
            <a:r>
              <a:rPr lang="lv-lv" cap="none" dirty="0" err="1">
                <a:solidFill>
                  <a:srgbClr val="002060"/>
                </a:solidFill>
              </a:rPr>
              <a:t>Luijs</a:t>
            </a:r>
            <a:r>
              <a:rPr lang="lv-lv" cap="none" dirty="0">
                <a:solidFill>
                  <a:srgbClr val="002060"/>
                </a:solidFill>
              </a:rPr>
              <a:t> </a:t>
            </a:r>
            <a:r>
              <a:rPr lang="lv-lv" cap="none" dirty="0" err="1">
                <a:solidFill>
                  <a:srgbClr val="002060"/>
                </a:solidFill>
              </a:rPr>
              <a:t>Brails</a:t>
            </a:r>
            <a:r>
              <a:rPr lang="lv-lv" cap="none" dirty="0">
                <a:solidFill>
                  <a:srgbClr val="002060"/>
                </a:solidFill>
              </a:rPr>
              <a:t> 1821. gadā. </a:t>
            </a:r>
            <a:r>
              <a:rPr lang="lv-lv" b="1" cap="none" dirty="0">
                <a:solidFill>
                  <a:srgbClr val="002060"/>
                </a:solidFill>
              </a:rPr>
              <a:t>Cilvēki lasa tekstu, taustot izciļņus. </a:t>
            </a:r>
          </a:p>
        </p:txBody>
      </p:sp>
      <p:sp>
        <p:nvSpPr>
          <p:cNvPr id="7" name="Virsraksts">
            <a:extLst>
              <a:ext uri="{FF2B5EF4-FFF2-40B4-BE49-F238E27FC236}">
                <a16:creationId xmlns:a16="http://schemas.microsoft.com/office/drawing/2014/main" id="{F70A24AC-92AB-49BB-8757-0F700CF94C8B}"/>
              </a:ext>
            </a:extLst>
          </p:cNvPr>
          <p:cNvSpPr>
            <a:spLocks noGrp="1"/>
          </p:cNvSpPr>
          <p:nvPr>
            <p:ph type="title"/>
          </p:nvPr>
        </p:nvSpPr>
        <p:spPr>
          <a:xfrm>
            <a:off x="609600" y="635000"/>
            <a:ext cx="8804910" cy="1635125"/>
          </a:xfrm>
        </p:spPr>
        <p:txBody>
          <a:bodyPr/>
          <a:lstStyle/>
          <a:p>
            <a:pPr indent="12700">
              <a:lnSpc>
                <a:spcPts val="3900"/>
              </a:lnSpc>
              <a:defRPr sz="2400" b="1" cap="none">
                <a:solidFill>
                  <a:srgbClr val="302A73"/>
                </a:solidFill>
                <a:latin typeface="Arial" pitchFamily="1" charset="0"/>
                <a:ea typeface="Arial" pitchFamily="1" charset="0"/>
                <a:cs typeface="Arial" pitchFamily="1" charset="0"/>
              </a:defRPr>
            </a:pPr>
            <a:r>
              <a:rPr lang="lv-LV" sz="3600" dirty="0"/>
              <a:t>CILVĒKI AR REDZES</a:t>
            </a:r>
            <a:br>
              <a:rPr lang="lv-LV" sz="3600" dirty="0"/>
            </a:br>
            <a:r>
              <a:rPr lang="lv-LV" sz="3600" dirty="0"/>
              <a:t>TRAUCĒJUMIEM UN</a:t>
            </a:r>
            <a:br>
              <a:rPr lang="lv-LV" sz="3600" dirty="0"/>
            </a:br>
            <a:r>
              <a:rPr lang="lv-LV" sz="3600" dirty="0"/>
              <a:t>BRAILA RAKSTS</a:t>
            </a:r>
            <a:br>
              <a:rPr lang="lv-LV" sz="3600" dirty="0"/>
            </a:br>
            <a:endParaRPr lang="lv-LV" sz="3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D//vL/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T////1NgAAtXsAAIhFAAAQAAAAJgAAAAgAAAD//////////w=="/>
              </a:ext>
            </a:extLst>
          </p:cNvPicPr>
          <p:nvPr/>
        </p:nvPicPr>
        <p:blipFill>
          <a:blip r:embed="rId2"/>
          <a:stretch>
            <a:fillRect/>
          </a:stretch>
        </p:blipFill>
        <p:spPr>
          <a:xfrm>
            <a:off x="-17780" y="8933815"/>
            <a:ext cx="20127595" cy="2369185"/>
          </a:xfrm>
          <a:prstGeom prst="rect">
            <a:avLst/>
          </a:prstGeom>
          <a:noFill/>
          <a:ln>
            <a:noFill/>
          </a:ln>
          <a:effectLst/>
        </p:spPr>
      </p:pic>
      <p:sp>
        <p:nvSpPr>
          <p:cNvPr id="2" name="Virsraksts" descr="Stereotipi un aizspriedumi"/>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E+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U1NTA8zMzADAwP8Af39/AAAAAAAAAAAAAAAAAAAAAAAAAAAAIQAAABgAAAAUAAAAwSIAANUWAADrWAAA0CYAABAAAAAmAAAACAAAAAAAAAAAAAAA"/>
              </a:ext>
            </a:extLst>
          </p:cNvSpPr>
          <p:nvPr>
            <p:ph type="title"/>
          </p:nvPr>
        </p:nvSpPr>
        <p:spPr/>
        <p:txBody>
          <a:bodyPr/>
          <a:lstStyle/>
          <a:p>
            <a:pPr indent="14605">
              <a:lnSpc>
                <a:spcPts val="10100"/>
              </a:lnSpc>
              <a:spcBef>
                <a:spcPts val="100"/>
              </a:spcBef>
              <a:defRPr cap="none">
                <a:latin typeface="Arial" pitchFamily="1" charset="0"/>
                <a:ea typeface="Arial" pitchFamily="1" charset="0"/>
                <a:cs typeface="Arial" pitchFamily="1" charset="0"/>
              </a:defRPr>
            </a:pPr>
            <a:r>
              <a:rPr dirty="0"/>
              <a:t>STEREOTIPI </a:t>
            </a:r>
            <a:r>
              <a:rPr b="0" cap="none" dirty="0"/>
              <a:t>un</a:t>
            </a:r>
          </a:p>
          <a:p>
            <a:pPr indent="114935">
              <a:lnSpc>
                <a:spcPts val="10100"/>
              </a:lnSpc>
              <a:defRPr cap="none">
                <a:latin typeface="Arial" pitchFamily="1" charset="0"/>
                <a:ea typeface="Arial" pitchFamily="1" charset="0"/>
                <a:cs typeface="Arial" pitchFamily="1" charset="0"/>
              </a:defRPr>
            </a:pPr>
            <a:r>
              <a:rPr dirty="0"/>
              <a:t>AIZSPRIEDUMI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jWSCw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1NgAAtXsAAIhFAAAQAAAAJgAAAAgAAAD//////////w=="/>
              </a:ext>
            </a:extLst>
          </p:cNvPicPr>
          <p:nvPr/>
        </p:nvPicPr>
        <p:blipFill>
          <a:blip r:embed="rId2"/>
          <a:stretch>
            <a:fillRect/>
          </a:stretch>
        </p:blipFill>
        <p:spPr>
          <a:xfrm>
            <a:off x="-17780" y="8933815"/>
            <a:ext cx="20127595" cy="2369185"/>
          </a:xfrm>
          <a:prstGeom prst="rect">
            <a:avLst/>
          </a:prstGeom>
          <a:noFill/>
          <a:ln>
            <a:noFill/>
          </a:ln>
          <a:effectLst/>
        </p:spPr>
      </p:pic>
      <p:pic>
        <p:nvPicPr>
          <p:cNvPr id="4" name="Cilvēciņš zilā rāsā ar vienu kurpi kājā" descr="A blue stick figure with green shoes&#10;&#10;Description automatically generated"/>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CsMAADjHAAAP0EAAMJFAAAQAAAAJgAAAAgAAAD//////////w=="/>
              </a:ext>
            </a:extLst>
          </p:cNvPicPr>
          <p:nvPr/>
        </p:nvPicPr>
        <p:blipFill>
          <a:blip r:embed="rId3"/>
          <a:stretch>
            <a:fillRect/>
          </a:stretch>
        </p:blipFill>
        <p:spPr>
          <a:xfrm flipH="1">
            <a:off x="1978025" y="4695825"/>
            <a:ext cx="8628380" cy="6644005"/>
          </a:xfrm>
          <a:prstGeom prst="rect">
            <a:avLst/>
          </a:prstGeom>
          <a:noFill/>
          <a:ln>
            <a:noFill/>
          </a:ln>
          <a:effectLst/>
        </p:spPr>
      </p:pic>
      <p:sp>
        <p:nvSpPr>
          <p:cNvPr id="3" name="Virsraksts" descr="Mīti un patiesības par vājredzīgiem cilvēkiem"/>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AAAAA8zMzADAwP8Af39/AAAAAAAAAAAAAAAAAAAAAAAAAAAAIQAAABgAAAAUAAAAAAAAALATAACsewAANiwAABAAAAAmAAAACAAAAAEAAAAAAAAA"/>
              </a:ext>
            </a:extLst>
          </p:cNvSpPr>
          <p:nvPr>
            <p:ph type="title"/>
          </p:nvPr>
        </p:nvSpPr>
        <p:spPr>
          <a:xfrm>
            <a:off x="0" y="3200400"/>
            <a:ext cx="20104100" cy="3986530"/>
          </a:xfrm>
        </p:spPr>
        <p:txBody>
          <a:bodyPr/>
          <a:lstStyle/>
          <a:p>
            <a:pPr indent="703580" algn="ctr">
              <a:lnSpc>
                <a:spcPct val="107000"/>
              </a:lnSpc>
              <a:defRPr>
                <a:uFill>
                  <a:solidFill>
                    <a:srgbClr val="000000"/>
                  </a:solidFill>
                </a:uFill>
              </a:defRPr>
            </a:pPr>
            <a:r>
              <a:rPr dirty="0">
                <a:latin typeface="+mn-lt"/>
              </a:rPr>
              <a:t>MĪTI UN PATIESĪBAS</a:t>
            </a:r>
            <a:r>
              <a:rPr sz="6400" cap="none" dirty="0">
                <a:latin typeface="+mn-lt"/>
              </a:rPr>
              <a:t> </a:t>
            </a:r>
          </a:p>
          <a:p>
            <a:pPr indent="703580" algn="ctr">
              <a:lnSpc>
                <a:spcPct val="107000"/>
              </a:lnSpc>
              <a:defRPr sz="4800" cap="none">
                <a:uFill>
                  <a:solidFill>
                    <a:srgbClr val="000000"/>
                  </a:solidFill>
                </a:uFill>
              </a:defRPr>
            </a:pPr>
            <a:r>
              <a:rPr sz="6000" cap="none" dirty="0">
                <a:latin typeface="+mn-lt"/>
              </a:rPr>
              <a:t>PAR VĀJREDZĪGIEM UN</a:t>
            </a:r>
            <a:br>
              <a:rPr dirty="0">
                <a:latin typeface="+mn-lt"/>
              </a:rPr>
            </a:br>
            <a:r>
              <a:rPr lang="lv-lv" sz="6000" cap="none" dirty="0">
                <a:latin typeface="+mn-lt"/>
              </a:rPr>
              <a:t>     </a:t>
            </a:r>
            <a:r>
              <a:rPr sz="6000" cap="none" dirty="0">
                <a:latin typeface="+mn-lt"/>
              </a:rPr>
              <a:t>NEREDZĪGIEM BĒRNIEM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1NgAAtXsAAIhFAAAQAAAAJgAAAAgAAAD//////////w=="/>
              </a:ext>
            </a:extLst>
          </p:cNvPicPr>
          <p:nvPr/>
        </p:nvPicPr>
        <p:blipFill>
          <a:blip r:embed="rId2"/>
          <a:stretch>
            <a:fillRect/>
          </a:stretch>
        </p:blipFill>
        <p:spPr>
          <a:xfrm>
            <a:off x="-17780" y="8933815"/>
            <a:ext cx="20127595" cy="2369185"/>
          </a:xfrm>
          <a:prstGeom prst="rect">
            <a:avLst/>
          </a:prstGeom>
          <a:noFill/>
          <a:ln>
            <a:noFill/>
          </a:ln>
          <a:effectLst/>
        </p:spPr>
      </p:pic>
      <p:sp>
        <p:nvSpPr>
          <p:cNvPr id="3" name="Oval 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wtEW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wtEWAP///wEAAAAAAAAAAAAAAAAAAAAAAAAAAAAAAAAAAAAAAAAAAAAAAAJ/f38AAAAAA8zMzADAwP8Af39/AAAAAAAAAAAAAAAAAAAAAAAAAAAAIQAAABgAAAAUAAAAOjUAAA4MAACFZwAABz0AABAgAAAmAAAACAAAAP//////////"/>
              </a:ext>
            </a:extLst>
          </p:cNvSpPr>
          <p:nvPr/>
        </p:nvSpPr>
        <p:spPr>
          <a:xfrm>
            <a:off x="8652510" y="1959610"/>
            <a:ext cx="8175625" cy="7960995"/>
          </a:xfrm>
          <a:prstGeom prst="ellipse">
            <a:avLst/>
          </a:prstGeom>
          <a:solidFill>
            <a:srgbClr val="C2D116"/>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5" name="Textbox2" descr="Patiesība:&#10;vājredzīgajiem bērniem lasīšana un rakstīšana sagādā grūtības, bet ir iespējama, viņi spēj saskatīt gaismu, arī objektus, to kontūras. Savukārt neredzīgie bērni koncentrējas uz citu maņu izkopšanu, tādējādi attīstot maņas, kas nav saistītas ar redzi, — tausti (pieskārienus), dzirdi, ožu, parasti viņiem ir labāk attīstīta telpas izjūta."/>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OFu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EDwAAO8RAACuYAAAKjgAABAgAAAmAAAACAAAAP//////////"/>
              </a:ext>
            </a:extLst>
          </p:cNvSpPr>
          <p:nvPr/>
        </p:nvSpPr>
        <p:spPr>
          <a:xfrm>
            <a:off x="9763760" y="2915285"/>
            <a:ext cx="5952490" cy="6214745"/>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a:t>Patiesība:</a:t>
            </a:r>
            <a:endParaRPr lang="lv-lv" sz="4400" b="0" cap="none" dirty="0"/>
          </a:p>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b="0" cap="none" dirty="0"/>
              <a:t>vājredzīgajiem bērniem lasīšana un rakstīšana sagādā grūtības, bet ir iespējama, viņi spēj saskatīt gaismu, arī objektus, to kontūras. Savukārt neredzīgie bērni koncentrējas uz citu maņu izkopšanu, tādējādi attīstot maņas, kas nav saistītas ar redzi, — tausti (pieskārienus), dzirdi, ožu, parasti viņiem ir labāk attīstīta telpas izjūta.</a:t>
            </a:r>
          </a:p>
        </p:txBody>
      </p:sp>
      <p:sp>
        <p:nvSpPr>
          <p:cNvPr id="2" name="Oval 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7nls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LcE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7nlsAP///wEAAAAAAAAAAAAAAAAAAAAAAAAAAAAAAAAAAAAAAAAAAAAAAAJ/f38AAAAAA8zMzADAwP8Af39/AAAAAAAAAAAAAAAAAAAAAAAAAAAAIQAAABgAAAAUAAAAThkAADYVAAC+OAAApjQAABAgAAAmAAAACAAAAP//////////"/>
              </a:ext>
            </a:extLst>
          </p:cNvSpPr>
          <p:nvPr/>
        </p:nvSpPr>
        <p:spPr>
          <a:xfrm>
            <a:off x="4113530" y="3448050"/>
            <a:ext cx="5110480" cy="5110480"/>
          </a:xfrm>
          <a:prstGeom prst="ellipse">
            <a:avLst/>
          </a:prstGeom>
          <a:solidFill>
            <a:srgbClr val="EE796C"/>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4" name="Textbox1" descr="Mīts: &#10;neredzīgajiem bērniem nav iespējas apjaust &#10;apkārtējo pasauli"/>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ER4AAJQbAABDNAAAiSwAABAgAAAmAAAACAAAAP//////////"/>
              </a:ext>
            </a:extLst>
          </p:cNvSpPr>
          <p:nvPr/>
        </p:nvSpPr>
        <p:spPr>
          <a:xfrm>
            <a:off x="4887595" y="4483100"/>
            <a:ext cx="3608070" cy="2756535"/>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FFFFFF"/>
                </a:solidFill>
                <a:uFill>
                  <a:solidFill>
                    <a:srgbClr val="000000"/>
                  </a:solidFill>
                </a:uFill>
                <a:latin typeface="Arial" pitchFamily="1" charset="0"/>
                <a:ea typeface="Arial" pitchFamily="1" charset="0"/>
                <a:cs typeface="Arial" pitchFamily="1" charset="0"/>
              </a:defRPr>
            </a:pPr>
            <a:r>
              <a:rPr lang="lv-lv" sz="4400" cap="none" dirty="0">
                <a:solidFill>
                  <a:srgbClr val="002060"/>
                </a:solidFill>
              </a:rPr>
              <a:t>Mīts: </a:t>
            </a:r>
          </a:p>
          <a:p>
            <a:pPr algn="ctr">
              <a:lnSpc>
                <a:spcPct val="107000"/>
              </a:lnSpc>
              <a:defRPr sz="3000" cap="none">
                <a:solidFill>
                  <a:srgbClr val="FFFFFF"/>
                </a:solidFill>
                <a:uFill>
                  <a:solidFill>
                    <a:srgbClr val="000000"/>
                  </a:solidFill>
                </a:uFill>
                <a:latin typeface="Arial" pitchFamily="1" charset="0"/>
                <a:ea typeface="Arial" pitchFamily="1" charset="0"/>
                <a:cs typeface="Arial" pitchFamily="1" charset="0"/>
              </a:defRPr>
            </a:pPr>
            <a:r>
              <a:rPr lang="lv-lv" cap="none" dirty="0">
                <a:solidFill>
                  <a:srgbClr val="002060"/>
                </a:solidFill>
              </a:rPr>
              <a:t>neredzīgajiem bērniem nav iespējas apjaust </a:t>
            </a:r>
          </a:p>
          <a:p>
            <a:pPr algn="ctr">
              <a:lnSpc>
                <a:spcPct val="107000"/>
              </a:lnSpc>
              <a:defRPr sz="3000" cap="none">
                <a:solidFill>
                  <a:srgbClr val="FFFFFF"/>
                </a:solidFill>
                <a:uFill>
                  <a:solidFill>
                    <a:srgbClr val="000000"/>
                  </a:solidFill>
                </a:uFill>
                <a:latin typeface="Arial" pitchFamily="1" charset="0"/>
                <a:ea typeface="Arial" pitchFamily="1" charset="0"/>
                <a:cs typeface="Arial" pitchFamily="1" charset="0"/>
              </a:defRPr>
            </a:pPr>
            <a:r>
              <a:rPr lang="lv-lv" cap="none" dirty="0">
                <a:solidFill>
                  <a:srgbClr val="002060"/>
                </a:solidFill>
              </a:rPr>
              <a:t>apkārtējo pasauli.</a:t>
            </a:r>
          </a:p>
        </p:txBody>
      </p:sp>
      <p:sp>
        <p:nvSpPr>
          <p:cNvPr id="8" name="Virsraksts">
            <a:extLst>
              <a:ext uri="{FF2B5EF4-FFF2-40B4-BE49-F238E27FC236}">
                <a16:creationId xmlns:a16="http://schemas.microsoft.com/office/drawing/2014/main" id="{86AC0B1E-1581-4482-94D9-18EBD6106D43}"/>
              </a:ext>
            </a:extLst>
          </p:cNvPr>
          <p:cNvSpPr>
            <a:spLocks noGrp="1"/>
          </p:cNvSpPr>
          <p:nvPr>
            <p:ph type="title"/>
          </p:nvPr>
        </p:nvSpPr>
        <p:spPr>
          <a:xfrm>
            <a:off x="620394" y="602615"/>
            <a:ext cx="9026525" cy="1588135"/>
          </a:xfrm>
        </p:spPr>
        <p:txBody>
          <a:bodyPr/>
          <a:lstStyle/>
          <a:p>
            <a:pPr indent="12700">
              <a:lnSpc>
                <a:spcPts val="3900"/>
              </a:lnSpc>
              <a:defRPr sz="3600" cap="none">
                <a:latin typeface="Arial" pitchFamily="1" charset="0"/>
                <a:ea typeface="Arial" pitchFamily="1" charset="0"/>
                <a:cs typeface="Arial" pitchFamily="1" charset="0"/>
              </a:defRPr>
            </a:pPr>
            <a:r>
              <a:rPr lang="en-GB" sz="3600" dirty="0"/>
              <a:t>MĪTI UN PATIESĪBAS</a:t>
            </a:r>
            <a:br>
              <a:rPr lang="en-GB" sz="3600" dirty="0"/>
            </a:br>
            <a:r>
              <a:rPr lang="en-GB" sz="3600" b="0" dirty="0"/>
              <a:t>PAR VĀJREDZĪGIEM UN</a:t>
            </a:r>
            <a:br>
              <a:rPr lang="en-GB" sz="3600" b="0" dirty="0"/>
            </a:br>
            <a:r>
              <a:rPr lang="en-GB" sz="3600" b="0" dirty="0"/>
              <a:t>NEREDZĪGIEM BĒRNIEM</a:t>
            </a:r>
            <a:br>
              <a:rPr lang="en-GB" sz="3600" b="0" dirty="0"/>
            </a:br>
            <a:endParaRPr lang="lv-LV" sz="36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Bf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1NgAAtXsAAIhFAAAQAAAAJgAAAAgAAAD//////////w=="/>
              </a:ext>
            </a:extLst>
          </p:cNvPicPr>
          <p:nvPr/>
        </p:nvPicPr>
        <p:blipFill>
          <a:blip r:embed="rId2"/>
          <a:stretch>
            <a:fillRect/>
          </a:stretch>
        </p:blipFill>
        <p:spPr>
          <a:xfrm>
            <a:off x="-17780" y="8933815"/>
            <a:ext cx="20127595" cy="2369185"/>
          </a:xfrm>
          <a:prstGeom prst="rect">
            <a:avLst/>
          </a:prstGeom>
          <a:noFill/>
          <a:ln>
            <a:noFill/>
          </a:ln>
          <a:effectLst/>
        </p:spPr>
      </p:pic>
      <p:sp>
        <p:nvSpPr>
          <p:cNvPr id="2" name="Oval 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7nls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7nlsAP///wEAAAAAAAAAAAAAAAAAAAAAAAAAAAAAAAAAAAAAAAAAAAAAAAJ/f38AAAAAA8zMzADAwP8Af39/AAAAAAAAAAAAAAAAAAAAAAAAAAAAIQAAABgAAAAUAAAAThkAADYVAAC+OAAApjQAABAgAAAmAAAACAAAAP//////////"/>
              </a:ext>
            </a:extLst>
          </p:cNvSpPr>
          <p:nvPr/>
        </p:nvSpPr>
        <p:spPr>
          <a:xfrm>
            <a:off x="4113530" y="3448050"/>
            <a:ext cx="5110480" cy="5110480"/>
          </a:xfrm>
          <a:prstGeom prst="ellipse">
            <a:avLst/>
          </a:prstGeom>
          <a:solidFill>
            <a:srgbClr val="EE796C"/>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Oval 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wtEW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wtEWAP///wEAAAAAAAAAAAAAAAAAAAAAAAAAAAAAAAAAAAAAAAAAAAAAAAJ/f38AAAAAA8zMzADAwP8Af39/AAAAAAAAAAAAAAAAAAAAAAAAAAAAIQAAABgAAAAUAAAAOjUAAA4MAACFZwAABz0AABAgAAAmAAAACAAAAP//////////"/>
              </a:ext>
            </a:extLst>
          </p:cNvSpPr>
          <p:nvPr/>
        </p:nvSpPr>
        <p:spPr>
          <a:xfrm>
            <a:off x="8652510" y="1959610"/>
            <a:ext cx="8175625" cy="7960995"/>
          </a:xfrm>
          <a:prstGeom prst="ellipse">
            <a:avLst/>
          </a:prstGeom>
          <a:solidFill>
            <a:srgbClr val="C2D116"/>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5" name="Textbox2" descr="Patiesība:&#10;sarunāšanās ar neredzīgu vai vājredzīgu bērnu ir tāda pati kā ar jebkuru bērnu. Tomēr vājredzīga vai neredzīga bērna iepazīstināšanai ar sevi vai apkārtējo pasauli jānotiek mērķtiecīgi."/>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eDkAANgYAADGYwAA4S8AABAgAAAmAAAACAAAAP//////////"/>
              </a:ext>
            </a:extLst>
          </p:cNvSpPr>
          <p:nvPr/>
        </p:nvSpPr>
        <p:spPr>
          <a:xfrm>
            <a:off x="9342120" y="4038600"/>
            <a:ext cx="6877050" cy="3744595"/>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a:t>Patiesība:</a:t>
            </a:r>
          </a:p>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b="0" cap="none" dirty="0"/>
              <a:t>sarunāšanās ar neredzīgu vai vājredzīgu bērnu ir tāda pati kā ar jebkuru bērnu. Tomēr vājredzīga vai neredzīga bērna iepazīstināšanai ar sevi vai apkārtējo pasauli jānotiek mērķtiecīgi.</a:t>
            </a:r>
          </a:p>
        </p:txBody>
      </p:sp>
      <p:sp>
        <p:nvSpPr>
          <p:cNvPr id="4" name="Textbox1" descr="Mīts: &#10;lai sarunātos ar neredzīgu bērnu, nepieciešamas īpašas iemaņas vai sagatavošanās."/>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U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qR0AAIsaAABjNAAAii4AABAgAAAmAAAACAAAAP//////////"/>
              </a:ext>
            </a:extLst>
          </p:cNvSpPr>
          <p:nvPr/>
        </p:nvSpPr>
        <p:spPr>
          <a:xfrm>
            <a:off x="4821555" y="4314825"/>
            <a:ext cx="3694430" cy="3250565"/>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FFFFFF"/>
                </a:solidFill>
                <a:uFill>
                  <a:solidFill>
                    <a:srgbClr val="000000"/>
                  </a:solidFill>
                </a:uFill>
                <a:latin typeface="Arial" pitchFamily="1" charset="0"/>
                <a:ea typeface="Arial" pitchFamily="1" charset="0"/>
                <a:cs typeface="Arial" pitchFamily="1" charset="0"/>
              </a:defRPr>
            </a:pPr>
            <a:r>
              <a:rPr lang="lv-lv" sz="4400" cap="none" dirty="0">
                <a:solidFill>
                  <a:srgbClr val="002060"/>
                </a:solidFill>
              </a:rPr>
              <a:t>Mīts:</a:t>
            </a:r>
            <a:r>
              <a:rPr lang="lv-lv" sz="4400" b="0" cap="none" dirty="0">
                <a:solidFill>
                  <a:srgbClr val="002060"/>
                </a:solidFill>
              </a:rPr>
              <a:t> </a:t>
            </a:r>
          </a:p>
          <a:p>
            <a:pPr algn="ctr">
              <a:lnSpc>
                <a:spcPct val="107000"/>
              </a:lnSpc>
              <a:defRPr sz="3000" cap="none">
                <a:solidFill>
                  <a:srgbClr val="FFFFFF"/>
                </a:solidFill>
                <a:uFill>
                  <a:solidFill>
                    <a:srgbClr val="000000"/>
                  </a:solidFill>
                </a:uFill>
                <a:latin typeface="Arial" pitchFamily="1" charset="0"/>
                <a:ea typeface="Arial" pitchFamily="1" charset="0"/>
                <a:cs typeface="Arial" pitchFamily="1" charset="0"/>
              </a:defRPr>
            </a:pPr>
            <a:r>
              <a:rPr lang="lv-lv" cap="none" dirty="0">
                <a:solidFill>
                  <a:srgbClr val="002060"/>
                </a:solidFill>
              </a:rPr>
              <a:t>lai sarunātos ar neredzīgu bērnu, nepieciešamas īpašas iemaņas vai sagatavošanās.</a:t>
            </a:r>
          </a:p>
        </p:txBody>
      </p:sp>
      <p:sp>
        <p:nvSpPr>
          <p:cNvPr id="8" name="Virsraksts">
            <a:extLst>
              <a:ext uri="{FF2B5EF4-FFF2-40B4-BE49-F238E27FC236}">
                <a16:creationId xmlns:a16="http://schemas.microsoft.com/office/drawing/2014/main" id="{2ECB201B-1CDB-438E-8D0E-EA9FB90FE4B3}"/>
              </a:ext>
            </a:extLst>
          </p:cNvPr>
          <p:cNvSpPr>
            <a:spLocks noGrp="1"/>
          </p:cNvSpPr>
          <p:nvPr>
            <p:ph type="title"/>
          </p:nvPr>
        </p:nvSpPr>
        <p:spPr>
          <a:xfrm>
            <a:off x="620394" y="602615"/>
            <a:ext cx="9026525" cy="1588135"/>
          </a:xfrm>
        </p:spPr>
        <p:txBody>
          <a:bodyPr/>
          <a:lstStyle/>
          <a:p>
            <a:pPr indent="12700">
              <a:lnSpc>
                <a:spcPts val="3900"/>
              </a:lnSpc>
              <a:defRPr sz="3600" cap="none">
                <a:latin typeface="Arial" pitchFamily="1" charset="0"/>
                <a:ea typeface="Arial" pitchFamily="1" charset="0"/>
                <a:cs typeface="Arial" pitchFamily="1" charset="0"/>
              </a:defRPr>
            </a:pPr>
            <a:r>
              <a:rPr lang="en-GB" sz="3600" dirty="0"/>
              <a:t>MĪTI UN PATIESĪBAS</a:t>
            </a:r>
            <a:br>
              <a:rPr lang="en-GB" sz="3600" dirty="0"/>
            </a:br>
            <a:r>
              <a:rPr lang="en-GB" sz="3600" b="0" dirty="0"/>
              <a:t>PAR VĀJREDZĪGIEM UN</a:t>
            </a:r>
            <a:br>
              <a:rPr lang="en-GB" sz="3600" b="0" dirty="0"/>
            </a:br>
            <a:r>
              <a:rPr lang="en-GB" sz="3600" b="0" dirty="0"/>
              <a:t>NEREDZĪGIEM BĒRNIEM</a:t>
            </a:r>
            <a:br>
              <a:rPr lang="en-GB" sz="3600" b="0" dirty="0"/>
            </a:br>
            <a:endParaRPr lang="lv-LV" sz="36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1NgAAtXsAAIhFAAAQAAAAJgAAAAgAAAD//////////w=="/>
              </a:ext>
            </a:extLst>
          </p:cNvPicPr>
          <p:nvPr/>
        </p:nvPicPr>
        <p:blipFill>
          <a:blip r:embed="rId2"/>
          <a:stretch>
            <a:fillRect/>
          </a:stretch>
        </p:blipFill>
        <p:spPr>
          <a:xfrm>
            <a:off x="-17780" y="8933815"/>
            <a:ext cx="20127595" cy="2369185"/>
          </a:xfrm>
          <a:prstGeom prst="rect">
            <a:avLst/>
          </a:prstGeom>
          <a:noFill/>
          <a:ln>
            <a:noFill/>
          </a:ln>
          <a:effectLst/>
        </p:spPr>
      </p:pic>
      <p:sp>
        <p:nvSpPr>
          <p:cNvPr id="2" name="Oval 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7nls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BQAbE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7nlsAP///wEAAAAAAAAAAAAAAAAAAAAAAAAAAAAAAAAAAAAAAAAAAAAAAAJ/f38AAAAAA8zMzADAwP8Af39/AAAAAAAAAAAAAAAAAAAAAAAAAAAAIQAAABgAAAAUAAAAThkAADYVAAC+OAAApjQAABAgAAAmAAAACAAAAP//////////"/>
              </a:ext>
            </a:extLst>
          </p:cNvSpPr>
          <p:nvPr/>
        </p:nvSpPr>
        <p:spPr>
          <a:xfrm>
            <a:off x="4113530" y="3448050"/>
            <a:ext cx="5110480" cy="5110480"/>
          </a:xfrm>
          <a:prstGeom prst="ellipse">
            <a:avLst/>
          </a:prstGeom>
          <a:solidFill>
            <a:srgbClr val="EE796C"/>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Oval 3">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wtEW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wtEWAP///wEAAAAAAAAAAAAAAAAAAAAAAAAAAAAAAAAAAAAAAAAAAAAAAAJ/f38AAAAAA8zMzADAwP8Af39/AAAAAAAAAAAAAAAAAAAAAAAAAAAAIQAAABgAAAAUAAAAOjUAAA4MAACFZwAABz0AABAgAAAmAAAACAAAAP//////////"/>
              </a:ext>
            </a:extLst>
          </p:cNvSpPr>
          <p:nvPr/>
        </p:nvSpPr>
        <p:spPr>
          <a:xfrm>
            <a:off x="8652510" y="1959610"/>
            <a:ext cx="8175625" cy="7960995"/>
          </a:xfrm>
          <a:prstGeom prst="ellipse">
            <a:avLst/>
          </a:prstGeom>
          <a:solidFill>
            <a:srgbClr val="C2D116"/>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5" name="Textbox2" descr="Patiesība:&#10;neredzīgajiem un vājredzīgajiem cilvēkiem ir daudz dažādu saziņas veidu. Braila raksts, taktilā jeb zīmju valoda, perifērās vai tuneļa redzes izmantošana un citi veidi — izmantotās metodes atšķiras atkarībā no cilvēku redzes zuduma pakāpes."/>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AFBg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GDwAAF8WAABcYQAAfDMAABAgAAAmAAAACAAAAP//////////"/>
              </a:ext>
            </a:extLst>
          </p:cNvSpPr>
          <p:nvPr/>
        </p:nvSpPr>
        <p:spPr>
          <a:xfrm>
            <a:off x="9768840" y="3636645"/>
            <a:ext cx="6057900" cy="4732655"/>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a:t>Patiesība:</a:t>
            </a:r>
            <a:endParaRPr lang="lv-lv" sz="4400" b="0" cap="none" dirty="0"/>
          </a:p>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b="0" cap="none" dirty="0"/>
              <a:t>neredzīgajiem un vājredzīgajiem cilvēkiem ir daudz dažādu saziņas veidu. </a:t>
            </a:r>
            <a:r>
              <a:rPr lang="lv-lv" b="0" cap="none" dirty="0" err="1"/>
              <a:t>Braila</a:t>
            </a:r>
            <a:r>
              <a:rPr lang="lv-lv" b="0" cap="none" dirty="0"/>
              <a:t> raksts, </a:t>
            </a:r>
            <a:r>
              <a:rPr lang="lv-lv" b="0" cap="none" dirty="0" err="1"/>
              <a:t>taktilā</a:t>
            </a:r>
            <a:r>
              <a:rPr lang="lv-lv" b="0" cap="none" dirty="0"/>
              <a:t> jeb zīmju valoda, </a:t>
            </a:r>
            <a:r>
              <a:rPr lang="lv-lv" b="0" cap="none" dirty="0" err="1"/>
              <a:t>perifērās</a:t>
            </a:r>
            <a:r>
              <a:rPr lang="lv-lv" b="0" cap="none" dirty="0"/>
              <a:t> vai tuneļa redzes izmantošana un citi veidi — izmantotās metodes atšķiras atkarībā no cilvēku redzes zuduma pakāpes.</a:t>
            </a:r>
          </a:p>
        </p:txBody>
      </p:sp>
      <p:sp>
        <p:nvSpPr>
          <p:cNvPr id="4" name="Textbox1" descr="Mīts: &#10;neredzīgie var sazināties tikai ar valodu, skaņu."/>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x8AALYcAADgMQAAqy0AABAgAAAmAAAACAAAAP//////////"/>
              </a:ext>
            </a:extLst>
          </p:cNvSpPr>
          <p:nvPr/>
        </p:nvSpPr>
        <p:spPr>
          <a:xfrm>
            <a:off x="5201285" y="4667250"/>
            <a:ext cx="2906395" cy="2756535"/>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FFFFFF"/>
                </a:solidFill>
                <a:uFill>
                  <a:solidFill>
                    <a:srgbClr val="000000"/>
                  </a:solidFill>
                </a:uFill>
                <a:latin typeface="Arial" pitchFamily="1" charset="0"/>
                <a:ea typeface="Arial" pitchFamily="1" charset="0"/>
                <a:cs typeface="Arial" pitchFamily="1" charset="0"/>
              </a:defRPr>
            </a:pPr>
            <a:r>
              <a:rPr lang="lv-lv" sz="4400" cap="none" dirty="0">
                <a:solidFill>
                  <a:srgbClr val="002060"/>
                </a:solidFill>
              </a:rPr>
              <a:t>Mīts:</a:t>
            </a:r>
            <a:r>
              <a:rPr lang="lv-lv" sz="4400" b="0" cap="none" dirty="0">
                <a:solidFill>
                  <a:srgbClr val="002060"/>
                </a:solidFill>
              </a:rPr>
              <a:t> </a:t>
            </a:r>
          </a:p>
          <a:p>
            <a:pPr algn="ctr">
              <a:lnSpc>
                <a:spcPct val="107000"/>
              </a:lnSpc>
              <a:defRPr sz="3000" cap="none">
                <a:solidFill>
                  <a:srgbClr val="FFFFFF"/>
                </a:solidFill>
                <a:uFill>
                  <a:solidFill>
                    <a:srgbClr val="000000"/>
                  </a:solidFill>
                </a:uFill>
                <a:latin typeface="Arial" pitchFamily="1" charset="0"/>
                <a:ea typeface="Arial" pitchFamily="1" charset="0"/>
                <a:cs typeface="Arial" pitchFamily="1" charset="0"/>
              </a:defRPr>
            </a:pPr>
            <a:r>
              <a:rPr lang="lv-lv" cap="none" dirty="0">
                <a:solidFill>
                  <a:srgbClr val="002060"/>
                </a:solidFill>
              </a:rPr>
              <a:t>neredzīgie var sazināties tikai ar valodu, skaņu.</a:t>
            </a:r>
          </a:p>
        </p:txBody>
      </p:sp>
      <p:sp>
        <p:nvSpPr>
          <p:cNvPr id="8" name="Virsraksts">
            <a:extLst>
              <a:ext uri="{FF2B5EF4-FFF2-40B4-BE49-F238E27FC236}">
                <a16:creationId xmlns:a16="http://schemas.microsoft.com/office/drawing/2014/main" id="{A7008AD6-6FFA-46AA-BE70-29276C4D4463}"/>
              </a:ext>
            </a:extLst>
          </p:cNvPr>
          <p:cNvSpPr>
            <a:spLocks noGrp="1"/>
          </p:cNvSpPr>
          <p:nvPr>
            <p:ph type="title"/>
          </p:nvPr>
        </p:nvSpPr>
        <p:spPr>
          <a:xfrm>
            <a:off x="620394" y="602615"/>
            <a:ext cx="9026525" cy="1588135"/>
          </a:xfrm>
        </p:spPr>
        <p:txBody>
          <a:bodyPr/>
          <a:lstStyle/>
          <a:p>
            <a:pPr indent="12700">
              <a:lnSpc>
                <a:spcPts val="3900"/>
              </a:lnSpc>
              <a:defRPr sz="3600" cap="none">
                <a:latin typeface="Arial" pitchFamily="1" charset="0"/>
                <a:ea typeface="Arial" pitchFamily="1" charset="0"/>
                <a:cs typeface="Arial" pitchFamily="1" charset="0"/>
              </a:defRPr>
            </a:pPr>
            <a:r>
              <a:rPr lang="en-GB" sz="3600" dirty="0"/>
              <a:t>MĪTI UN PATIESĪBAS</a:t>
            </a:r>
            <a:br>
              <a:rPr lang="en-GB" sz="3600" dirty="0"/>
            </a:br>
            <a:r>
              <a:rPr lang="en-GB" sz="3600" b="0" dirty="0"/>
              <a:t>PAR VĀJREDZĪGIEM UN</a:t>
            </a:r>
            <a:br>
              <a:rPr lang="en-GB" sz="3600" b="0" dirty="0"/>
            </a:br>
            <a:r>
              <a:rPr lang="en-GB" sz="3600" b="0" dirty="0"/>
              <a:t>NEREDZĪGIEM BĒRNIEM</a:t>
            </a:r>
            <a:br>
              <a:rPr lang="en-GB" sz="3600" b="0" dirty="0"/>
            </a:br>
            <a:endParaRPr lang="lv-LV" sz="36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Daudzkrāsaina svītra. Kreisajā pusē #IekāpOtraKurpēs, labajā kurpePicture 5">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DAAE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1NgAAtXsAAIhFAAAQAAAAJgAAAAgAAAD//////////w=="/>
              </a:ext>
            </a:extLst>
          </p:cNvPicPr>
          <p:nvPr/>
        </p:nvPicPr>
        <p:blipFill>
          <a:blip r:embed="rId2"/>
          <a:stretch>
            <a:fillRect/>
          </a:stretch>
        </p:blipFill>
        <p:spPr>
          <a:xfrm>
            <a:off x="-17780" y="8933815"/>
            <a:ext cx="20127595" cy="2369185"/>
          </a:xfrm>
          <a:prstGeom prst="rect">
            <a:avLst/>
          </a:prstGeom>
          <a:noFill/>
          <a:ln>
            <a:noFill/>
          </a:ln>
          <a:effectLst/>
        </p:spPr>
      </p:pic>
      <p:sp>
        <p:nvSpPr>
          <p:cNvPr id="2" name="Oval 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7nls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BQ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7nlsAP///wEAAAAAAAAAAAAAAAAAAAAAAAAAAAAAAAAAAAAAAAAAAAAAAAJ/f38AAAAAA8zMzADAwP8Af39/AAAAAAAAAAAAAAAAAAAAAAAAAAAAIQAAABgAAAAUAAAAVhIAAIERAAC+OAAA6TcAABAgAAAmAAAACAAAAP//////////"/>
              </a:ext>
            </a:extLst>
          </p:cNvSpPr>
          <p:nvPr/>
        </p:nvSpPr>
        <p:spPr>
          <a:xfrm>
            <a:off x="2980690" y="2845435"/>
            <a:ext cx="6243320" cy="6243320"/>
          </a:xfrm>
          <a:prstGeom prst="ellipse">
            <a:avLst/>
          </a:prstGeom>
          <a:solidFill>
            <a:srgbClr val="EE796C"/>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Oval 3">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wtEW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w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wtEWAP///wEAAAAAAAAAAAAAAAAAAAAAAAAAAAAAAAAAAAAAAAAAAAAAAAJ/f38AAAAAA8zMzADAwP8Af39/AAAAAAAAAAAAAAAAAAAAAAAAAAAAIQAAABgAAAAUAAAAOjUAAA4MAACFZwAABz0AABAgAAAmAAAACAAAAP//////////"/>
              </a:ext>
            </a:extLst>
          </p:cNvSpPr>
          <p:nvPr/>
        </p:nvSpPr>
        <p:spPr>
          <a:xfrm>
            <a:off x="8652510" y="1959610"/>
            <a:ext cx="8175625" cy="7960995"/>
          </a:xfrm>
          <a:prstGeom prst="ellipse">
            <a:avLst/>
          </a:prstGeom>
          <a:solidFill>
            <a:srgbClr val="C2D116"/>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5" name="Textbox2" descr="Patiesība:&#10;neredzīgi cilvēki, izmantojot dažādus saziņas veidus, var ne tikai patstāvīgi aprūpēt sevi, bet arī iegūt izglītību, realizēt sevi dažādās profesionālajās jomās un dzīvot pilnvērtīgu dzīvi. Protams, tā sasniegšanai ir nepieciešams ne tikai profesionālais, bet arī sabiedrības atbalsts.&#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c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WzkAAAoVAABjYwAAJzIAABAgAAAmAAAACAAAAP//////////"/>
              </a:ext>
            </a:extLst>
          </p:cNvSpPr>
          <p:nvPr/>
        </p:nvSpPr>
        <p:spPr>
          <a:xfrm>
            <a:off x="9323705" y="3420110"/>
            <a:ext cx="6832600" cy="4732655"/>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a:t>Patiesība:</a:t>
            </a:r>
          </a:p>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b="0" cap="none" dirty="0"/>
              <a:t>neredzīgi cilvēki, izmantojot dažādus saziņas veidus, var ne tikai patstāvīgi aprūpēt sevi, bet arī iegūt izglītību, realizēt sevi dažādās profesionālajās jomās un dzīvot pilnvērtīgu dzīvi. Protams, tā sasniegšanai ir nepieciešams ne tikai profesionālais, bet arī sabiedrības atbalsts.</a:t>
            </a:r>
          </a:p>
        </p:txBody>
      </p:sp>
      <p:sp>
        <p:nvSpPr>
          <p:cNvPr id="4" name="Textbox1" descr="Mīts:&#10;neredzīgajiem bērniem visu dzīvi nepieciešams palīgs vai pavadonis, viņi nevar būt patstāvīgi, un viņu pienesums sabiedrībai ir &#10;ierobežots.&#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LcE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CxYAADAZAABrNAAAOTAAABAgAAAmAAAACAAAAP//////////"/>
              </a:ext>
            </a:extLst>
          </p:cNvSpPr>
          <p:nvPr/>
        </p:nvSpPr>
        <p:spPr>
          <a:xfrm>
            <a:off x="3583305" y="4094480"/>
            <a:ext cx="4937760" cy="3744595"/>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FFFFFF"/>
                </a:solidFill>
                <a:uFill>
                  <a:solidFill>
                    <a:srgbClr val="000000"/>
                  </a:solidFill>
                </a:uFill>
                <a:latin typeface="Arial" pitchFamily="1" charset="0"/>
                <a:ea typeface="Arial" pitchFamily="1" charset="0"/>
                <a:cs typeface="Arial" pitchFamily="1" charset="0"/>
              </a:defRPr>
            </a:pPr>
            <a:r>
              <a:rPr lang="lv-lv" sz="4400" cap="none" dirty="0">
                <a:solidFill>
                  <a:srgbClr val="002060"/>
                </a:solidFill>
              </a:rPr>
              <a:t>Mīts:</a:t>
            </a:r>
            <a:endParaRPr lang="lv-lv" sz="4400" b="0" cap="none" dirty="0">
              <a:solidFill>
                <a:srgbClr val="002060"/>
              </a:solidFill>
            </a:endParaRPr>
          </a:p>
          <a:p>
            <a:pPr algn="ctr">
              <a:lnSpc>
                <a:spcPct val="107000"/>
              </a:lnSpc>
              <a:defRPr sz="3000" b="1" cap="none">
                <a:solidFill>
                  <a:srgbClr val="FFFFFF"/>
                </a:solidFill>
                <a:uFill>
                  <a:solidFill>
                    <a:srgbClr val="000000"/>
                  </a:solidFill>
                </a:uFill>
                <a:latin typeface="Arial" pitchFamily="1" charset="0"/>
                <a:ea typeface="Arial" pitchFamily="1" charset="0"/>
                <a:cs typeface="Arial" pitchFamily="1" charset="0"/>
              </a:defRPr>
            </a:pPr>
            <a:r>
              <a:rPr lang="lv-lv" b="0" cap="none" dirty="0">
                <a:solidFill>
                  <a:srgbClr val="002060"/>
                </a:solidFill>
              </a:rPr>
              <a:t>neredzīgajiem bērniem visu dzīvi nepieciešams palīgs vai pavadonis, viņi nevar būt patstāvīgi, un viņu pienesums sabiedrībai ir </a:t>
            </a:r>
          </a:p>
          <a:p>
            <a:pPr algn="ctr">
              <a:lnSpc>
                <a:spcPct val="107000"/>
              </a:lnSpc>
              <a:defRPr sz="3000" cap="none">
                <a:solidFill>
                  <a:srgbClr val="FFFFFF"/>
                </a:solidFill>
                <a:uFill>
                  <a:solidFill>
                    <a:srgbClr val="000000"/>
                  </a:solidFill>
                </a:uFill>
                <a:latin typeface="Arial" pitchFamily="1" charset="0"/>
                <a:ea typeface="Arial" pitchFamily="1" charset="0"/>
                <a:cs typeface="Arial" pitchFamily="1" charset="0"/>
              </a:defRPr>
            </a:pPr>
            <a:r>
              <a:rPr lang="lv-lv" cap="none" dirty="0">
                <a:solidFill>
                  <a:srgbClr val="002060"/>
                </a:solidFill>
              </a:rPr>
              <a:t>ierobežots.</a:t>
            </a:r>
          </a:p>
        </p:txBody>
      </p:sp>
      <p:sp>
        <p:nvSpPr>
          <p:cNvPr id="8" name="Virsraksts">
            <a:extLst>
              <a:ext uri="{FF2B5EF4-FFF2-40B4-BE49-F238E27FC236}">
                <a16:creationId xmlns:a16="http://schemas.microsoft.com/office/drawing/2014/main" id="{ADCA30F0-ED9D-4585-95C9-E75EBECDD2B6}"/>
              </a:ext>
            </a:extLst>
          </p:cNvPr>
          <p:cNvSpPr>
            <a:spLocks noGrp="1"/>
          </p:cNvSpPr>
          <p:nvPr>
            <p:ph type="title"/>
          </p:nvPr>
        </p:nvSpPr>
        <p:spPr>
          <a:xfrm>
            <a:off x="620394" y="602615"/>
            <a:ext cx="9026525" cy="1588135"/>
          </a:xfrm>
        </p:spPr>
        <p:txBody>
          <a:bodyPr/>
          <a:lstStyle/>
          <a:p>
            <a:pPr indent="12700">
              <a:lnSpc>
                <a:spcPts val="3900"/>
              </a:lnSpc>
              <a:defRPr sz="3600" cap="none">
                <a:latin typeface="Arial" pitchFamily="1" charset="0"/>
                <a:ea typeface="Arial" pitchFamily="1" charset="0"/>
                <a:cs typeface="Arial" pitchFamily="1" charset="0"/>
              </a:defRPr>
            </a:pPr>
            <a:r>
              <a:rPr lang="en-GB" sz="3600" dirty="0"/>
              <a:t>MĪTI UN PATIESĪBAS</a:t>
            </a:r>
            <a:br>
              <a:rPr lang="en-GB" sz="3600" dirty="0"/>
            </a:br>
            <a:r>
              <a:rPr lang="en-GB" sz="3600" b="0" dirty="0"/>
              <a:t>PAR VĀJREDZĪGIEM UN</a:t>
            </a:r>
            <a:br>
              <a:rPr lang="en-GB" sz="3600" b="0" dirty="0"/>
            </a:br>
            <a:r>
              <a:rPr lang="en-GB" sz="3600" b="0" dirty="0"/>
              <a:t>NEREDZĪGIEM BĒRNIEM</a:t>
            </a:r>
            <a:br>
              <a:rPr lang="en-GB" sz="3600" b="0" dirty="0"/>
            </a:br>
            <a:endParaRPr lang="lv-LV" sz="36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QAB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OT////1NgAAtXsAAIhFAAAQAAAAJgAAAAgAAAD//////////w=="/>
              </a:ext>
            </a:extLst>
          </p:cNvPicPr>
          <p:nvPr/>
        </p:nvPicPr>
        <p:blipFill>
          <a:blip r:embed="rId2"/>
          <a:stretch>
            <a:fillRect/>
          </a:stretch>
        </p:blipFill>
        <p:spPr>
          <a:xfrm>
            <a:off x="-17780" y="8933815"/>
            <a:ext cx="20127595" cy="2369185"/>
          </a:xfrm>
          <a:prstGeom prst="rect">
            <a:avLst/>
          </a:prstGeom>
          <a:noFill/>
          <a:ln>
            <a:noFill/>
          </a:ln>
          <a:effectLst/>
        </p:spPr>
      </p:pic>
      <p:sp>
        <p:nvSpPr>
          <p:cNvPr id="2" name="Oval 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7nls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UB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7nlsAP///wEAAAAAAAAAAAAAAAAAAAAAAAAAAAAAAAAAAAAAAAAAAAAAAAJ/f38AAAAAA8zMzADAwP8Af39/AAAAAAAAAAAAAAAAAAAAAAAAAAAAIQAAABgAAAAUAAAAThkAADYVAAC+OAAApjQAABAgAAAmAAAACAAAAP//////////"/>
              </a:ext>
            </a:extLst>
          </p:cNvSpPr>
          <p:nvPr/>
        </p:nvSpPr>
        <p:spPr>
          <a:xfrm>
            <a:off x="4113530" y="3448050"/>
            <a:ext cx="5110480" cy="5110480"/>
          </a:xfrm>
          <a:prstGeom prst="ellipse">
            <a:avLst/>
          </a:prstGeom>
          <a:solidFill>
            <a:srgbClr val="EE796C"/>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Oval 3">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gAAAE0AAAAASAAAAEgAAABIAAAASAAAAAAAAAAAAAAAAAAAAAEAAABQAAAAAAAAAAAA8D8AAAAAAADwPwAAAAAAAOA/AAAAAAAA4D8AAAAAAADgPwAAAAAAAOA/AAAAAAAA4D8AAAAAAADgPwAAAAAAAOA/AAAAAAAA4D8CAAAAjAAAAAEAAAAAAAAAwtEW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JxQSE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wtEWAP///wEAAAAAAAAAAAAAAAAAAAAAAAAAAAAAAAAAAAAAAAAAAAAAAAJ/f38AAAAAA8zMzADAwP8Af39/AAAAAAAAAAAAAAAAAAAAAAAAAAAAIQAAABgAAAAUAAAAOjUAAA4MAACFZwAABz0AABAgAAAmAAAACAAAAP//////////"/>
              </a:ext>
            </a:extLst>
          </p:cNvSpPr>
          <p:nvPr/>
        </p:nvSpPr>
        <p:spPr>
          <a:xfrm>
            <a:off x="8652510" y="1959610"/>
            <a:ext cx="8175625" cy="7960995"/>
          </a:xfrm>
          <a:prstGeom prst="ellipse">
            <a:avLst/>
          </a:prstGeom>
          <a:solidFill>
            <a:srgbClr val="C2D116"/>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5" name="Textbox2" descr="Patiesība:&#10;mūsdienu tehnoloģiju laikmetā izglītības iespējas ir paplašinājušās. Papildus informācijai, kas iegūstama Braila rakstā, pastāv dažādi tehnoloģiju risinājumi, kas palīdz uztvert un apstrādāt informāciju.&#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AFBw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1DkAAHAXAAAyYwAAeS4AABAgAAAmAAAACAAAAP//////////"/>
              </a:ext>
            </a:extLst>
          </p:cNvSpPr>
          <p:nvPr/>
        </p:nvSpPr>
        <p:spPr>
          <a:xfrm>
            <a:off x="9400540" y="3810000"/>
            <a:ext cx="6724650" cy="3744595"/>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sz="4400" cap="none" dirty="0"/>
              <a:t>Patiesība:</a:t>
            </a:r>
            <a:endParaRPr lang="lv-lv" sz="4400" b="0" cap="none" dirty="0"/>
          </a:p>
          <a:p>
            <a:pPr algn="ctr">
              <a:lnSpc>
                <a:spcPct val="107000"/>
              </a:lnSpc>
              <a:defRPr sz="3000" b="1" cap="none">
                <a:solidFill>
                  <a:srgbClr val="302A73"/>
                </a:solidFill>
                <a:uFill>
                  <a:solidFill>
                    <a:srgbClr val="000000"/>
                  </a:solidFill>
                </a:uFill>
                <a:latin typeface="Arial" pitchFamily="1" charset="0"/>
                <a:ea typeface="Arial" pitchFamily="1" charset="0"/>
                <a:cs typeface="Arial" pitchFamily="1" charset="0"/>
              </a:defRPr>
            </a:pPr>
            <a:r>
              <a:rPr lang="lv-lv" b="0" cap="none" dirty="0"/>
              <a:t>mūsdienu tehnoloģiju laikmetā izglītības iespējas ir paplašinājušās. Papildus informācijai, kas iegūstama </a:t>
            </a:r>
            <a:r>
              <a:rPr lang="lv-lv" b="0" cap="none" dirty="0" err="1"/>
              <a:t>Braila</a:t>
            </a:r>
            <a:r>
              <a:rPr lang="lv-lv" b="0" cap="none" dirty="0"/>
              <a:t> rakstā, pastāv dažādi tehnoloģiju risinājumi, kas palīdz uztvert un apstrādāt informāciju.</a:t>
            </a:r>
          </a:p>
        </p:txBody>
      </p:sp>
      <p:sp>
        <p:nvSpPr>
          <p:cNvPr id="4" name="Textbox1" descr="Mīts:&#10;neredzīgiem bērniem ir ierobežotas izglītības iespējas"/>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NR4AANobAADXMwAAzywAABAgAAAmAAAACAAAAP//////////"/>
              </a:ext>
            </a:extLst>
          </p:cNvSpPr>
          <p:nvPr/>
        </p:nvSpPr>
        <p:spPr>
          <a:xfrm>
            <a:off x="4910455" y="4527550"/>
            <a:ext cx="3516630" cy="2756535"/>
          </a:xfrm>
          <a:prstGeom prst="rect">
            <a:avLst/>
          </a:prstGeom>
          <a:noFill/>
          <a:ln>
            <a:noFill/>
          </a:ln>
          <a:effectLst/>
        </p:spPr>
        <p:txBody>
          <a:bodyPr vert="horz" wrap="square" lIns="45720" tIns="45720" rIns="45720" bIns="45720" numCol="1" spcCol="215900" anchor="t"/>
          <a:lstStyle/>
          <a:p>
            <a:pPr algn="ctr">
              <a:lnSpc>
                <a:spcPct val="107000"/>
              </a:lnSpc>
              <a:defRPr sz="3000" b="1" cap="none">
                <a:solidFill>
                  <a:srgbClr val="FFFFFF"/>
                </a:solidFill>
                <a:uFill>
                  <a:solidFill>
                    <a:srgbClr val="000000"/>
                  </a:solidFill>
                </a:uFill>
                <a:latin typeface="Arial" pitchFamily="1" charset="0"/>
                <a:ea typeface="Arial" pitchFamily="1" charset="0"/>
                <a:cs typeface="Arial" pitchFamily="1" charset="0"/>
              </a:defRPr>
            </a:pPr>
            <a:r>
              <a:rPr lang="lv-lv" sz="4400" cap="none" dirty="0">
                <a:solidFill>
                  <a:srgbClr val="002060"/>
                </a:solidFill>
              </a:rPr>
              <a:t>Mīts:</a:t>
            </a:r>
            <a:endParaRPr lang="lv-lv" sz="4400" b="0" cap="none" dirty="0">
              <a:solidFill>
                <a:srgbClr val="002060"/>
              </a:solidFill>
            </a:endParaRPr>
          </a:p>
          <a:p>
            <a:pPr algn="ctr">
              <a:lnSpc>
                <a:spcPct val="107000"/>
              </a:lnSpc>
              <a:defRPr sz="3000" b="1" cap="none">
                <a:solidFill>
                  <a:srgbClr val="FFFFFF"/>
                </a:solidFill>
                <a:uFill>
                  <a:solidFill>
                    <a:srgbClr val="000000"/>
                  </a:solidFill>
                </a:uFill>
                <a:latin typeface="Arial" pitchFamily="1" charset="0"/>
                <a:ea typeface="Arial" pitchFamily="1" charset="0"/>
                <a:cs typeface="Arial" pitchFamily="1" charset="0"/>
              </a:defRPr>
            </a:pPr>
            <a:r>
              <a:rPr lang="lv-lv" b="0" cap="none" dirty="0">
                <a:solidFill>
                  <a:srgbClr val="002060"/>
                </a:solidFill>
              </a:rPr>
              <a:t>neredzīgiem bērniem ir ierobežotas izglītības iespējas.</a:t>
            </a:r>
          </a:p>
        </p:txBody>
      </p:sp>
      <p:sp>
        <p:nvSpPr>
          <p:cNvPr id="8" name="Virsraksts">
            <a:extLst>
              <a:ext uri="{FF2B5EF4-FFF2-40B4-BE49-F238E27FC236}">
                <a16:creationId xmlns:a16="http://schemas.microsoft.com/office/drawing/2014/main" id="{F3181B28-EBE9-454E-B433-D904EFA34AA0}"/>
              </a:ext>
            </a:extLst>
          </p:cNvPr>
          <p:cNvSpPr>
            <a:spLocks noGrp="1"/>
          </p:cNvSpPr>
          <p:nvPr>
            <p:ph type="title"/>
          </p:nvPr>
        </p:nvSpPr>
        <p:spPr>
          <a:xfrm>
            <a:off x="620394" y="602615"/>
            <a:ext cx="9026525" cy="1588135"/>
          </a:xfrm>
        </p:spPr>
        <p:txBody>
          <a:bodyPr/>
          <a:lstStyle/>
          <a:p>
            <a:pPr indent="12700">
              <a:lnSpc>
                <a:spcPts val="3900"/>
              </a:lnSpc>
              <a:defRPr sz="3600" cap="none">
                <a:latin typeface="Arial" pitchFamily="1" charset="0"/>
                <a:ea typeface="Arial" pitchFamily="1" charset="0"/>
                <a:cs typeface="Arial" pitchFamily="1" charset="0"/>
              </a:defRPr>
            </a:pPr>
            <a:r>
              <a:rPr lang="en-GB" sz="3600" dirty="0"/>
              <a:t>MĪTI UN PATIESĪBAS</a:t>
            </a:r>
            <a:br>
              <a:rPr lang="en-GB" sz="3600" dirty="0"/>
            </a:br>
            <a:r>
              <a:rPr lang="en-GB" sz="3600" b="0" dirty="0"/>
              <a:t>PAR VĀJREDZĪGIEM UN</a:t>
            </a:r>
            <a:br>
              <a:rPr lang="en-GB" sz="3600" b="0" dirty="0"/>
            </a:br>
            <a:r>
              <a:rPr lang="en-GB" sz="3600" b="0" dirty="0"/>
              <a:t>NEREDZĪGIEM BĒRNIEM</a:t>
            </a:r>
            <a:br>
              <a:rPr lang="en-GB" sz="3600" b="0" dirty="0"/>
            </a:br>
            <a:endParaRPr lang="lv-LV" sz="36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D///7/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2" name="Virsraksts" descr="Video: ar jauniešu acīm"/>
          <p:cNvSpPr>
            <a:spLocks noGrp="1" noChangeArrowheads="1"/>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A0AAAAAAAAAAAAAAAAAAAAAA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oC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B/f38AAAAAA8zMzADAwP8Af39/AAAAAAAAAAAAAAAAAAAAAAAAAAAAIQAAABgAAAAUAAAAAAAAALATAACsewAANiwAABAAAAAmAAAACAAAAAGAAAAAAAAA"/>
              </a:ext>
            </a:extLst>
          </p:cNvSpPr>
          <p:nvPr>
            <p:ph type="title"/>
          </p:nvPr>
        </p:nvSpPr>
        <p:spPr>
          <a:xfrm>
            <a:off x="0" y="3200400"/>
            <a:ext cx="20104100" cy="3986530"/>
          </a:xfrm>
        </p:spPr>
        <p:txBody>
          <a:bodyPr/>
          <a:lstStyle>
            <a:lvl1pPr indent="703580" algn="ctr">
              <a:lnSpc>
                <a:spcPct val="107000"/>
              </a:lnSpc>
            </a:lvl1pPr>
          </a:lstStyle>
          <a:p>
            <a:r>
              <a:rPr dirty="0">
                <a:latin typeface="+mn-lt"/>
              </a:rPr>
              <a:t>VIDEO:</a:t>
            </a:r>
            <a:br>
              <a:rPr dirty="0">
                <a:latin typeface="+mn-lt"/>
              </a:rPr>
            </a:br>
            <a:r>
              <a:rPr lang="lv-lv" cap="none" dirty="0">
                <a:latin typeface="+mn-lt"/>
              </a:rPr>
              <a:t>  </a:t>
            </a:r>
            <a:r>
              <a:rPr dirty="0">
                <a:latin typeface="+mn-lt"/>
              </a:rPr>
              <a:t>AR JAUNIEŠU ACĪM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6eGZy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5NgAArHsAAIhFAAAQAAAAJgAAAAgAAAD//////////w=="/>
              </a:ext>
            </a:extLst>
          </p:cNvPicPr>
          <p:nvPr/>
        </p:nvPicPr>
        <p:blipFill>
          <a:blip r:embed="rId2"/>
          <a:stretch>
            <a:fillRect/>
          </a:stretch>
        </p:blipFill>
        <p:spPr>
          <a:xfrm>
            <a:off x="0" y="8936355"/>
            <a:ext cx="20104100" cy="2366645"/>
          </a:xfrm>
          <a:prstGeom prst="rect">
            <a:avLst/>
          </a:prstGeom>
          <a:noFill/>
          <a:ln>
            <a:noFill/>
          </a:ln>
          <a:effectLst/>
        </p:spPr>
      </p:pic>
      <p:sp>
        <p:nvSpPr>
          <p:cNvPr id="8" name="Textbox6" descr="Annijas Kļaviņas stāsts par dzīvi ratiņkrēslā"/>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FAio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OyMAAEIxAACjZgAA6TMAABAgAAAmAAAACAAAAP//////////"/>
              </a:ext>
            </a:extLst>
          </p:cNvSpPr>
          <p:nvPr/>
        </p:nvSpPr>
        <p:spPr>
          <a:xfrm>
            <a:off x="5727065" y="8007350"/>
            <a:ext cx="10957560" cy="431165"/>
          </a:xfrm>
          <a:prstGeom prst="rect">
            <a:avLst/>
          </a:prstGeom>
          <a:noFill/>
          <a:ln>
            <a:noFill/>
          </a:ln>
          <a:effectLst/>
        </p:spPr>
        <p:txBody>
          <a:bodyPr vert="horz" wrap="square" lIns="45720" tIns="45720" rIns="45720" bIns="45720" numCol="1" spcCol="215900" anchor="t"/>
          <a:lstStyle>
            <a:lvl1pPr>
              <a:lnSpc>
                <a:spcPct val="107000"/>
              </a:lnSpc>
              <a:defRPr sz="2600" u="sng" cap="none">
                <a:solidFill>
                  <a:srgbClr val="0000FF"/>
                </a:solidFill>
                <a:latin typeface="Arial" pitchFamily="1" charset="0"/>
                <a:ea typeface="Calibri" pitchFamily="2" charset="0"/>
                <a:cs typeface="Calibri" pitchFamily="2" charset="0"/>
                <a:hlinkClick r:id="rId3"/>
              </a:defRPr>
            </a:lvl1pPr>
          </a:lstStyle>
          <a:p>
            <a:pPr>
              <a:defRPr u="none" cap="none">
                <a:solidFill>
                  <a:srgbClr val="302A73"/>
                </a:solidFill>
                <a:uFill>
                  <a:solidFill>
                    <a:srgbClr val="000000"/>
                  </a:solidFill>
                </a:uFill>
                <a:hlinkClick r:id="rId3"/>
              </a:defRPr>
            </a:pPr>
            <a:r>
              <a:rPr u="sng" cap="none" dirty="0" err="1">
                <a:solidFill>
                  <a:srgbClr val="0000FF"/>
                </a:solidFill>
                <a:uFill>
                  <a:solidFill>
                    <a:srgbClr val="0000FF"/>
                  </a:solidFill>
                </a:uFill>
                <a:hlinkClick r:id="rId3"/>
              </a:rPr>
              <a:t>Annijas</a:t>
            </a:r>
            <a:r>
              <a:rPr u="sng" cap="none" dirty="0">
                <a:solidFill>
                  <a:srgbClr val="0000FF"/>
                </a:solidFill>
                <a:uFill>
                  <a:solidFill>
                    <a:srgbClr val="0000FF"/>
                  </a:solidFill>
                </a:uFill>
                <a:hlinkClick r:id="rId3"/>
              </a:rPr>
              <a:t> </a:t>
            </a:r>
            <a:r>
              <a:rPr u="sng" cap="none" dirty="0" err="1">
                <a:solidFill>
                  <a:srgbClr val="0000FF"/>
                </a:solidFill>
                <a:uFill>
                  <a:solidFill>
                    <a:srgbClr val="0000FF"/>
                  </a:solidFill>
                </a:uFill>
                <a:hlinkClick r:id="rId3"/>
              </a:rPr>
              <a:t>Kļaviņas</a:t>
            </a:r>
            <a:r>
              <a:rPr u="sng" cap="none" dirty="0">
                <a:solidFill>
                  <a:srgbClr val="0000FF"/>
                </a:solidFill>
                <a:uFill>
                  <a:solidFill>
                    <a:srgbClr val="0000FF"/>
                  </a:solidFill>
                </a:uFill>
                <a:hlinkClick r:id="rId3"/>
              </a:rPr>
              <a:t> </a:t>
            </a:r>
            <a:r>
              <a:rPr u="sng" cap="none" dirty="0" err="1">
                <a:solidFill>
                  <a:srgbClr val="0000FF"/>
                </a:solidFill>
                <a:uFill>
                  <a:solidFill>
                    <a:srgbClr val="0000FF"/>
                  </a:solidFill>
                </a:uFill>
                <a:hlinkClick r:id="rId3"/>
              </a:rPr>
              <a:t>stāsts</a:t>
            </a:r>
            <a:r>
              <a:rPr u="sng" cap="none" dirty="0">
                <a:solidFill>
                  <a:srgbClr val="0000FF"/>
                </a:solidFill>
                <a:uFill>
                  <a:solidFill>
                    <a:srgbClr val="0000FF"/>
                  </a:solidFill>
                </a:uFill>
                <a:hlinkClick r:id="rId3"/>
              </a:rPr>
              <a:t> par </a:t>
            </a:r>
            <a:r>
              <a:rPr u="sng" cap="none" dirty="0" err="1">
                <a:solidFill>
                  <a:srgbClr val="0000FF"/>
                </a:solidFill>
                <a:uFill>
                  <a:solidFill>
                    <a:srgbClr val="0000FF"/>
                  </a:solidFill>
                </a:uFill>
                <a:hlinkClick r:id="rId3"/>
              </a:rPr>
              <a:t>dzīvi</a:t>
            </a:r>
            <a:r>
              <a:rPr u="sng" cap="none" dirty="0">
                <a:solidFill>
                  <a:srgbClr val="0000FF"/>
                </a:solidFill>
                <a:uFill>
                  <a:solidFill>
                    <a:srgbClr val="0000FF"/>
                  </a:solidFill>
                </a:uFill>
                <a:hlinkClick r:id="rId3"/>
              </a:rPr>
              <a:t> </a:t>
            </a:r>
            <a:r>
              <a:rPr u="sng" cap="none" dirty="0" err="1">
                <a:solidFill>
                  <a:srgbClr val="0000FF"/>
                </a:solidFill>
                <a:uFill>
                  <a:solidFill>
                    <a:srgbClr val="0000FF"/>
                  </a:solidFill>
                </a:uFill>
                <a:hlinkClick r:id="rId3"/>
              </a:rPr>
              <a:t>ratiņkrēslā</a:t>
            </a:r>
            <a:endParaRPr u="sng" cap="none" dirty="0">
              <a:solidFill>
                <a:srgbClr val="0000FF"/>
              </a:solidFill>
              <a:uFill>
                <a:solidFill>
                  <a:srgbClr val="0000FF"/>
                </a:solidFill>
              </a:uFill>
              <a:hlinkClick r:id="rId3"/>
            </a:endParaRPr>
          </a:p>
        </p:txBody>
      </p:sp>
      <p:pic>
        <p:nvPicPr>
          <p:cNvPr id="13" name="Picture6">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6ZWEg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LkgAACyMQAAGiMAAKkzAAAQAAAAJgAAAAgAAAD//////////w=="/>
              </a:ext>
            </a:extLst>
          </p:cNvPicPr>
          <p:nvPr/>
        </p:nvPicPr>
        <p:blipFill>
          <a:blip r:embed="rId4"/>
          <a:stretch>
            <a:fillRect/>
          </a:stretch>
        </p:blipFill>
        <p:spPr>
          <a:xfrm>
            <a:off x="5319395" y="8078470"/>
            <a:ext cx="386715" cy="319405"/>
          </a:xfrm>
          <a:prstGeom prst="rect">
            <a:avLst/>
          </a:prstGeom>
          <a:noFill/>
          <a:ln>
            <a:noFill/>
          </a:ln>
          <a:effectLst/>
        </p:spPr>
      </p:pic>
      <p:sp>
        <p:nvSpPr>
          <p:cNvPr id="7" name="Textbox5" descr="Donāts: dzīve ar radošumu, sportu un sapņiem"/>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Fcw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OyMAAKIrAACjZgAASS4AABAgAAAmAAAACAAAAP//////////"/>
              </a:ext>
            </a:extLst>
          </p:cNvSpPr>
          <p:nvPr/>
        </p:nvSpPr>
        <p:spPr>
          <a:xfrm>
            <a:off x="5727065" y="7092950"/>
            <a:ext cx="10957560" cy="431165"/>
          </a:xfrm>
          <a:prstGeom prst="rect">
            <a:avLst/>
          </a:prstGeom>
          <a:noFill/>
          <a:ln>
            <a:noFill/>
          </a:ln>
          <a:effectLst/>
        </p:spPr>
        <p:txBody>
          <a:bodyPr vert="horz" wrap="square" lIns="45720" tIns="45720" rIns="45720" bIns="45720" numCol="1" spcCol="215900" anchor="t"/>
          <a:lstStyle>
            <a:lvl1pPr>
              <a:defRPr sz="2600" u="sng" cap="none">
                <a:solidFill>
                  <a:srgbClr val="0000FF"/>
                </a:solidFill>
                <a:latin typeface="Arial" pitchFamily="1" charset="0"/>
                <a:ea typeface="Calibri" pitchFamily="2" charset="0"/>
                <a:cs typeface="Calibri" pitchFamily="2" charset="0"/>
                <a:hlinkClick r:id="rId5"/>
              </a:defRPr>
            </a:lvl1pPr>
          </a:lstStyle>
          <a:p>
            <a:pPr>
              <a:defRPr u="none" cap="none">
                <a:solidFill>
                  <a:srgbClr val="302A73"/>
                </a:solidFill>
                <a:hlinkClick r:id="rId5"/>
              </a:defRPr>
            </a:pPr>
            <a:r>
              <a:rPr u="sng" cap="none" dirty="0" err="1">
                <a:solidFill>
                  <a:srgbClr val="0000FF"/>
                </a:solidFill>
                <a:hlinkClick r:id="rId5"/>
              </a:rPr>
              <a:t>Donāts</a:t>
            </a:r>
            <a:r>
              <a:rPr u="sng" cap="none" dirty="0">
                <a:solidFill>
                  <a:srgbClr val="0000FF"/>
                </a:solidFill>
                <a:hlinkClick r:id="rId5"/>
              </a:rPr>
              <a:t>: </a:t>
            </a:r>
            <a:r>
              <a:rPr u="sng" cap="none" dirty="0" err="1">
                <a:solidFill>
                  <a:srgbClr val="0000FF"/>
                </a:solidFill>
                <a:hlinkClick r:id="rId5"/>
              </a:rPr>
              <a:t>dzīve</a:t>
            </a:r>
            <a:r>
              <a:rPr u="sng" cap="none" dirty="0">
                <a:solidFill>
                  <a:srgbClr val="0000FF"/>
                </a:solidFill>
                <a:hlinkClick r:id="rId5"/>
              </a:rPr>
              <a:t> </a:t>
            </a:r>
            <a:r>
              <a:rPr u="sng" cap="none" dirty="0" err="1">
                <a:solidFill>
                  <a:srgbClr val="0000FF"/>
                </a:solidFill>
                <a:hlinkClick r:id="rId5"/>
              </a:rPr>
              <a:t>ar</a:t>
            </a:r>
            <a:r>
              <a:rPr u="sng" cap="none" dirty="0">
                <a:solidFill>
                  <a:srgbClr val="0000FF"/>
                </a:solidFill>
                <a:hlinkClick r:id="rId5"/>
              </a:rPr>
              <a:t> </a:t>
            </a:r>
            <a:r>
              <a:rPr u="sng" cap="none" dirty="0" err="1">
                <a:solidFill>
                  <a:srgbClr val="0000FF"/>
                </a:solidFill>
                <a:hlinkClick r:id="rId5"/>
              </a:rPr>
              <a:t>radošumu</a:t>
            </a:r>
            <a:r>
              <a:rPr u="sng" cap="none" dirty="0">
                <a:solidFill>
                  <a:srgbClr val="0000FF"/>
                </a:solidFill>
                <a:hlinkClick r:id="rId5"/>
              </a:rPr>
              <a:t>, </a:t>
            </a:r>
            <a:r>
              <a:rPr u="sng" cap="none" dirty="0" err="1">
                <a:solidFill>
                  <a:srgbClr val="0000FF"/>
                </a:solidFill>
                <a:hlinkClick r:id="rId5"/>
              </a:rPr>
              <a:t>sportu</a:t>
            </a:r>
            <a:r>
              <a:rPr u="sng" cap="none" dirty="0">
                <a:solidFill>
                  <a:srgbClr val="0000FF"/>
                </a:solidFill>
                <a:hlinkClick r:id="rId5"/>
              </a:rPr>
              <a:t> un </a:t>
            </a:r>
            <a:r>
              <a:rPr u="sng" cap="none" dirty="0" err="1">
                <a:solidFill>
                  <a:srgbClr val="0000FF"/>
                </a:solidFill>
                <a:hlinkClick r:id="rId5"/>
              </a:rPr>
              <a:t>sapņiem</a:t>
            </a:r>
            <a:endParaRPr u="sng" cap="none" dirty="0">
              <a:solidFill>
                <a:srgbClr val="0000FF"/>
              </a:solidFill>
              <a:hlinkClick r:id="rId5"/>
            </a:endParaRPr>
          </a:p>
        </p:txBody>
      </p:sp>
      <p:pic>
        <p:nvPicPr>
          <p:cNvPr id="12" name="Picture5">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BoZW1h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C0gAABYLAAAjiIAAFAuAAAQAAAAJgAAAAgAAAD//////////w=="/>
              </a:ext>
            </a:extLst>
          </p:cNvPicPr>
          <p:nvPr/>
        </p:nvPicPr>
        <p:blipFill>
          <a:blip r:embed="rId4"/>
          <a:stretch>
            <a:fillRect/>
          </a:stretch>
        </p:blipFill>
        <p:spPr>
          <a:xfrm rot="2410669">
            <a:off x="5230495" y="7208520"/>
            <a:ext cx="386715" cy="320040"/>
          </a:xfrm>
          <a:prstGeom prst="rect">
            <a:avLst/>
          </a:prstGeom>
          <a:noFill/>
          <a:ln>
            <a:noFill/>
          </a:ln>
          <a:effectLst/>
        </p:spPr>
      </p:pic>
      <p:sp>
        <p:nvSpPr>
          <p:cNvPr id="6" name="Textbox4" descr="Raivis: dzīve nedzirdīgā pasaulē&#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OyMAAIolAACjZgAAMSgAABAgAAAmAAAACAAAAP//////////"/>
              </a:ext>
            </a:extLst>
          </p:cNvSpPr>
          <p:nvPr/>
        </p:nvSpPr>
        <p:spPr>
          <a:xfrm>
            <a:off x="5727065" y="6156780"/>
            <a:ext cx="10957560" cy="431165"/>
          </a:xfrm>
          <a:prstGeom prst="rect">
            <a:avLst/>
          </a:prstGeom>
          <a:noFill/>
          <a:ln>
            <a:noFill/>
          </a:ln>
          <a:effectLst/>
        </p:spPr>
        <p:txBody>
          <a:bodyPr vert="horz" wrap="square" lIns="45720" tIns="45720" rIns="45720" bIns="45720" numCol="1" spcCol="215900" anchor="t"/>
          <a:lstStyle>
            <a:lvl1pPr>
              <a:defRPr sz="2600" u="sng" cap="none">
                <a:solidFill>
                  <a:srgbClr val="0000FF"/>
                </a:solidFill>
                <a:latin typeface="Arial" pitchFamily="1" charset="0"/>
                <a:ea typeface="Calibri" pitchFamily="2" charset="0"/>
                <a:cs typeface="Calibri" pitchFamily="2" charset="0"/>
                <a:hlinkClick r:id="rId6"/>
              </a:defRPr>
            </a:lvl1pPr>
          </a:lstStyle>
          <a:p>
            <a:pPr>
              <a:defRPr u="none" cap="none">
                <a:solidFill>
                  <a:srgbClr val="302A73"/>
                </a:solidFill>
                <a:hlinkClick r:id="rId6"/>
              </a:defRPr>
            </a:pPr>
            <a:r>
              <a:rPr u="sng" cap="none" dirty="0" err="1">
                <a:solidFill>
                  <a:srgbClr val="0000FF"/>
                </a:solidFill>
                <a:hlinkClick r:id="rId6"/>
              </a:rPr>
              <a:t>Raivis</a:t>
            </a:r>
            <a:r>
              <a:rPr u="sng" cap="none" dirty="0">
                <a:solidFill>
                  <a:srgbClr val="0000FF"/>
                </a:solidFill>
                <a:hlinkClick r:id="rId6"/>
              </a:rPr>
              <a:t>: </a:t>
            </a:r>
            <a:r>
              <a:rPr u="sng" cap="none" dirty="0" err="1">
                <a:solidFill>
                  <a:srgbClr val="0000FF"/>
                </a:solidFill>
                <a:hlinkClick r:id="rId6"/>
              </a:rPr>
              <a:t>dzīve</a:t>
            </a:r>
            <a:r>
              <a:rPr u="sng" cap="none" dirty="0">
                <a:solidFill>
                  <a:srgbClr val="0000FF"/>
                </a:solidFill>
                <a:hlinkClick r:id="rId6"/>
              </a:rPr>
              <a:t> </a:t>
            </a:r>
            <a:r>
              <a:rPr u="sng" cap="none" dirty="0" err="1">
                <a:solidFill>
                  <a:srgbClr val="0000FF"/>
                </a:solidFill>
                <a:hlinkClick r:id="rId6"/>
              </a:rPr>
              <a:t>nedzirdīgā</a:t>
            </a:r>
            <a:r>
              <a:rPr u="sng" cap="none" dirty="0">
                <a:solidFill>
                  <a:srgbClr val="0000FF"/>
                </a:solidFill>
                <a:hlinkClick r:id="rId6"/>
              </a:rPr>
              <a:t> </a:t>
            </a:r>
            <a:r>
              <a:rPr u="sng" cap="none" dirty="0" err="1">
                <a:solidFill>
                  <a:srgbClr val="0000FF"/>
                </a:solidFill>
                <a:hlinkClick r:id="rId6"/>
              </a:rPr>
              <a:t>pasaulē</a:t>
            </a:r>
            <a:endParaRPr u="sng" cap="none" dirty="0">
              <a:solidFill>
                <a:srgbClr val="0000FF"/>
              </a:solidFill>
              <a:hlinkClick r:id="rId6"/>
            </a:endParaRPr>
          </a:p>
        </p:txBody>
      </p:sp>
      <p:pic>
        <p:nvPicPr>
          <p:cNvPr id="11" name="Picture4">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HYgAADFJQAAbiIAACYoAAAQAAAAJgAAAAgAAAD//////////w=="/>
              </a:ext>
            </a:extLst>
          </p:cNvPicPr>
          <p:nvPr/>
        </p:nvPicPr>
        <p:blipFill>
          <a:blip r:embed="rId4"/>
          <a:stretch>
            <a:fillRect/>
          </a:stretch>
        </p:blipFill>
        <p:spPr>
          <a:xfrm rot="4786597">
            <a:off x="5243830" y="6172835"/>
            <a:ext cx="386715" cy="320040"/>
          </a:xfrm>
          <a:prstGeom prst="rect">
            <a:avLst/>
          </a:prstGeom>
          <a:noFill/>
          <a:ln>
            <a:noFill/>
          </a:ln>
          <a:effectLst/>
        </p:spPr>
      </p:pic>
      <p:sp>
        <p:nvSpPr>
          <p:cNvPr id="5" name="Textbox3" descr="Es arī varu! Sapņi, kas piepildās ar alternatīviem veidiem"/>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OyMAAHIfAACjZgAAGSIAABAgAAAmAAAACAAAAP//////////"/>
              </a:ext>
            </a:extLst>
          </p:cNvSpPr>
          <p:nvPr/>
        </p:nvSpPr>
        <p:spPr>
          <a:xfrm>
            <a:off x="5727065" y="5177066"/>
            <a:ext cx="10957560" cy="431165"/>
          </a:xfrm>
          <a:prstGeom prst="rect">
            <a:avLst/>
          </a:prstGeom>
          <a:noFill/>
          <a:ln>
            <a:noFill/>
          </a:ln>
          <a:effectLst/>
        </p:spPr>
        <p:txBody>
          <a:bodyPr vert="horz" wrap="square" lIns="45720" tIns="45720" rIns="45720" bIns="45720" numCol="1" spcCol="215900" anchor="t"/>
          <a:lstStyle>
            <a:lvl1pPr>
              <a:defRPr sz="2600" u="sng" cap="none">
                <a:solidFill>
                  <a:srgbClr val="0000FF"/>
                </a:solidFill>
                <a:latin typeface="Arial" pitchFamily="1" charset="0"/>
                <a:ea typeface="Calibri" pitchFamily="2" charset="0"/>
                <a:cs typeface="Calibri" pitchFamily="2" charset="0"/>
                <a:hlinkClick r:id="rId7"/>
              </a:defRPr>
            </a:lvl1pPr>
          </a:lstStyle>
          <a:p>
            <a:pPr>
              <a:defRPr u="none" cap="none">
                <a:solidFill>
                  <a:srgbClr val="302A73"/>
                </a:solidFill>
                <a:hlinkClick r:id="rId7"/>
              </a:defRPr>
            </a:pPr>
            <a:r>
              <a:rPr u="sng" cap="none" dirty="0">
                <a:solidFill>
                  <a:srgbClr val="0000FF"/>
                </a:solidFill>
                <a:hlinkClick r:id="rId7"/>
              </a:rPr>
              <a:t>Es </a:t>
            </a:r>
            <a:r>
              <a:rPr u="sng" cap="none" dirty="0" err="1">
                <a:solidFill>
                  <a:srgbClr val="0000FF"/>
                </a:solidFill>
                <a:hlinkClick r:id="rId7"/>
              </a:rPr>
              <a:t>arī</a:t>
            </a:r>
            <a:r>
              <a:rPr u="sng" cap="none" dirty="0">
                <a:solidFill>
                  <a:srgbClr val="0000FF"/>
                </a:solidFill>
                <a:hlinkClick r:id="rId7"/>
              </a:rPr>
              <a:t> </a:t>
            </a:r>
            <a:r>
              <a:rPr u="sng" cap="none" dirty="0" err="1">
                <a:solidFill>
                  <a:srgbClr val="0000FF"/>
                </a:solidFill>
                <a:hlinkClick r:id="rId7"/>
              </a:rPr>
              <a:t>varu</a:t>
            </a:r>
            <a:r>
              <a:rPr u="sng" cap="none" dirty="0">
                <a:solidFill>
                  <a:srgbClr val="0000FF"/>
                </a:solidFill>
                <a:hlinkClick r:id="rId7"/>
              </a:rPr>
              <a:t>! </a:t>
            </a:r>
            <a:r>
              <a:rPr u="sng" cap="none" dirty="0" err="1">
                <a:solidFill>
                  <a:srgbClr val="0000FF"/>
                </a:solidFill>
                <a:hlinkClick r:id="rId7"/>
              </a:rPr>
              <a:t>Sapņi</a:t>
            </a:r>
            <a:r>
              <a:rPr u="sng" cap="none" dirty="0">
                <a:solidFill>
                  <a:srgbClr val="0000FF"/>
                </a:solidFill>
                <a:hlinkClick r:id="rId7"/>
              </a:rPr>
              <a:t>, kas </a:t>
            </a:r>
            <a:r>
              <a:rPr u="sng" cap="none" dirty="0" err="1">
                <a:solidFill>
                  <a:srgbClr val="0000FF"/>
                </a:solidFill>
                <a:hlinkClick r:id="rId7"/>
              </a:rPr>
              <a:t>piepildās</a:t>
            </a:r>
            <a:r>
              <a:rPr u="sng" cap="none" dirty="0">
                <a:solidFill>
                  <a:srgbClr val="0000FF"/>
                </a:solidFill>
                <a:hlinkClick r:id="rId7"/>
              </a:rPr>
              <a:t> </a:t>
            </a:r>
            <a:r>
              <a:rPr u="sng" cap="none" dirty="0" err="1">
                <a:solidFill>
                  <a:srgbClr val="0000FF"/>
                </a:solidFill>
                <a:hlinkClick r:id="rId7"/>
              </a:rPr>
              <a:t>ar</a:t>
            </a:r>
            <a:r>
              <a:rPr u="sng" cap="none" dirty="0">
                <a:solidFill>
                  <a:srgbClr val="0000FF"/>
                </a:solidFill>
                <a:hlinkClick r:id="rId7"/>
              </a:rPr>
              <a:t> </a:t>
            </a:r>
            <a:r>
              <a:rPr u="sng" cap="none" dirty="0" err="1">
                <a:solidFill>
                  <a:srgbClr val="0000FF"/>
                </a:solidFill>
                <a:hlinkClick r:id="rId7"/>
              </a:rPr>
              <a:t>alternatīviem</a:t>
            </a:r>
            <a:r>
              <a:rPr u="sng" cap="none" dirty="0">
                <a:solidFill>
                  <a:srgbClr val="0000FF"/>
                </a:solidFill>
                <a:hlinkClick r:id="rId7"/>
              </a:rPr>
              <a:t> </a:t>
            </a:r>
            <a:r>
              <a:rPr u="sng" cap="none" dirty="0" err="1">
                <a:solidFill>
                  <a:srgbClr val="0000FF"/>
                </a:solidFill>
                <a:hlinkClick r:id="rId7"/>
              </a:rPr>
              <a:t>veidiem</a:t>
            </a:r>
            <a:endParaRPr u="sng" cap="none" dirty="0">
              <a:solidFill>
                <a:srgbClr val="0000FF"/>
              </a:solidFill>
              <a:hlinkClick r:id="rId7"/>
            </a:endParaRPr>
          </a:p>
        </p:txBody>
      </p:sp>
      <p:pic>
        <p:nvPicPr>
          <p:cNvPr id="10" name="Picture3">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EEgAADiHwAAoiIAANkhAAAQAAAAJgAAAAgAAAD//////////w=="/>
              </a:ext>
            </a:extLst>
          </p:cNvPicPr>
          <p:nvPr/>
        </p:nvPicPr>
        <p:blipFill>
          <a:blip r:embed="rId4"/>
          <a:stretch>
            <a:fillRect/>
          </a:stretch>
        </p:blipFill>
        <p:spPr>
          <a:xfrm>
            <a:off x="5243195" y="5182870"/>
            <a:ext cx="386715" cy="319405"/>
          </a:xfrm>
          <a:prstGeom prst="rect">
            <a:avLst/>
          </a:prstGeom>
          <a:noFill/>
          <a:ln>
            <a:noFill/>
          </a:ln>
          <a:effectLst/>
        </p:spPr>
      </p:pic>
      <p:sp>
        <p:nvSpPr>
          <p:cNvPr id="4" name="Textbox2" descr="Piepildīt sapņus, spītējot šķēršļiem!"/>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CYHl0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OyMAAEoaAACjZgAA8RwAABAgAAAmAAAACAAAAP//////////"/>
              </a:ext>
            </a:extLst>
          </p:cNvSpPr>
          <p:nvPr/>
        </p:nvSpPr>
        <p:spPr>
          <a:xfrm>
            <a:off x="5727065" y="4273550"/>
            <a:ext cx="10957560" cy="431165"/>
          </a:xfrm>
          <a:prstGeom prst="rect">
            <a:avLst/>
          </a:prstGeom>
          <a:noFill/>
          <a:ln>
            <a:noFill/>
          </a:ln>
          <a:effectLst/>
        </p:spPr>
        <p:txBody>
          <a:bodyPr vert="horz" wrap="square" lIns="45720" tIns="45720" rIns="45720" bIns="45720" numCol="1" spcCol="215900" anchor="t"/>
          <a:lstStyle/>
          <a:p>
            <a:pPr>
              <a:defRPr sz="2600" cap="none">
                <a:solidFill>
                  <a:srgbClr val="302A73"/>
                </a:solidFill>
                <a:latin typeface="Arial" pitchFamily="1" charset="0"/>
                <a:ea typeface="Arial" pitchFamily="1" charset="0"/>
                <a:cs typeface="Arial" pitchFamily="1" charset="0"/>
              </a:defRPr>
            </a:pPr>
            <a:r>
              <a:rPr u="sng" cap="none" dirty="0" err="1">
                <a:solidFill>
                  <a:srgbClr val="0000FF"/>
                </a:solidFill>
                <a:uFill>
                  <a:solidFill>
                    <a:srgbClr val="0000FF"/>
                  </a:solidFill>
                </a:uFill>
                <a:hlinkClick r:id="rId8"/>
              </a:rPr>
              <a:t>Piepildīt</a:t>
            </a:r>
            <a:r>
              <a:rPr u="sng" cap="none" dirty="0">
                <a:solidFill>
                  <a:srgbClr val="0000FF"/>
                </a:solidFill>
                <a:uFill>
                  <a:solidFill>
                    <a:srgbClr val="0000FF"/>
                  </a:solidFill>
                </a:uFill>
                <a:hlinkClick r:id="rId8"/>
              </a:rPr>
              <a:t> </a:t>
            </a:r>
            <a:r>
              <a:rPr u="sng" cap="none" dirty="0" err="1">
                <a:solidFill>
                  <a:srgbClr val="0000FF"/>
                </a:solidFill>
                <a:uFill>
                  <a:solidFill>
                    <a:srgbClr val="0000FF"/>
                  </a:solidFill>
                </a:uFill>
                <a:hlinkClick r:id="rId8"/>
              </a:rPr>
              <a:t>sapņus</a:t>
            </a:r>
            <a:r>
              <a:rPr u="sng" cap="none" dirty="0">
                <a:solidFill>
                  <a:srgbClr val="0000FF"/>
                </a:solidFill>
                <a:uFill>
                  <a:solidFill>
                    <a:srgbClr val="0000FF"/>
                  </a:solidFill>
                </a:uFill>
                <a:hlinkClick r:id="rId8"/>
              </a:rPr>
              <a:t>, </a:t>
            </a:r>
            <a:r>
              <a:rPr u="sng" cap="none" dirty="0" err="1">
                <a:solidFill>
                  <a:srgbClr val="0000FF"/>
                </a:solidFill>
                <a:uFill>
                  <a:solidFill>
                    <a:srgbClr val="0000FF"/>
                  </a:solidFill>
                </a:uFill>
                <a:hlinkClick r:id="rId8"/>
              </a:rPr>
              <a:t>spītējot</a:t>
            </a:r>
            <a:r>
              <a:rPr u="sng" cap="none" dirty="0">
                <a:solidFill>
                  <a:srgbClr val="0000FF"/>
                </a:solidFill>
                <a:uFill>
                  <a:solidFill>
                    <a:srgbClr val="0000FF"/>
                  </a:solidFill>
                </a:uFill>
                <a:hlinkClick r:id="rId8"/>
              </a:rPr>
              <a:t> </a:t>
            </a:r>
            <a:r>
              <a:rPr u="sng" cap="none" dirty="0" err="1">
                <a:solidFill>
                  <a:srgbClr val="0000FF"/>
                </a:solidFill>
                <a:uFill>
                  <a:solidFill>
                    <a:srgbClr val="0000FF"/>
                  </a:solidFill>
                </a:uFill>
                <a:hlinkClick r:id="rId8"/>
              </a:rPr>
              <a:t>šķēršļiem</a:t>
            </a:r>
            <a:r>
              <a:rPr u="sng" cap="none" dirty="0">
                <a:solidFill>
                  <a:srgbClr val="0000FF"/>
                </a:solidFill>
                <a:uFill>
                  <a:solidFill>
                    <a:srgbClr val="0000FF"/>
                  </a:solidFill>
                </a:uFill>
                <a:hlinkClick r:id="rId8"/>
              </a:rPr>
              <a:t>!</a:t>
            </a:r>
          </a:p>
        </p:txBody>
      </p:sp>
      <p:pic>
        <p:nvPicPr>
          <p:cNvPr id="9" name="Picture2">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BXM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DAgAAA7GgAAKCIAAJwcAAAQAAAAJgAAAAgAAAD//////////w=="/>
              </a:ext>
            </a:extLst>
          </p:cNvPicPr>
          <p:nvPr/>
        </p:nvPicPr>
        <p:blipFill>
          <a:blip r:embed="rId4"/>
          <a:stretch>
            <a:fillRect/>
          </a:stretch>
        </p:blipFill>
        <p:spPr>
          <a:xfrm rot="5171802">
            <a:off x="5199380" y="4297045"/>
            <a:ext cx="386715" cy="320040"/>
          </a:xfrm>
          <a:prstGeom prst="rect">
            <a:avLst/>
          </a:prstGeom>
          <a:noFill/>
          <a:ln>
            <a:noFill/>
          </a:ln>
          <a:effectLst/>
        </p:spPr>
      </p:pic>
      <p:sp>
        <p:nvSpPr>
          <p:cNvPr id="3" name="Textbox1" descr="Vai jaunietis ar kustību traucējumiem var sasniegt savus sapņus?"/>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UPMxU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OyMAAKoUAACjZgAAURcAABAgAAAmAAAACAAAAP//////////"/>
              </a:ext>
            </a:extLst>
          </p:cNvSpPr>
          <p:nvPr/>
        </p:nvSpPr>
        <p:spPr>
          <a:xfrm>
            <a:off x="5727065" y="3359150"/>
            <a:ext cx="10957560" cy="431165"/>
          </a:xfrm>
          <a:prstGeom prst="rect">
            <a:avLst/>
          </a:prstGeom>
          <a:noFill/>
          <a:ln>
            <a:noFill/>
          </a:ln>
          <a:effectLst/>
        </p:spPr>
        <p:txBody>
          <a:bodyPr vert="horz" wrap="square" lIns="45720" tIns="45720" rIns="45720" bIns="45720" numCol="1" spcCol="215900" anchor="t"/>
          <a:lstStyle/>
          <a:p>
            <a:pPr>
              <a:defRPr sz="2600" cap="none">
                <a:solidFill>
                  <a:srgbClr val="302A73"/>
                </a:solidFill>
                <a:latin typeface="Arial" pitchFamily="1" charset="0"/>
                <a:ea typeface="Arial" pitchFamily="1" charset="0"/>
                <a:cs typeface="Arial" pitchFamily="1" charset="0"/>
              </a:defRPr>
            </a:pPr>
            <a:r>
              <a:rPr u="sng" cap="none" dirty="0" err="1">
                <a:solidFill>
                  <a:srgbClr val="0000FF"/>
                </a:solidFill>
                <a:uFill>
                  <a:solidFill>
                    <a:srgbClr val="0000FF"/>
                  </a:solidFill>
                </a:uFill>
                <a:hlinkClick r:id="rId9"/>
              </a:rPr>
              <a:t>Vai</a:t>
            </a:r>
            <a:r>
              <a:rPr u="sng" cap="none" dirty="0">
                <a:solidFill>
                  <a:srgbClr val="0000FF"/>
                </a:solidFill>
                <a:uFill>
                  <a:solidFill>
                    <a:srgbClr val="0000FF"/>
                  </a:solidFill>
                </a:uFill>
                <a:hlinkClick r:id="rId9"/>
              </a:rPr>
              <a:t> </a:t>
            </a:r>
            <a:r>
              <a:rPr u="sng" cap="none" dirty="0" err="1">
                <a:solidFill>
                  <a:srgbClr val="0000FF"/>
                </a:solidFill>
                <a:uFill>
                  <a:solidFill>
                    <a:srgbClr val="0000FF"/>
                  </a:solidFill>
                </a:uFill>
                <a:hlinkClick r:id="rId9"/>
              </a:rPr>
              <a:t>jaunietis</a:t>
            </a:r>
            <a:r>
              <a:rPr u="sng" cap="none" dirty="0">
                <a:solidFill>
                  <a:srgbClr val="0000FF"/>
                </a:solidFill>
                <a:uFill>
                  <a:solidFill>
                    <a:srgbClr val="0000FF"/>
                  </a:solidFill>
                </a:uFill>
                <a:hlinkClick r:id="rId9"/>
              </a:rPr>
              <a:t> </a:t>
            </a:r>
            <a:r>
              <a:rPr u="sng" cap="none" dirty="0" err="1">
                <a:solidFill>
                  <a:srgbClr val="0000FF"/>
                </a:solidFill>
                <a:uFill>
                  <a:solidFill>
                    <a:srgbClr val="0000FF"/>
                  </a:solidFill>
                </a:uFill>
                <a:hlinkClick r:id="rId9"/>
              </a:rPr>
              <a:t>ar</a:t>
            </a:r>
            <a:r>
              <a:rPr u="sng" cap="none" dirty="0">
                <a:solidFill>
                  <a:srgbClr val="0000FF"/>
                </a:solidFill>
                <a:uFill>
                  <a:solidFill>
                    <a:srgbClr val="0000FF"/>
                  </a:solidFill>
                </a:uFill>
                <a:hlinkClick r:id="rId9"/>
              </a:rPr>
              <a:t> </a:t>
            </a:r>
            <a:r>
              <a:rPr u="sng" cap="none" dirty="0" err="1">
                <a:solidFill>
                  <a:srgbClr val="0000FF"/>
                </a:solidFill>
                <a:uFill>
                  <a:solidFill>
                    <a:srgbClr val="0000FF"/>
                  </a:solidFill>
                </a:uFill>
                <a:hlinkClick r:id="rId9"/>
              </a:rPr>
              <a:t>kustību</a:t>
            </a:r>
            <a:r>
              <a:rPr u="sng" cap="none" dirty="0">
                <a:solidFill>
                  <a:srgbClr val="0000FF"/>
                </a:solidFill>
                <a:uFill>
                  <a:solidFill>
                    <a:srgbClr val="0000FF"/>
                  </a:solidFill>
                </a:uFill>
                <a:hlinkClick r:id="rId9"/>
              </a:rPr>
              <a:t> </a:t>
            </a:r>
            <a:r>
              <a:rPr u="sng" cap="none" dirty="0" err="1">
                <a:solidFill>
                  <a:srgbClr val="0000FF"/>
                </a:solidFill>
                <a:uFill>
                  <a:solidFill>
                    <a:srgbClr val="0000FF"/>
                  </a:solidFill>
                </a:uFill>
                <a:hlinkClick r:id="rId9"/>
              </a:rPr>
              <a:t>traucējumiem</a:t>
            </a:r>
            <a:r>
              <a:rPr u="sng" cap="none" dirty="0">
                <a:solidFill>
                  <a:srgbClr val="0000FF"/>
                </a:solidFill>
                <a:uFill>
                  <a:solidFill>
                    <a:srgbClr val="0000FF"/>
                  </a:solidFill>
                </a:uFill>
                <a:hlinkClick r:id="rId9"/>
              </a:rPr>
              <a:t> var </a:t>
            </a:r>
            <a:r>
              <a:rPr u="sng" cap="none" dirty="0" err="1">
                <a:solidFill>
                  <a:srgbClr val="0000FF"/>
                </a:solidFill>
                <a:uFill>
                  <a:solidFill>
                    <a:srgbClr val="0000FF"/>
                  </a:solidFill>
                </a:uFill>
                <a:hlinkClick r:id="rId9"/>
              </a:rPr>
              <a:t>sasniegt</a:t>
            </a:r>
            <a:r>
              <a:rPr u="sng" cap="none" dirty="0">
                <a:solidFill>
                  <a:srgbClr val="0000FF"/>
                </a:solidFill>
                <a:uFill>
                  <a:solidFill>
                    <a:srgbClr val="0000FF"/>
                  </a:solidFill>
                </a:uFill>
                <a:hlinkClick r:id="rId9"/>
              </a:rPr>
              <a:t> </a:t>
            </a:r>
            <a:r>
              <a:rPr u="sng" cap="none" dirty="0" err="1">
                <a:solidFill>
                  <a:srgbClr val="0000FF"/>
                </a:solidFill>
                <a:uFill>
                  <a:solidFill>
                    <a:srgbClr val="0000FF"/>
                  </a:solidFill>
                </a:uFill>
                <a:hlinkClick r:id="rId9"/>
              </a:rPr>
              <a:t>savus</a:t>
            </a:r>
            <a:r>
              <a:rPr u="sng" cap="none" dirty="0">
                <a:solidFill>
                  <a:srgbClr val="0000FF"/>
                </a:solidFill>
                <a:uFill>
                  <a:solidFill>
                    <a:srgbClr val="0000FF"/>
                  </a:solidFill>
                </a:uFill>
                <a:hlinkClick r:id="rId9"/>
              </a:rPr>
              <a:t> </a:t>
            </a:r>
            <a:r>
              <a:rPr u="sng" cap="none" dirty="0" err="1">
                <a:solidFill>
                  <a:srgbClr val="0000FF"/>
                </a:solidFill>
                <a:uFill>
                  <a:solidFill>
                    <a:srgbClr val="0000FF"/>
                  </a:solidFill>
                </a:uFill>
                <a:hlinkClick r:id="rId9"/>
              </a:rPr>
              <a:t>sapņus</a:t>
            </a:r>
            <a:r>
              <a:rPr u="sng" cap="none" dirty="0">
                <a:solidFill>
                  <a:srgbClr val="0000FF"/>
                </a:solidFill>
                <a:uFill>
                  <a:solidFill>
                    <a:srgbClr val="0000FF"/>
                  </a:solidFill>
                </a:uFill>
                <a:hlinkClick r:id="rId9"/>
              </a:rPr>
              <a:t>?</a:t>
            </a:r>
          </a:p>
        </p:txBody>
      </p:sp>
      <p:pic>
        <p:nvPicPr>
          <p:cNvPr id="2" name="Picture1">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B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P4fAADlFAAA9iEAAEYXAAAQAAAAJgAAAAgAAAD//////////w=="/>
              </a:ext>
            </a:extLst>
          </p:cNvPicPr>
          <p:nvPr/>
        </p:nvPicPr>
        <p:blipFill>
          <a:blip r:embed="rId4"/>
          <a:stretch>
            <a:fillRect/>
          </a:stretch>
        </p:blipFill>
        <p:spPr>
          <a:xfrm rot="3945088">
            <a:off x="5167630" y="3429635"/>
            <a:ext cx="386715" cy="320040"/>
          </a:xfrm>
          <a:prstGeom prst="rect">
            <a:avLst/>
          </a:prstGeom>
          <a:noFill/>
          <a:ln>
            <a:noFill/>
          </a:ln>
          <a:effectLst/>
        </p:spPr>
      </p:pic>
      <p:sp>
        <p:nvSpPr>
          <p:cNvPr id="16" name="Virsraksts">
            <a:extLst>
              <a:ext uri="{FF2B5EF4-FFF2-40B4-BE49-F238E27FC236}">
                <a16:creationId xmlns:a16="http://schemas.microsoft.com/office/drawing/2014/main" id="{65FB5BFA-20D6-44F0-A5A2-B45827ED29AF}"/>
              </a:ext>
            </a:extLst>
          </p:cNvPr>
          <p:cNvSpPr>
            <a:spLocks noGrp="1"/>
          </p:cNvSpPr>
          <p:nvPr>
            <p:ph type="title"/>
          </p:nvPr>
        </p:nvSpPr>
        <p:spPr>
          <a:xfrm>
            <a:off x="620394" y="602615"/>
            <a:ext cx="8843645" cy="1245235"/>
          </a:xfrm>
        </p:spPr>
        <p:txBody>
          <a:bodyPr/>
          <a:lstStyle/>
          <a:p>
            <a:r>
              <a:rPr lang="lv-LV" sz="3600" dirty="0">
                <a:latin typeface="+mn-lt"/>
              </a:rPr>
              <a:t>VIDEO:</a:t>
            </a:r>
            <a:br>
              <a:rPr lang="lv-LV" sz="3600" dirty="0">
                <a:latin typeface="+mn-lt"/>
              </a:rPr>
            </a:br>
            <a:r>
              <a:rPr lang="lv-LV" sz="3600" dirty="0">
                <a:latin typeface="+mn-lt"/>
              </a:rPr>
              <a:t>AR JAUNIEŠU ACĪM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Fona attēls">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2EQ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AAAAAD8////pHsAAIhFAAAQAAAAJgAAAAgAAAD//////////w=="/>
              </a:ext>
            </a:extLst>
          </p:cNvPicPr>
          <p:nvPr/>
        </p:nvPicPr>
        <p:blipFill>
          <a:blip r:embed="rId2"/>
          <a:stretch>
            <a:fillRect/>
          </a:stretch>
        </p:blipFill>
        <p:spPr>
          <a:xfrm>
            <a:off x="0" y="-2540"/>
            <a:ext cx="20099020" cy="11305540"/>
          </a:xfrm>
          <a:prstGeom prst="rect">
            <a:avLst/>
          </a:prstGeom>
          <a:noFill/>
          <a:ln>
            <a:noFill/>
          </a:ln>
          <a:effectLst/>
        </p:spPr>
      </p:pic>
      <p:pic>
        <p:nvPicPr>
          <p:cNvPr id="4" name="LM logo" descr="Labklājības ministrijas logo &quot;Latvijas valsts ģērbonis ar uzrakstu &quot;Labklājības ministrija&quot;&quot;"/>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qqqqq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FZyAACaPQAAEnoAAM9DAAAQAAAAJgAAAAgAAAD//////////w=="/>
              </a:ext>
            </a:extLst>
          </p:cNvPicPr>
          <p:nvPr/>
        </p:nvPicPr>
        <p:blipFill>
          <a:blip r:embed="rId3"/>
          <a:stretch>
            <a:fillRect/>
          </a:stretch>
        </p:blipFill>
        <p:spPr>
          <a:xfrm>
            <a:off x="18586450" y="10013950"/>
            <a:ext cx="1257300" cy="1009015"/>
          </a:xfrm>
          <a:prstGeom prst="rect">
            <a:avLst/>
          </a:prstGeom>
          <a:noFill/>
          <a:ln>
            <a:noFill/>
          </a:ln>
          <a:effectLst/>
        </p:spPr>
      </p:pic>
      <p:sp>
        <p:nvSpPr>
          <p:cNvPr id="6" name="Saite" descr="Saite uz Cilveksnevisdiagnoze.lv sadaļu &quot;Dažādo kurpju diena&quot;"/>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TCgAAB0/AABgUwAAw0EAABAgAAAmAAAACAAAAP//////////"/>
              </a:ext>
            </a:extLst>
          </p:cNvSpPr>
          <p:nvPr/>
        </p:nvSpPr>
        <p:spPr>
          <a:xfrm>
            <a:off x="6550660" y="10259695"/>
            <a:ext cx="7002780" cy="430530"/>
          </a:xfrm>
          <a:prstGeom prst="rect">
            <a:avLst/>
          </a:prstGeom>
          <a:noFill/>
          <a:ln>
            <a:noFill/>
          </a:ln>
          <a:effectLst/>
        </p:spPr>
        <p:txBody>
          <a:bodyPr vert="horz" wrap="square" lIns="0" tIns="0" rIns="0" bIns="0" numCol="1" spcCol="215900" anchor="t"/>
          <a:lstStyle>
            <a:lvl1pPr indent="12700" algn="ctr">
              <a:lnSpc>
                <a:spcPts val="3600"/>
              </a:lnSpc>
              <a:defRPr sz="2400" u="sng" cap="none">
                <a:solidFill>
                  <a:srgbClr val="0000FF"/>
                </a:solidFill>
                <a:latin typeface="Arial" pitchFamily="1" charset="0"/>
                <a:ea typeface="Calibri" pitchFamily="2" charset="0"/>
                <a:cs typeface="Calibri" pitchFamily="2" charset="0"/>
                <a:hlinkClick r:id="rId4"/>
              </a:defRPr>
            </a:lvl1pPr>
          </a:lstStyle>
          <a:p>
            <a:pPr>
              <a:defRPr u="none" cap="none">
                <a:solidFill>
                  <a:srgbClr val="0070C0"/>
                </a:solidFill>
                <a:hlinkClick r:id="rId4"/>
              </a:defRPr>
            </a:pPr>
            <a:r>
              <a:rPr u="sng" cap="none" dirty="0">
                <a:solidFill>
                  <a:srgbClr val="0000FF"/>
                </a:solidFill>
                <a:hlinkClick r:id="rId4"/>
              </a:rPr>
              <a:t>Cilveksnevisdiagnoze.lv / </a:t>
            </a:r>
            <a:r>
              <a:rPr u="sng" cap="none" dirty="0" err="1">
                <a:solidFill>
                  <a:srgbClr val="0000FF"/>
                </a:solidFill>
                <a:hlinkClick r:id="rId4"/>
              </a:rPr>
              <a:t>Dažādo</a:t>
            </a:r>
            <a:r>
              <a:rPr u="sng" cap="none" dirty="0">
                <a:solidFill>
                  <a:srgbClr val="0000FF"/>
                </a:solidFill>
                <a:hlinkClick r:id="rId4"/>
              </a:rPr>
              <a:t> </a:t>
            </a:r>
            <a:r>
              <a:rPr u="sng" cap="none" dirty="0" err="1">
                <a:solidFill>
                  <a:srgbClr val="0000FF"/>
                </a:solidFill>
                <a:hlinkClick r:id="rId4"/>
              </a:rPr>
              <a:t>kurpju</a:t>
            </a:r>
            <a:r>
              <a:rPr u="sng" cap="none" dirty="0">
                <a:solidFill>
                  <a:srgbClr val="0000FF"/>
                </a:solidFill>
                <a:hlinkClick r:id="rId4"/>
              </a:rPr>
              <a:t> </a:t>
            </a:r>
            <a:r>
              <a:rPr u="sng" cap="none" dirty="0" err="1">
                <a:solidFill>
                  <a:srgbClr val="0000FF"/>
                </a:solidFill>
                <a:hlinkClick r:id="rId4"/>
              </a:rPr>
              <a:t>diena</a:t>
            </a:r>
            <a:endParaRPr u="sng" cap="none" dirty="0">
              <a:solidFill>
                <a:srgbClr val="0000FF"/>
              </a:solidFill>
              <a:hlinkClick r:id="rId4"/>
            </a:endParaRPr>
          </a:p>
        </p:txBody>
      </p:sp>
      <p:pic>
        <p:nvPicPr>
          <p:cNvPr id="3" name="ES Logo" descr="Eiropas Savienības logo ar uzrakstu &quot;Finansē Eiropas Savienība&quot; un Nacionālā attīstības plāna logo &quot;Divas vertikālas sarkanas svītras un gadskaitlis &quot;2027&quot;."/>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Cqqqqq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AAAAAUAAAABAAAAAAAAAAAAAAAAAAAAAAAAAAAAAAAAAAAAAAAAAAAAAAACf39/AAAAAAPMzMwAwMD/AH9/fwAAAAAAAAAAAAAAAAD///8AAAAAACEAAAAYAAAAFAAAAG4EAACaPQAAURAAAOhCAAAQAAAAJgAAAAgAAAD//////////w=="/>
              </a:ext>
            </a:extLst>
          </p:cNvPicPr>
          <p:nvPr/>
        </p:nvPicPr>
        <p:blipFill>
          <a:blip r:embed="rId5"/>
          <a:stretch>
            <a:fillRect/>
          </a:stretch>
        </p:blipFill>
        <p:spPr>
          <a:xfrm>
            <a:off x="720090" y="10013950"/>
            <a:ext cx="1932305" cy="862330"/>
          </a:xfrm>
          <a:prstGeom prst="rect">
            <a:avLst/>
          </a:prstGeom>
          <a:noFill/>
          <a:ln>
            <a:noFill/>
          </a:ln>
          <a:effectLst/>
        </p:spPr>
      </p:pic>
      <p:sp>
        <p:nvSpPr>
          <p:cNvPr id="5" name="Textbox" descr="Esam atvērti dažādībai un esam kopā Dažādo kurpju dienā&#10;2024. gada 27. septembrī!"/>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B/RH9M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AAAAA8zMzADAwP8Af39/AAAAAAAAAAAAAAAAAAAAAAAAAAAAIQAAABgAAAAUAAAAWycAAKwHAAAYVwAA5REAABAgAAAmAAAACAAAAP//////////"/>
              </a:ext>
            </a:extLst>
          </p:cNvSpPr>
          <p:nvPr/>
        </p:nvSpPr>
        <p:spPr>
          <a:xfrm>
            <a:off x="6397625" y="1247140"/>
            <a:ext cx="7760335" cy="1661795"/>
          </a:xfrm>
          <a:prstGeom prst="rect">
            <a:avLst/>
          </a:prstGeom>
          <a:noFill/>
          <a:ln>
            <a:noFill/>
          </a:ln>
          <a:effectLst/>
        </p:spPr>
        <p:txBody>
          <a:bodyPr vert="horz" wrap="square" lIns="0" tIns="0" rIns="0" bIns="0" numCol="1" spcCol="215900" anchor="t"/>
          <a:lstStyle/>
          <a:p>
            <a:pPr indent="12700" algn="ctr">
              <a:defRPr sz="3600" cap="none">
                <a:solidFill>
                  <a:srgbClr val="FFFFFF"/>
                </a:solidFill>
                <a:latin typeface="Arial" pitchFamily="1" charset="0"/>
                <a:ea typeface="Arial" pitchFamily="1" charset="0"/>
                <a:cs typeface="Arial" pitchFamily="1" charset="0"/>
              </a:defRPr>
            </a:pPr>
            <a:r>
              <a:rPr lang="lv-lv" cap="none" dirty="0"/>
              <a:t>Esam atvērti dažādībai un esam kopā Dažādo kurpju dienā</a:t>
            </a:r>
          </a:p>
          <a:p>
            <a:pPr indent="107315" algn="ctr">
              <a:defRPr sz="3600" b="1" cap="none">
                <a:solidFill>
                  <a:srgbClr val="FFFFFF"/>
                </a:solidFill>
                <a:latin typeface="Arial" pitchFamily="1" charset="0"/>
                <a:ea typeface="Arial" pitchFamily="1" charset="0"/>
                <a:cs typeface="Arial" pitchFamily="1" charset="0"/>
              </a:defRPr>
            </a:pPr>
            <a:r>
              <a:rPr lang="lv-lv" cap="none" dirty="0"/>
              <a:t>2024. gada 27. septembrī!</a:t>
            </a:r>
          </a:p>
        </p:txBody>
      </p:sp>
      <p:sp>
        <p:nvSpPr>
          <p:cNvPr id="7" name="Virsraksts" hidden="1">
            <a:extLst>
              <a:ext uri="{FF2B5EF4-FFF2-40B4-BE49-F238E27FC236}">
                <a16:creationId xmlns:a16="http://schemas.microsoft.com/office/drawing/2014/main" id="{D0DB2045-740E-487F-9091-AF6F43134C0C}"/>
              </a:ext>
            </a:extLst>
          </p:cNvPr>
          <p:cNvSpPr>
            <a:spLocks noGrp="1"/>
          </p:cNvSpPr>
          <p:nvPr>
            <p:ph type="title"/>
          </p:nvPr>
        </p:nvSpPr>
        <p:spPr>
          <a:xfrm>
            <a:off x="720090" y="426720"/>
            <a:ext cx="8804910" cy="2597785"/>
          </a:xfrm>
        </p:spPr>
        <p:txBody>
          <a:bodyPr/>
          <a:lstStyle/>
          <a:p>
            <a:r>
              <a:rPr lang="lv-LV" sz="3600" dirty="0">
                <a:latin typeface="+mn-lt"/>
              </a:rPr>
              <a:t>Noslēdzošais slaids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Daudzkrāsaina svītra. Kreisajā pusē #IekāpOtraKurpēs, labajā kurpePicture 2">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sp>
        <p:nvSpPr>
          <p:cNvPr id="5" name="Textbox3" descr="Stereotipi ir ļoti noturīgi, un pārmaiņas tajos notiek tikai ilgākā laika posmā."/>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JlkAALkbAACBcgAAUyYAABAgAAAmAAAACAAAAP//////////"/>
              </a:ext>
            </a:extLst>
          </p:cNvSpPr>
          <p:nvPr/>
        </p:nvSpPr>
        <p:spPr>
          <a:xfrm>
            <a:off x="14491970" y="4506595"/>
            <a:ext cx="4121785" cy="1723390"/>
          </a:xfrm>
          <a:prstGeom prst="rect">
            <a:avLst/>
          </a:prstGeom>
          <a:noFill/>
          <a:ln>
            <a:noFill/>
          </a:ln>
          <a:effectLst/>
        </p:spPr>
        <p:txBody>
          <a:bodyPr vert="horz" wrap="square" lIns="0" tIns="0" rIns="0" bIns="0" numCol="1" spcCol="215900" anchor="t"/>
          <a:lstStyle/>
          <a:p>
            <a:pPr marL="4445" marR="5080" indent="7620">
              <a:spcBef>
                <a:spcPts val="500"/>
              </a:spcBef>
              <a:defRPr sz="2600" b="1" cap="none">
                <a:solidFill>
                  <a:srgbClr val="302A73"/>
                </a:solidFill>
                <a:latin typeface="Arial" pitchFamily="1" charset="0"/>
                <a:ea typeface="Arial" pitchFamily="1" charset="0"/>
                <a:cs typeface="Arial" pitchFamily="1" charset="0"/>
              </a:defRPr>
            </a:pPr>
            <a:r>
              <a:rPr lang="lv-lv" sz="2800" cap="none" dirty="0"/>
              <a:t>Stereotipi ir ļoti noturīgi</a:t>
            </a:r>
            <a:r>
              <a:rPr lang="lv-lv" sz="2800" b="0" cap="none" dirty="0"/>
              <a:t>,</a:t>
            </a:r>
            <a:r>
              <a:rPr lang="lv-lv" sz="2800" cap="none" dirty="0"/>
              <a:t> </a:t>
            </a:r>
            <a:r>
              <a:rPr lang="lv-lv" sz="2800" b="0" cap="none" dirty="0"/>
              <a:t>un pārmaiņas tajos notiek tikai ilgākā laika posmā.</a:t>
            </a:r>
          </a:p>
        </p:txBody>
      </p:sp>
      <p:sp>
        <p:nvSpPr>
          <p:cNvPr id="8" name="LĪnija3">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O55bA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O55bAB/f38AU1NTA8zMzADAwP8Af39/AAAAAAAAAAAAAAAAAAAAAAAAAAAAIQAAABgAAAAUAAAAblcAAOAbAAB0VwAAgyYAABAAAAAmAAAACAAAAP//////////"/>
              </a:ext>
            </a:extLst>
          </p:cNvSpPr>
          <p:nvPr/>
        </p:nvSpPr>
        <p:spPr>
          <a:xfrm flipH="1">
            <a:off x="14212570" y="4531360"/>
            <a:ext cx="3810" cy="1729105"/>
          </a:xfrm>
          <a:prstGeom prst="line">
            <a:avLst/>
          </a:prstGeom>
          <a:noFill/>
          <a:ln w="15875" cap="flat" cmpd="sng" algn="ctr">
            <a:solidFill>
              <a:srgbClr val="EE796C"/>
            </a:solidFill>
            <a:prstDash val="solid"/>
            <a:headEnd type="none"/>
            <a:tailEnd type="none"/>
          </a:ln>
          <a:effectLst/>
        </p:spPr>
        <p:txBody>
          <a:bodyPr vert="horz" wrap="square" lIns="45720" tIns="45720" rIns="45720" bIns="45720" numCol="1" spcCol="215900" anchor="t"/>
          <a:lstStyle/>
          <a:p>
            <a:endParaRPr/>
          </a:p>
        </p:txBody>
      </p:sp>
      <p:pic>
        <p:nvPicPr>
          <p:cNvPr id="11" name="Lāsīte3">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NFQAAATHAAAdFYAADMiAAAQAAAAJgAAAAgAAAD//////////w=="/>
              </a:ext>
            </a:extLst>
          </p:cNvPicPr>
          <p:nvPr/>
        </p:nvPicPr>
        <p:blipFill>
          <a:blip r:embed="rId3"/>
          <a:stretch>
            <a:fillRect/>
          </a:stretch>
        </p:blipFill>
        <p:spPr>
          <a:xfrm>
            <a:off x="13137515" y="4563745"/>
            <a:ext cx="916305" cy="995680"/>
          </a:xfrm>
          <a:prstGeom prst="rect">
            <a:avLst/>
          </a:prstGeom>
          <a:noFill/>
          <a:ln>
            <a:noFill/>
          </a:ln>
          <a:effectLst/>
        </p:spPr>
      </p:pic>
      <p:sp>
        <p:nvSpPr>
          <p:cNvPr id="4" name="Textbox2" descr="Bieži vien tas ir negatīvs un saistās ar aizspriedumiem un diskrimināciju."/>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Nw7IAE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1zcAAMIbAAB2SwAAXCYAABAgAAAmAAAACAAAAP//////////"/>
              </a:ext>
            </a:extLst>
          </p:cNvSpPr>
          <p:nvPr/>
        </p:nvSpPr>
        <p:spPr>
          <a:xfrm>
            <a:off x="9077325" y="4512310"/>
            <a:ext cx="3189605" cy="1723390"/>
          </a:xfrm>
          <a:prstGeom prst="rect">
            <a:avLst/>
          </a:prstGeom>
          <a:noFill/>
          <a:ln>
            <a:noFill/>
          </a:ln>
          <a:effectLst/>
        </p:spPr>
        <p:txBody>
          <a:bodyPr vert="horz" wrap="square" lIns="0" tIns="0" rIns="0" bIns="0" numCol="1" spcCol="215900" anchor="t"/>
          <a:lstStyle/>
          <a:p>
            <a:pPr marR="5080" indent="12700">
              <a:spcBef>
                <a:spcPts val="500"/>
              </a:spcBef>
              <a:defRPr sz="2600" cap="none">
                <a:solidFill>
                  <a:srgbClr val="302A73"/>
                </a:solidFill>
                <a:latin typeface="Arial" pitchFamily="1" charset="0"/>
                <a:ea typeface="Arial" pitchFamily="1" charset="0"/>
                <a:cs typeface="Arial" pitchFamily="1" charset="0"/>
              </a:defRPr>
            </a:pPr>
            <a:r>
              <a:rPr lang="lv-lv" sz="2800" cap="none" dirty="0"/>
              <a:t>Bieži vien tas ir negatīvs un </a:t>
            </a:r>
            <a:r>
              <a:rPr lang="lv-lv" sz="2800" b="1" cap="none" dirty="0"/>
              <a:t>saistās ar aizspriedumiem un diskrimināciju</a:t>
            </a:r>
            <a:r>
              <a:rPr lang="lv-lv" sz="2800" cap="none" dirty="0"/>
              <a:t>.</a:t>
            </a:r>
          </a:p>
        </p:txBody>
      </p:sp>
      <p:sp>
        <p:nvSpPr>
          <p:cNvPr id="7" name="Līnija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PitAA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PitAAB/f38AU1NTA8zMzADAwP8Af39/AAAAAAAAAAAAAAAAAAAAAAAAAAAAIQAAABgAAAAUAAAAQTYAAOAbAABHNgAAgyYAABAAAAAmAAAACAAAAP//////////"/>
              </a:ext>
            </a:extLst>
          </p:cNvSpPr>
          <p:nvPr/>
        </p:nvSpPr>
        <p:spPr>
          <a:xfrm>
            <a:off x="8819515" y="4531360"/>
            <a:ext cx="3810" cy="1729105"/>
          </a:xfrm>
          <a:prstGeom prst="line">
            <a:avLst/>
          </a:prstGeom>
          <a:noFill/>
          <a:ln w="15875" cap="flat" cmpd="sng" algn="ctr">
            <a:solidFill>
              <a:srgbClr val="F8AD00"/>
            </a:solidFill>
            <a:prstDash val="solid"/>
            <a:headEnd type="none"/>
            <a:tailEnd type="none"/>
          </a:ln>
          <a:effectLst/>
        </p:spPr>
        <p:txBody>
          <a:bodyPr vert="horz" wrap="square" lIns="45720" tIns="45720" rIns="45720" bIns="45720" numCol="1" spcCol="215900" anchor="t"/>
          <a:lstStyle/>
          <a:p>
            <a:endParaRPr/>
          </a:p>
        </p:txBody>
      </p:sp>
      <p:pic>
        <p:nvPicPr>
          <p:cNvPr id="10" name="Lāsīte2">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dBBYb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GMvAABIGQAAPzUAAEwfAAAQAAAAJgAAAAgAAAD//////////w=="/>
              </a:ext>
            </a:extLst>
          </p:cNvPicPr>
          <p:nvPr/>
        </p:nvPicPr>
        <p:blipFill>
          <a:blip r:embed="rId4"/>
          <a:stretch>
            <a:fillRect/>
          </a:stretch>
        </p:blipFill>
        <p:spPr>
          <a:xfrm>
            <a:off x="7703185" y="4109720"/>
            <a:ext cx="952500" cy="977900"/>
          </a:xfrm>
          <a:prstGeom prst="rect">
            <a:avLst/>
          </a:prstGeom>
          <a:noFill/>
          <a:ln>
            <a:noFill/>
          </a:ln>
          <a:effectLst/>
        </p:spPr>
      </p:pic>
      <p:sp>
        <p:nvSpPr>
          <p:cNvPr id="3" name="Textbox1" descr="Stereotipi ir vispārējs, vienkāršots priekšstats par kādu sabiedrības grupu."/>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P////8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QRMAALsbAACxKwAAVSYAABAgAAAmAAAACAAAAP//////////"/>
              </a:ext>
            </a:extLst>
          </p:cNvSpPr>
          <p:nvPr/>
        </p:nvSpPr>
        <p:spPr>
          <a:xfrm>
            <a:off x="3129915" y="4507865"/>
            <a:ext cx="3972560" cy="1723390"/>
          </a:xfrm>
          <a:prstGeom prst="rect">
            <a:avLst/>
          </a:prstGeom>
          <a:noFill/>
          <a:ln>
            <a:noFill/>
          </a:ln>
          <a:effectLst/>
        </p:spPr>
        <p:txBody>
          <a:bodyPr vert="horz" wrap="square" lIns="0" tIns="0" rIns="0" bIns="0" numCol="1" spcCol="215900" anchor="t"/>
          <a:lstStyle>
            <a:lvl1pPr marR="5080" indent="14605">
              <a:lnSpc>
                <a:spcPts val="2700"/>
              </a:lnSpc>
              <a:spcBef>
                <a:spcPts val="500"/>
              </a:spcBef>
              <a:defRPr sz="2600" b="1" cap="none">
                <a:solidFill>
                  <a:srgbClr val="302A73"/>
                </a:solidFill>
                <a:latin typeface="Arial" pitchFamily="1" charset="0"/>
                <a:ea typeface="Calibri" pitchFamily="2" charset="0"/>
                <a:cs typeface="Calibri" pitchFamily="2" charset="0"/>
              </a:defRPr>
            </a:lvl1pPr>
          </a:lstStyle>
          <a:p>
            <a:pPr>
              <a:lnSpc>
                <a:spcPct val="100000"/>
              </a:lnSpc>
            </a:pPr>
            <a:r>
              <a:rPr lang="lv-lv" sz="2800" cap="none" dirty="0"/>
              <a:t>Stereotipi ir vispārējs, vienkāršots priekšstats par kādu sabiedrības grupu.</a:t>
            </a:r>
          </a:p>
        </p:txBody>
      </p:sp>
      <p:sp>
        <p:nvSpPr>
          <p:cNvPr id="6" name="Līnija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KnHEQ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KnHEQB/f38AU1NTA8zMzADAwP8Af39/AAAAAAAAAAAAAAAAAAAAAAAAAAAAIQAAABgAAAAUAAAAXBEAAOAbAABhEQAAgyYAABAAAAAmAAAACAAAAP//////////"/>
              </a:ext>
            </a:extLst>
          </p:cNvSpPr>
          <p:nvPr/>
        </p:nvSpPr>
        <p:spPr>
          <a:xfrm flipH="1">
            <a:off x="2821940" y="4531360"/>
            <a:ext cx="3175" cy="1729105"/>
          </a:xfrm>
          <a:prstGeom prst="line">
            <a:avLst/>
          </a:prstGeom>
          <a:noFill/>
          <a:ln w="15875" cap="flat" cmpd="sng" algn="ctr">
            <a:solidFill>
              <a:srgbClr val="A9C711"/>
            </a:solidFill>
            <a:prstDash val="solid"/>
            <a:headEnd type="none"/>
            <a:tailEnd type="none"/>
          </a:ln>
          <a:effectLst/>
        </p:spPr>
        <p:txBody>
          <a:bodyPr vert="horz" wrap="square" lIns="45720" tIns="45720" rIns="45720" bIns="45720" numCol="1" spcCol="215900" anchor="t"/>
          <a:lstStyle/>
          <a:p>
            <a:endParaRPr/>
          </a:p>
        </p:txBody>
      </p:sp>
      <p:pic>
        <p:nvPicPr>
          <p:cNvPr id="9" name="Lāsīte1">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e+euP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OwKAACQHAAAnBAAAEQhAAAQAAAAJgAAAAgAAAD//////////w=="/>
              </a:ext>
            </a:extLst>
          </p:cNvPicPr>
          <p:nvPr/>
        </p:nvPicPr>
        <p:blipFill>
          <a:blip r:embed="rId5"/>
          <a:stretch>
            <a:fillRect/>
          </a:stretch>
        </p:blipFill>
        <p:spPr>
          <a:xfrm>
            <a:off x="1775460" y="4643120"/>
            <a:ext cx="924560" cy="764540"/>
          </a:xfrm>
          <a:prstGeom prst="rect">
            <a:avLst/>
          </a:prstGeom>
          <a:noFill/>
          <a:ln>
            <a:noFill/>
          </a:ln>
          <a:effectLst/>
        </p:spPr>
      </p:pic>
      <p:sp>
        <p:nvSpPr>
          <p:cNvPr id="20" name="Virsraksts" descr="Stereotipi un aizspriedumi">
            <a:extLst>
              <a:ext uri="{FF2B5EF4-FFF2-40B4-BE49-F238E27FC236}">
                <a16:creationId xmlns:a16="http://schemas.microsoft.com/office/drawing/2014/main" id="{BEBDD047-A4C2-4C71-9EF3-9A494281790B}"/>
              </a:ext>
            </a:extLst>
          </p:cNvPr>
          <p:cNvSpPr>
            <a:spLocks noGrp="1"/>
          </p:cNvSpPr>
          <p:nvPr>
            <p:ph type="title"/>
          </p:nvPr>
        </p:nvSpPr>
        <p:spPr>
          <a:xfrm>
            <a:off x="848995" y="626109"/>
            <a:ext cx="5498465" cy="977901"/>
          </a:xfrm>
        </p:spPr>
        <p:txBody>
          <a:bodyPr/>
          <a:lstStyle/>
          <a:p>
            <a:pPr indent="12700">
              <a:lnSpc>
                <a:spcPts val="3900"/>
              </a:lnSpc>
              <a:spcBef>
                <a:spcPts val="100"/>
              </a:spcBef>
              <a:defRPr sz="3600" cap="none">
                <a:latin typeface="Arial" pitchFamily="1" charset="0"/>
                <a:ea typeface="Arial" pitchFamily="1" charset="0"/>
                <a:cs typeface="Arial" pitchFamily="1" charset="0"/>
              </a:defRPr>
            </a:pPr>
            <a:r>
              <a:rPr lang="lv-LV" dirty="0"/>
              <a:t>STEREOTIPI </a:t>
            </a:r>
            <a:r>
              <a:rPr lang="lv-LV" b="0" dirty="0"/>
              <a:t>un</a:t>
            </a:r>
            <a:br>
              <a:rPr lang="lv-LV" b="0" dirty="0"/>
            </a:br>
            <a:r>
              <a:rPr lang="lv-LV" dirty="0"/>
              <a:t>AIZSPRIEDUMI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Daudzkrāsaina svītra. Kreisajā pusē #IekāpOtraKurpēs, labajā kurpe">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sp>
        <p:nvSpPr>
          <p:cNvPr id="2" name="Tumši zils 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sAAAAE0AAAAASAAAAEgAAABIAAAASAAAAAAAAAAAAAAAAAAAAAEAAABQAAAAxwuUd68SvT8AAAAAAAAAAAAAAAAAAOA/AAAAAAAA4D8AAAAAAADgPwAAAAAAAOA/AAAAAAAA4D8AAAAAAADgPwAAAAAAAOA/AAAAAAAA4D8CAAAAjAAAAAEAAAAAAAAAACB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DmL1w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CBgAP///wEAAAAAAAAAAAAAAAAAAAAAAAAAAAAAAAAAAAAAAAAAAAAAAAJ/f38AU1NTA8zMzADAwP8Af39/AAAAAAAAAAAAAAAAAAAAAAAAAAAAIQAAABgAAAAUAAAAXgkAAKURAAB3dAAAIjYAABAgAAAmAAAACAAAAP//////////"/>
              </a:ext>
            </a:extLst>
          </p:cNvSpPr>
          <p:nvPr/>
        </p:nvSpPr>
        <p:spPr>
          <a:xfrm>
            <a:off x="1522730" y="2868295"/>
            <a:ext cx="17409795" cy="5931535"/>
          </a:xfrm>
          <a:prstGeom prst="round2DiagRect">
            <a:avLst>
              <a:gd name="adj1" fmla="val 16667"/>
              <a:gd name="adj2" fmla="val 0"/>
            </a:avLst>
          </a:prstGeom>
          <a:solidFill>
            <a:srgbClr val="00206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 descr="Par stereotipiem jeb stereotipiskiem priekšstatiem socioloģijā sauc noturīgus, pārspīlētus un neobjektīvus priekšstatus par kādu cilvēku tipu, grupu vai sabiedrību. To pamatā ir aizspriedumi, nevis fakti. Stereotipi nostiprinās cilvēka atmiņā un pretojas pārmaiņām vai faktiem, kuri pierāda pretējo.&#10;&#10;Esot stereotipu varā, cilvēks liedz sev attīstības iespēju un tīši vai netīši var nodarīt pāri apkārtējiem."/>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Gm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5BAAAMQVAADYbQAA0jEAABAgAAAmAAAACAAAAP//////////"/>
              </a:ext>
            </a:extLst>
          </p:cNvSpPr>
          <p:nvPr/>
        </p:nvSpPr>
        <p:spPr>
          <a:xfrm>
            <a:off x="2745740" y="3538220"/>
            <a:ext cx="15110460" cy="4560570"/>
          </a:xfrm>
          <a:prstGeom prst="rect">
            <a:avLst/>
          </a:prstGeom>
          <a:noFill/>
          <a:ln>
            <a:noFill/>
          </a:ln>
          <a:effectLst/>
        </p:spPr>
        <p:txBody>
          <a:bodyPr vert="horz" wrap="square" lIns="0" tIns="0" rIns="0" bIns="0" numCol="1" spcCol="215900" anchor="t"/>
          <a:lstStyle/>
          <a:p>
            <a:pPr marR="5080" indent="12700" algn="ctr">
              <a:spcBef>
                <a:spcPts val="500"/>
              </a:spcBef>
              <a:defRPr sz="2600" b="1" cap="none">
                <a:solidFill>
                  <a:srgbClr val="302A73"/>
                </a:solidFill>
                <a:latin typeface="Arial" pitchFamily="1" charset="0"/>
                <a:ea typeface="Arial" pitchFamily="1" charset="0"/>
                <a:cs typeface="Arial" pitchFamily="1" charset="0"/>
              </a:defRPr>
            </a:pPr>
            <a:r>
              <a:rPr lang="lv-lv" sz="3600" cap="none" dirty="0">
                <a:solidFill>
                  <a:schemeClr val="bg1"/>
                </a:solidFill>
              </a:rPr>
              <a:t>Par stereotipiem jeb </a:t>
            </a:r>
            <a:r>
              <a:rPr lang="lv-lv" sz="3600" cap="none" dirty="0" err="1">
                <a:solidFill>
                  <a:schemeClr val="bg1"/>
                </a:solidFill>
              </a:rPr>
              <a:t>stereotipiskiem</a:t>
            </a:r>
            <a:r>
              <a:rPr lang="lv-lv" sz="3600" cap="none" dirty="0">
                <a:solidFill>
                  <a:schemeClr val="bg1"/>
                </a:solidFill>
              </a:rPr>
              <a:t> priekšstatiem socioloģijā sauc noturīgus, pārspīlētus un neobjektīvus priekšstatus par kādu cilvēku tipu, grupu vai sabiedrību. </a:t>
            </a:r>
            <a:r>
              <a:rPr lang="lv-lv" sz="3600" b="0" cap="none" dirty="0">
                <a:solidFill>
                  <a:schemeClr val="bg1"/>
                </a:solidFill>
              </a:rPr>
              <a:t>To pamatā ir aizspriedumi, nevis fakti. Stereotipi nostiprinās cilvēka atmiņā un pretojas pārmaiņām vai faktiem, kuri pierāda pretējo.</a:t>
            </a:r>
          </a:p>
          <a:p>
            <a:pPr marR="5080" indent="12700" algn="ctr">
              <a:spcBef>
                <a:spcPts val="500"/>
              </a:spcBef>
              <a:defRPr sz="2600" cap="none">
                <a:solidFill>
                  <a:srgbClr val="302A73"/>
                </a:solidFill>
                <a:latin typeface="Arial" pitchFamily="1" charset="0"/>
                <a:ea typeface="Arial" pitchFamily="1" charset="0"/>
                <a:cs typeface="Arial" pitchFamily="1" charset="0"/>
              </a:defRPr>
            </a:pPr>
            <a:endParaRPr lang="lv-lv" sz="3600" cap="none" dirty="0">
              <a:solidFill>
                <a:schemeClr val="bg1"/>
              </a:solidFill>
            </a:endParaRPr>
          </a:p>
          <a:p>
            <a:pPr marR="5080" indent="12700" algn="ctr">
              <a:spcBef>
                <a:spcPts val="500"/>
              </a:spcBef>
              <a:defRPr sz="2600" cap="none">
                <a:solidFill>
                  <a:srgbClr val="302A73"/>
                </a:solidFill>
                <a:latin typeface="Arial" pitchFamily="1" charset="0"/>
                <a:ea typeface="Arial" pitchFamily="1" charset="0"/>
                <a:cs typeface="Arial" pitchFamily="1" charset="0"/>
              </a:defRPr>
            </a:pPr>
            <a:r>
              <a:rPr lang="lv-lv" sz="3600" cap="none" dirty="0">
                <a:solidFill>
                  <a:schemeClr val="bg1"/>
                </a:solidFill>
              </a:rPr>
              <a:t>Esot stereotipu varā, cilvēks liedz sev attīstības iespēju un tīši vai netīši var nodarīt pāri apkārtējiem.</a:t>
            </a:r>
          </a:p>
        </p:txBody>
      </p:sp>
      <p:sp>
        <p:nvSpPr>
          <p:cNvPr id="10" name="Virsraksts">
            <a:extLst>
              <a:ext uri="{FF2B5EF4-FFF2-40B4-BE49-F238E27FC236}">
                <a16:creationId xmlns:a16="http://schemas.microsoft.com/office/drawing/2014/main" id="{C9A56333-ACBB-4D75-A88A-4718988BA734}"/>
              </a:ext>
            </a:extLst>
          </p:cNvPr>
          <p:cNvSpPr>
            <a:spLocks noGrp="1"/>
          </p:cNvSpPr>
          <p:nvPr>
            <p:ph type="title"/>
          </p:nvPr>
        </p:nvSpPr>
        <p:spPr>
          <a:xfrm>
            <a:off x="894715" y="520700"/>
            <a:ext cx="5003165" cy="1083310"/>
          </a:xfrm>
        </p:spPr>
        <p:txBody>
          <a:bodyPr/>
          <a:lstStyle/>
          <a:p>
            <a:r>
              <a:rPr lang="lv-LV" sz="3600" dirty="0">
                <a:latin typeface="Arial" pitchFamily="1" charset="0"/>
                <a:ea typeface="Arial" pitchFamily="1" charset="0"/>
                <a:cs typeface="Arial" pitchFamily="1" charset="0"/>
              </a:rPr>
              <a:t>STEREOTIPI </a:t>
            </a:r>
            <a:r>
              <a:rPr lang="lv-LV" sz="3600" b="0" dirty="0">
                <a:latin typeface="Arial" pitchFamily="1" charset="0"/>
                <a:ea typeface="Arial" pitchFamily="1" charset="0"/>
                <a:cs typeface="Arial" pitchFamily="1" charset="0"/>
              </a:rPr>
              <a:t>un</a:t>
            </a:r>
            <a:br>
              <a:rPr lang="lv-LV" sz="3600" b="0" dirty="0">
                <a:latin typeface="Arial" pitchFamily="1" charset="0"/>
                <a:ea typeface="Arial" pitchFamily="1" charset="0"/>
                <a:cs typeface="Arial" pitchFamily="1" charset="0"/>
              </a:rPr>
            </a:br>
            <a:r>
              <a:rPr lang="lv-LV" sz="3600" dirty="0">
                <a:latin typeface="Arial" pitchFamily="1" charset="0"/>
                <a:ea typeface="Arial" pitchFamily="1" charset="0"/>
                <a:cs typeface="Arial" pitchFamily="1" charset="0"/>
              </a:rPr>
              <a:t>AIZSPRIEDUMI</a:t>
            </a:r>
            <a:br>
              <a:rPr lang="lv-LV" sz="3600" dirty="0">
                <a:latin typeface="Arial" pitchFamily="1" charset="0"/>
                <a:ea typeface="Arial" pitchFamily="1" charset="0"/>
                <a:cs typeface="Arial" pitchFamily="1" charset="0"/>
              </a:rPr>
            </a:br>
            <a:endParaRPr lang="lv-LV" sz="3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Daudzkrāsaina svītra. Kreisajā pusē #IekāpOtraKurpēs, labajā kurpePicture 1">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CW//p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sp>
        <p:nvSpPr>
          <p:cNvPr id="2" name="Textbox3" descr="Ikviens no mums vēlas būt saprasts un pieņemts, un neviens nevēlas būt atstumts un noniecināts, tādēļ vien ir vērts paanalizēt to, ko vēlamies pieņemt par faktu.&#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GJjZGU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PVkAAPYTAADtcgAAhCYAABAgAAAmAAAACAAAAP//////////"/>
              </a:ext>
            </a:extLst>
          </p:cNvSpPr>
          <p:nvPr/>
        </p:nvSpPr>
        <p:spPr>
          <a:xfrm>
            <a:off x="14506575" y="3244850"/>
            <a:ext cx="4175760" cy="3016250"/>
          </a:xfrm>
          <a:prstGeom prst="rect">
            <a:avLst/>
          </a:prstGeom>
          <a:noFill/>
          <a:ln>
            <a:noFill/>
          </a:ln>
          <a:effectLst/>
        </p:spPr>
        <p:txBody>
          <a:bodyPr vert="horz" wrap="square" lIns="0" tIns="0" rIns="0" bIns="0" numCol="1" spcCol="215900" anchor="t"/>
          <a:lstStyle/>
          <a:p>
            <a:pPr marR="5080" indent="13335">
              <a:spcBef>
                <a:spcPts val="500"/>
              </a:spcBef>
              <a:defRPr sz="3600" cap="none">
                <a:solidFill>
                  <a:srgbClr val="FFFFFF"/>
                </a:solidFill>
                <a:latin typeface="Arial" pitchFamily="1" charset="0"/>
                <a:ea typeface="Arial" pitchFamily="1" charset="0"/>
                <a:cs typeface="Arial" pitchFamily="1" charset="0"/>
              </a:defRPr>
            </a:pPr>
            <a:r>
              <a:rPr lang="lv-lv" sz="2800" b="1" cap="none" dirty="0">
                <a:solidFill>
                  <a:srgbClr val="002060"/>
                </a:solidFill>
              </a:rPr>
              <a:t>Ikviens no mums</a:t>
            </a:r>
            <a:r>
              <a:rPr lang="lv-lv" sz="2800" cap="none" dirty="0">
                <a:solidFill>
                  <a:srgbClr val="002060"/>
                </a:solidFill>
              </a:rPr>
              <a:t> vēlas būt saprasts un pieņemts, un neviens nevēlas būt atstumts un noniecināts, tādēļ vien ir vērts paanalizēt to, ko vēlamies pieņemt par faktu.</a:t>
            </a:r>
          </a:p>
        </p:txBody>
      </p:sp>
      <p:sp>
        <p:nvSpPr>
          <p:cNvPr id="7" name="Līnija3">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O55bA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O55bAB/f38AU1NTA8zMzADAwP8Af39/AAAAAAAAAAAAAAAAAAAAAAAAAAAAIQAAABgAAAAUAAAAdFcAAPYTAAB0VwAAgyYAABAAAAAmAAAACAAAAP//////////"/>
              </a:ext>
            </a:extLst>
          </p:cNvSpPr>
          <p:nvPr/>
        </p:nvSpPr>
        <p:spPr>
          <a:xfrm flipH="1">
            <a:off x="14216380" y="3244850"/>
            <a:ext cx="0" cy="3015615"/>
          </a:xfrm>
          <a:prstGeom prst="line">
            <a:avLst/>
          </a:prstGeom>
          <a:noFill/>
          <a:ln w="15875" cap="flat" cmpd="sng" algn="ctr">
            <a:solidFill>
              <a:srgbClr val="EE796C"/>
            </a:solidFill>
            <a:prstDash val="solid"/>
            <a:headEnd type="none"/>
            <a:tailEnd type="none"/>
          </a:ln>
          <a:effectLst/>
        </p:spPr>
        <p:txBody>
          <a:bodyPr vert="horz" wrap="square" lIns="45720" tIns="45720" rIns="45720" bIns="45720" numCol="1" spcCol="215900" anchor="t"/>
          <a:lstStyle/>
          <a:p>
            <a:endParaRPr/>
          </a:p>
        </p:txBody>
      </p:sp>
      <p:pic>
        <p:nvPicPr>
          <p:cNvPr id="9" name="Lāsīte3">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FxQAACnFAAA/1UAAMcaAAAQAAAAJgAAAAgAAAD//////////w=="/>
              </a:ext>
            </a:extLst>
          </p:cNvPicPr>
          <p:nvPr/>
        </p:nvPicPr>
        <p:blipFill>
          <a:blip r:embed="rId3"/>
          <a:stretch>
            <a:fillRect/>
          </a:stretch>
        </p:blipFill>
        <p:spPr>
          <a:xfrm>
            <a:off x="13063220" y="3357245"/>
            <a:ext cx="916305" cy="995680"/>
          </a:xfrm>
          <a:prstGeom prst="rect">
            <a:avLst/>
          </a:prstGeom>
          <a:noFill/>
          <a:ln>
            <a:noFill/>
          </a:ln>
          <a:effectLst/>
        </p:spPr>
      </p:pic>
      <p:sp>
        <p:nvSpPr>
          <p:cNvPr id="11" name="Textbox2" descr="Daloties ar tiem ar saviem draugiem un paziņām, mēs neviļus kultivējam maldīgu informāciju un neviļus veidojam diskriminējošu attieksmi pret citiem. "/>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JN/9M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ajQAAPYTAAAeTQAAhCYAABAgAAAmAAAACAAAAP//////////"/>
              </a:ext>
            </a:extLst>
          </p:cNvSpPr>
          <p:nvPr/>
        </p:nvSpPr>
        <p:spPr>
          <a:xfrm>
            <a:off x="8520430" y="3244850"/>
            <a:ext cx="4015740" cy="3016250"/>
          </a:xfrm>
          <a:prstGeom prst="rect">
            <a:avLst/>
          </a:prstGeom>
          <a:noFill/>
          <a:ln>
            <a:noFill/>
          </a:ln>
          <a:effectLst/>
        </p:spPr>
        <p:txBody>
          <a:bodyPr vert="horz" wrap="square" lIns="0" tIns="0" rIns="0" bIns="0" numCol="1" spcCol="215900" anchor="t"/>
          <a:lstStyle/>
          <a:p>
            <a:pPr marR="5080" indent="13335">
              <a:spcBef>
                <a:spcPts val="500"/>
              </a:spcBef>
              <a:defRPr sz="3600" cap="none">
                <a:solidFill>
                  <a:srgbClr val="FFFFFF"/>
                </a:solidFill>
                <a:latin typeface="Arial" pitchFamily="1" charset="0"/>
                <a:ea typeface="Arial" pitchFamily="1" charset="0"/>
                <a:cs typeface="Arial" pitchFamily="1" charset="0"/>
              </a:defRPr>
            </a:pPr>
            <a:r>
              <a:rPr lang="lv-lv" sz="2800" b="1" cap="none" dirty="0">
                <a:solidFill>
                  <a:srgbClr val="002060"/>
                </a:solidFill>
              </a:rPr>
              <a:t>Daloties</a:t>
            </a:r>
            <a:r>
              <a:rPr lang="lv-lv" sz="2800" cap="none" dirty="0">
                <a:solidFill>
                  <a:srgbClr val="002060"/>
                </a:solidFill>
              </a:rPr>
              <a:t> ar tiem ar saviem draugiem un paziņām, mēs neviļus kultivējam maldīgu informāciju un neviļus veidojam diskriminējošu attieksmi pret citiem. </a:t>
            </a:r>
          </a:p>
        </p:txBody>
      </p:sp>
      <p:sp>
        <p:nvSpPr>
          <p:cNvPr id="6" name="Līnija2">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PitAA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Uzy04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PitAAB/f38AU1NTA8zMzADAwP8Af39/AAAAAAAAAAAAAAAAAAAAAAAAAAAAIQAAABgAAAAUAAAAoTIAAPYTAAChMgAAgyYAABAAAAAmAAAACAAAAP//////////"/>
              </a:ext>
            </a:extLst>
          </p:cNvSpPr>
          <p:nvPr/>
        </p:nvSpPr>
        <p:spPr>
          <a:xfrm>
            <a:off x="8230235" y="3244850"/>
            <a:ext cx="0" cy="3015615"/>
          </a:xfrm>
          <a:prstGeom prst="line">
            <a:avLst/>
          </a:prstGeom>
          <a:noFill/>
          <a:ln w="15875" cap="flat" cmpd="sng" algn="ctr">
            <a:solidFill>
              <a:srgbClr val="F8AD00"/>
            </a:solidFill>
            <a:prstDash val="solid"/>
            <a:headEnd type="none"/>
            <a:tailEnd type="none"/>
          </a:ln>
          <a:effectLst/>
        </p:spPr>
        <p:txBody>
          <a:bodyPr vert="horz" wrap="square" lIns="45720" tIns="45720" rIns="45720" bIns="45720" numCol="1" spcCol="215900" anchor="t"/>
          <a:lstStyle/>
          <a:p>
            <a:endParaRPr/>
          </a:p>
        </p:txBody>
      </p:sp>
      <p:pic>
        <p:nvPicPr>
          <p:cNvPr id="8" name="Lāsīte2">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CksAAALFAAAnzEAAKYZAAAQAAAAJgAAAAgAAAD//////////w=="/>
              </a:ext>
            </a:extLst>
          </p:cNvPicPr>
          <p:nvPr/>
        </p:nvPicPr>
        <p:blipFill>
          <a:blip r:embed="rId4"/>
          <a:stretch>
            <a:fillRect/>
          </a:stretch>
        </p:blipFill>
        <p:spPr>
          <a:xfrm>
            <a:off x="7178675" y="3258185"/>
            <a:ext cx="887730" cy="911225"/>
          </a:xfrm>
          <a:prstGeom prst="rect">
            <a:avLst/>
          </a:prstGeom>
          <a:noFill/>
          <a:ln>
            <a:noFill/>
          </a:ln>
          <a:effectLst/>
        </p:spPr>
      </p:pic>
      <p:sp>
        <p:nvSpPr>
          <p:cNvPr id="10" name="TextBox1" descr="Svarīgi apzināties, ka, veidojot viedokli vienīgi no gūtā pirmā iespaida, dažādiem izteikumiem, apšaubāmas izcelsmes informācijas un neiedziļinoties lietu būtībā, cilvēks veido stereotipus un no tiem veidojas aizspriedumi. "/>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OPIMs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T4G9Bf///wEAAAAAAAAAAAAAAAAAAAAAAAAAAAAAAAAAAAAAAAAAAAAAAAJ/f38AU1NTA8zMzADAwP8Af39/AAAAAAAAAAAAAAAAAAAAAAAAAAAAIQAAABgAAAAUAAAAag4AAPYTAACTKwAAsDEAABAgAAAmAAAACAAAAP//////////"/>
              </a:ext>
            </a:extLst>
          </p:cNvSpPr>
          <p:nvPr/>
        </p:nvSpPr>
        <p:spPr>
          <a:xfrm>
            <a:off x="2343150" y="3244850"/>
            <a:ext cx="4740275" cy="4832350"/>
          </a:xfrm>
          <a:prstGeom prst="rect">
            <a:avLst/>
          </a:prstGeom>
          <a:noFill/>
          <a:ln>
            <a:noFill/>
          </a:ln>
          <a:effectLst/>
        </p:spPr>
        <p:txBody>
          <a:bodyPr vert="horz" wrap="square" lIns="45720" tIns="45720" rIns="45720" bIns="45720" numCol="1" spcCol="215900" anchor="t"/>
          <a:lstStyle/>
          <a:p>
            <a:r>
              <a:rPr lang="lv-lv" sz="2800" b="1" cap="none" dirty="0">
                <a:solidFill>
                  <a:srgbClr val="002060"/>
                </a:solidFill>
                <a:latin typeface="Helvetica" pitchFamily="1" charset="0"/>
                <a:ea typeface="Helvetica" pitchFamily="1" charset="0"/>
                <a:cs typeface="Calibri" pitchFamily="2" charset="0"/>
              </a:rPr>
              <a:t>Svarīgi apzināties</a:t>
            </a:r>
            <a:r>
              <a:rPr lang="lv-lv" sz="2800" cap="none" dirty="0">
                <a:solidFill>
                  <a:srgbClr val="002060"/>
                </a:solidFill>
                <a:latin typeface="Helvetica" pitchFamily="1" charset="0"/>
                <a:ea typeface="Helvetica" pitchFamily="1" charset="0"/>
                <a:cs typeface="Calibri" pitchFamily="2" charset="0"/>
              </a:rPr>
              <a:t>, ka, veidojot viedokli vienīgi no gūtā pirmā iespaida, dažādiem izteikumiem, apšaubāmas izcelsmes informācijas un neiedziļinoties lietu būtībā, cilvēks veido stereotipus un no tiem veidojas aizspriedumi. </a:t>
            </a:r>
          </a:p>
          <a:p>
            <a:pPr marL="0" marR="0" indent="0" algn="l" defTabSz="914400">
              <a:lnSpc>
                <a:spcPct val="100000"/>
              </a:lnSpc>
              <a:spcBef>
                <a:spcPts val="0"/>
              </a:spcBef>
              <a:spcAft>
                <a:spcPts val="0"/>
              </a:spcAft>
              <a:buNone/>
              <a:tabLst/>
            </a:pPr>
            <a:endParaRPr lang="en-us" sz="2800" cap="none" dirty="0">
              <a:latin typeface="Helvetica" pitchFamily="1" charset="0"/>
              <a:ea typeface="Helvetica" pitchFamily="1" charset="0"/>
              <a:cs typeface="Calibri" pitchFamily="2" charset="0"/>
            </a:endParaRPr>
          </a:p>
        </p:txBody>
      </p:sp>
      <p:sp>
        <p:nvSpPr>
          <p:cNvPr id="4" name="Līnija1">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CgAAAA0AAAAASAAAAEgAAABI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KnHEQAZ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KnHEQB/f38AU1NTA8zMzADAwP8Af39/AAAAAAAAAAAAAAAAAAAAAAAAAAAAIQAAABgAAAAUAAAA8AwAAPYTAADwDAAAwi0AABAAAAAmAAAACAAAAP//////////"/>
              </a:ext>
            </a:extLst>
          </p:cNvSpPr>
          <p:nvPr/>
        </p:nvSpPr>
        <p:spPr>
          <a:xfrm flipH="1">
            <a:off x="2103120" y="3244850"/>
            <a:ext cx="0" cy="4193540"/>
          </a:xfrm>
          <a:prstGeom prst="line">
            <a:avLst/>
          </a:prstGeom>
          <a:noFill/>
          <a:ln w="15875" cap="flat" cmpd="sng" algn="ctr">
            <a:solidFill>
              <a:srgbClr val="A9C711"/>
            </a:solidFill>
            <a:prstDash val="solid"/>
            <a:headEnd type="none"/>
            <a:tailEnd type="none"/>
          </a:ln>
          <a:effectLst/>
        </p:spPr>
        <p:txBody>
          <a:bodyPr vert="horz" wrap="square" lIns="45720" tIns="45720" rIns="45720" bIns="45720" numCol="1" spcCol="215900" anchor="t"/>
          <a:lstStyle/>
          <a:p>
            <a:endParaRPr/>
          </a:p>
        </p:txBody>
      </p:sp>
      <p:pic>
        <p:nvPicPr>
          <p:cNvPr id="5" name="Lāsīte1">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UAGx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HsGAACnFAAAKwwAAFsZAAAQAAAAJgAAAAgAAAD//////////w=="/>
              </a:ext>
            </a:extLst>
          </p:cNvPicPr>
          <p:nvPr/>
        </p:nvPicPr>
        <p:blipFill>
          <a:blip r:embed="rId5"/>
          <a:stretch>
            <a:fillRect/>
          </a:stretch>
        </p:blipFill>
        <p:spPr>
          <a:xfrm>
            <a:off x="1053465" y="3357245"/>
            <a:ext cx="924560" cy="764540"/>
          </a:xfrm>
          <a:prstGeom prst="rect">
            <a:avLst/>
          </a:prstGeom>
          <a:noFill/>
          <a:ln>
            <a:noFill/>
          </a:ln>
          <a:effectLst/>
        </p:spPr>
      </p:pic>
      <p:sp>
        <p:nvSpPr>
          <p:cNvPr id="15" name="Virsraksts">
            <a:extLst>
              <a:ext uri="{FF2B5EF4-FFF2-40B4-BE49-F238E27FC236}">
                <a16:creationId xmlns:a16="http://schemas.microsoft.com/office/drawing/2014/main" id="{BE7AD8A5-F125-4EAF-B0E4-7A644750BEEF}"/>
              </a:ext>
            </a:extLst>
          </p:cNvPr>
          <p:cNvSpPr>
            <a:spLocks noGrp="1"/>
          </p:cNvSpPr>
          <p:nvPr>
            <p:ph type="title"/>
          </p:nvPr>
        </p:nvSpPr>
        <p:spPr>
          <a:xfrm>
            <a:off x="848995" y="626109"/>
            <a:ext cx="5498465" cy="977901"/>
          </a:xfrm>
        </p:spPr>
        <p:txBody>
          <a:bodyPr/>
          <a:lstStyle/>
          <a:p>
            <a:pPr indent="12700">
              <a:lnSpc>
                <a:spcPts val="3900"/>
              </a:lnSpc>
              <a:spcBef>
                <a:spcPts val="100"/>
              </a:spcBef>
              <a:defRPr sz="3600" cap="none">
                <a:latin typeface="Arial" pitchFamily="1" charset="0"/>
                <a:ea typeface="Arial" pitchFamily="1" charset="0"/>
                <a:cs typeface="Arial" pitchFamily="1" charset="0"/>
              </a:defRPr>
            </a:pPr>
            <a:r>
              <a:rPr lang="lv-LV" dirty="0"/>
              <a:t>STEREOTIPI </a:t>
            </a:r>
            <a:r>
              <a:rPr lang="lv-LV" b="0" dirty="0"/>
              <a:t>un</a:t>
            </a:r>
            <a:br>
              <a:rPr lang="lv-LV" b="0" dirty="0"/>
            </a:br>
            <a:r>
              <a:rPr lang="lv-LV" dirty="0"/>
              <a:t>AIZSPRIEDUMI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Daudzkrāsaina svītra. Kreisajā pusē #IekāpOtraKurpēs, labajā kurpePicture 2">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D4NgAAt3sAAIhFAAAQAAAAJgAAAAgAAAD//////////w=="/>
              </a:ext>
            </a:extLst>
          </p:cNvPicPr>
          <p:nvPr/>
        </p:nvPicPr>
        <p:blipFill>
          <a:blip r:embed="rId2"/>
          <a:stretch>
            <a:fillRect/>
          </a:stretch>
        </p:blipFill>
        <p:spPr>
          <a:xfrm>
            <a:off x="0" y="8935720"/>
            <a:ext cx="20111085" cy="2367280"/>
          </a:xfrm>
          <a:prstGeom prst="rect">
            <a:avLst/>
          </a:prstGeom>
          <a:noFill/>
          <a:ln>
            <a:noFill/>
          </a:ln>
          <a:effectLst/>
        </p:spPr>
      </p:pic>
      <p:sp>
        <p:nvSpPr>
          <p:cNvPr id="2" name="Oranžs taistn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sAAAAE0AAAAASAAAAEgAAABIAAAASAAAAAAAAAAAAAAAAAAAAAEAAABQAAAAHThS243Qwj8AAAAAAAAAAAAAAAAAAOA/AAAAAAAA4D8AAAAAAADgPwAAAAAAAOA/AAAAAAAA4D8AAAAAAADgPwAAAAAAAOA/AAAAAAAA4D8CAAAAjAAAAAEAAAAAAAAA+bAB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bABAP///wEAAAAAAAAAAAAAAAAAAAAAAAAAAAAAAAAAAAAAAAAAAAAAAAJ/f38AU1NTA8zMzADAwP8Af39/AAAAAAAAAAAAAAAAAAAAAAAAAAAAIQAAABgAAAAUAAAAbBUAAGUSAABAZgAACTYAABAgAAAmAAAACAAAAP//////////"/>
              </a:ext>
            </a:extLst>
          </p:cNvSpPr>
          <p:nvPr/>
        </p:nvSpPr>
        <p:spPr>
          <a:xfrm>
            <a:off x="3482340" y="2990215"/>
            <a:ext cx="13139420" cy="5793740"/>
          </a:xfrm>
          <a:prstGeom prst="round2DiagRect">
            <a:avLst>
              <a:gd name="adj1" fmla="val 16668"/>
              <a:gd name="adj2" fmla="val 0"/>
            </a:avLst>
          </a:prstGeom>
          <a:solidFill>
            <a:srgbClr val="F9B001"/>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3" name="Textbox" descr="Stereotips: vides un informācijas piekļūstamība ir svarīga vienīgi cilvēkiem ar invaliditāti.&#10;&#10;Mums visiem ir svarīga ērta un pārdomāti veidota vide un saprotama, ar dažādām maņām iespējami labāk uztverama informācija.&#10;&#10;KĀPĒC?"/>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FUOd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qRsAALIWAAD4XwAASzQAABAgAAAmAAAACAAAAP//////////"/>
              </a:ext>
            </a:extLst>
          </p:cNvSpPr>
          <p:nvPr/>
        </p:nvSpPr>
        <p:spPr>
          <a:xfrm>
            <a:off x="4496435" y="3689350"/>
            <a:ext cx="11104245" cy="4811395"/>
          </a:xfrm>
          <a:prstGeom prst="rect">
            <a:avLst/>
          </a:prstGeom>
          <a:noFill/>
          <a:ln>
            <a:noFill/>
          </a:ln>
          <a:effectLst/>
        </p:spPr>
        <p:txBody>
          <a:bodyPr vert="horz" wrap="square" lIns="0" tIns="0" rIns="0" bIns="0" numCol="1" spcCol="215900" anchor="t"/>
          <a:lstStyle/>
          <a:p>
            <a:pPr marR="5080" indent="13335" algn="ctr">
              <a:spcBef>
                <a:spcPts val="500"/>
              </a:spcBef>
              <a:defRPr sz="3600" b="1" cap="none">
                <a:solidFill>
                  <a:srgbClr val="FFFFFF"/>
                </a:solidFill>
                <a:latin typeface="Arial" pitchFamily="1" charset="0"/>
                <a:ea typeface="Arial" pitchFamily="1" charset="0"/>
                <a:cs typeface="Arial" pitchFamily="1" charset="0"/>
              </a:defRPr>
            </a:pPr>
            <a:r>
              <a:rPr lang="lv-lv" cap="none" dirty="0"/>
              <a:t>Stereotips: vides un informācijas </a:t>
            </a:r>
            <a:r>
              <a:rPr lang="lv-lv" cap="none" dirty="0" err="1"/>
              <a:t>piekļūstamība</a:t>
            </a:r>
            <a:r>
              <a:rPr lang="lv-lv" cap="none" dirty="0"/>
              <a:t> ir svarīga vienīgi cilvēkiem ar invaliditāti.</a:t>
            </a:r>
          </a:p>
          <a:p>
            <a:pPr marR="5080" indent="13335" algn="ctr">
              <a:spcBef>
                <a:spcPts val="500"/>
              </a:spcBef>
              <a:defRPr sz="3600" b="1" cap="none">
                <a:solidFill>
                  <a:srgbClr val="FFFFFF"/>
                </a:solidFill>
                <a:latin typeface="Arial" pitchFamily="1" charset="0"/>
                <a:ea typeface="Arial" pitchFamily="1" charset="0"/>
                <a:cs typeface="Arial" pitchFamily="1" charset="0"/>
              </a:defRPr>
            </a:pPr>
            <a:endParaRPr lang="lv-lv" cap="none" dirty="0"/>
          </a:p>
          <a:p>
            <a:pPr marR="5080" indent="13335" algn="ctr">
              <a:spcBef>
                <a:spcPts val="500"/>
              </a:spcBef>
              <a:defRPr sz="3600" b="1" cap="none">
                <a:solidFill>
                  <a:srgbClr val="FFFFFF"/>
                </a:solidFill>
                <a:latin typeface="Arial" pitchFamily="1" charset="0"/>
                <a:ea typeface="Arial" pitchFamily="1" charset="0"/>
                <a:cs typeface="Arial" pitchFamily="1" charset="0"/>
              </a:defRPr>
            </a:pPr>
            <a:r>
              <a:rPr lang="lv-lv" cap="none" dirty="0"/>
              <a:t>Mums visiem ir svarīga ērta un pārdomāti veidota vide un saprotama, ar dažādām maņām iespējami labāk uztverama informācija.</a:t>
            </a:r>
          </a:p>
          <a:p>
            <a:pPr marR="5080" indent="13335" algn="ctr">
              <a:spcBef>
                <a:spcPts val="500"/>
              </a:spcBef>
              <a:defRPr sz="3600" b="1" cap="none">
                <a:solidFill>
                  <a:srgbClr val="FFFFFF"/>
                </a:solidFill>
                <a:latin typeface="Arial" pitchFamily="1" charset="0"/>
                <a:ea typeface="Arial" pitchFamily="1" charset="0"/>
                <a:cs typeface="Arial" pitchFamily="1" charset="0"/>
              </a:defRPr>
            </a:pPr>
            <a:endParaRPr lang="lv-lv" cap="none" dirty="0"/>
          </a:p>
          <a:p>
            <a:pPr marR="5080" indent="13335" algn="ctr">
              <a:spcBef>
                <a:spcPts val="500"/>
              </a:spcBef>
              <a:defRPr sz="3600" b="1" cap="none">
                <a:solidFill>
                  <a:srgbClr val="FFFFFF"/>
                </a:solidFill>
                <a:latin typeface="Arial" pitchFamily="1" charset="0"/>
                <a:ea typeface="Arial" pitchFamily="1" charset="0"/>
                <a:cs typeface="Arial" pitchFamily="1" charset="0"/>
              </a:defRPr>
            </a:pPr>
            <a:r>
              <a:rPr lang="lv-lv" sz="4400" cap="none" dirty="0"/>
              <a:t>KĀPĒC?</a:t>
            </a:r>
          </a:p>
        </p:txBody>
      </p:sp>
      <p:sp>
        <p:nvSpPr>
          <p:cNvPr id="10" name="Virsraksts">
            <a:extLst>
              <a:ext uri="{FF2B5EF4-FFF2-40B4-BE49-F238E27FC236}">
                <a16:creationId xmlns:a16="http://schemas.microsoft.com/office/drawing/2014/main" id="{86953754-B9BB-4809-856D-6930761574BB}"/>
              </a:ext>
            </a:extLst>
          </p:cNvPr>
          <p:cNvSpPr>
            <a:spLocks noGrp="1"/>
          </p:cNvSpPr>
          <p:nvPr>
            <p:ph type="title"/>
          </p:nvPr>
        </p:nvSpPr>
        <p:spPr>
          <a:xfrm>
            <a:off x="848995" y="626109"/>
            <a:ext cx="5498465" cy="977901"/>
          </a:xfrm>
        </p:spPr>
        <p:txBody>
          <a:bodyPr/>
          <a:lstStyle/>
          <a:p>
            <a:pPr indent="12700">
              <a:lnSpc>
                <a:spcPts val="3900"/>
              </a:lnSpc>
              <a:spcBef>
                <a:spcPts val="100"/>
              </a:spcBef>
              <a:defRPr sz="3600" cap="none">
                <a:latin typeface="Arial" pitchFamily="1" charset="0"/>
                <a:ea typeface="Arial" pitchFamily="1" charset="0"/>
                <a:cs typeface="Arial" pitchFamily="1" charset="0"/>
              </a:defRPr>
            </a:pPr>
            <a:r>
              <a:rPr lang="lv-LV" dirty="0"/>
              <a:t>STEREOTIPI </a:t>
            </a:r>
            <a:r>
              <a:rPr lang="lv-LV" b="0" dirty="0"/>
              <a:t>un</a:t>
            </a:r>
            <a:br>
              <a:rPr lang="lv-LV" b="0" dirty="0"/>
            </a:br>
            <a:r>
              <a:rPr lang="lv-LV" dirty="0"/>
              <a:t>AIZSPRIEDUMI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Daudzkrāsaina svītra. Kreisajā pusē #IekāpOtraKurpēs, labajā kurpePicture 1">
            <a:extLst>
              <a:ext uri="{C183D7F6-B498-43B3-948B-1728B52AA6E4}">
                <adec:decorative xmlns:adec="http://schemas.microsoft.com/office/drawing/2017/decorative" val="1"/>
              </a:ext>
            </a:extLst>
          </p:cNvPr>
          <p:cNvPicPr>
            <a:picLocks noChangeAspect="1"/>
            <a:extLst>
              <a:ext uri="smNativeData">
                <pr:smNativeData xmlns:mc="http://schemas.openxmlformats.org/markup-compatibility/2006" xmlns:p14="http://schemas.microsoft.com/office/powerpoint/2010/main" xmlns:p15="http://schemas.microsoft.com/office/powerpoint/2012/main" xmlns:pr="smNativeData" xmlns="smNativeData" val="SMDATA_17_lqveZhMAAAAlAAAAEQAAAC0AAAAAkAAAAEgAAACQAAAASAAAAAAAAAAAAAAAAAAAAAEAAABQAAAAAAAAAAAA4D8AAAAAAADgPwAAAAAAAOA/AAAAAAAA4D8AAAAAAADgPwAAAAAAAOA/AAAAAAAA4D8AAAAAAADgPwAAAAAAAOA/AAAAAAAA4D8CAAAAjAAAAAAAAAAAAAAAT4G9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AcAAAA4AAAAAAAAAAAAAAAAAAAA////AAAAAAAAAAAAAAAAAAAAAAAAAAAAAAAAAAAAAABkAAAAZAAAAAAAAAAjAAAABAAAAGQAAAAXAAAAFAAAAAAAAAAAAAAA/38AAP9/AAAAAAAACQAAAAQAAAAAAAAAHgAAAGgAAAAAAAAAAAAAAAAAAAAAAAAAAAAAABAnAAAQJwAAAAAAAAAAAAAAAAAAAAAAAAAAAAAAAAAAAAAAAAAAAAAUAAAAAAAAAMDA/wAAAAAAZAAAADIAAAAAAAAAZAAAAAAAAAB/f38ACgAAACIAAAAYAAAAAAAAAAAAAAAAAAAAAAAAAAAAAAAAAAAAJAAAACQAAAAAAAAABwAAAAAAAAAAAAAAAAAAAAAAAAAAAAAAAAAAAH9/fwAlAAAAWAAAAAAAAAAAAAAAAAAAAAAAAAAAAAAAAAAAAAAAAAAAAAAAAAAAAAAAAAAAAAAAPwAAAAAAAACghgEAAAAAAAAAAAAAAAAADAAAAAEAAAAAAAAAAAAAAAAAAAAfAAAAVAAAAE+BvQX///8BAAAAAAAAAAAAAAAAAAAAAAAAAAAAAAAAAAAAAAAAAAAAAAACf39/AFNTUwPMzMwAwMD/AH9/fwAAAAAAAAAAAAAAAAD///8AAAAAACEAAAAYAAAAFAAAAAAAAAAyNwAAt3sAAMJFAAAQAAAAJgAAAAgAAAD//////////w=="/>
              </a:ext>
            </a:extLst>
          </p:cNvPicPr>
          <p:nvPr/>
        </p:nvPicPr>
        <p:blipFill>
          <a:blip r:embed="rId3"/>
          <a:stretch>
            <a:fillRect/>
          </a:stretch>
        </p:blipFill>
        <p:spPr>
          <a:xfrm>
            <a:off x="0" y="8972550"/>
            <a:ext cx="20111085" cy="2367280"/>
          </a:xfrm>
          <a:prstGeom prst="rect">
            <a:avLst/>
          </a:prstGeom>
          <a:noFill/>
          <a:ln>
            <a:noFill/>
          </a:ln>
          <a:effectLst/>
        </p:spPr>
      </p:pic>
      <p:sp>
        <p:nvSpPr>
          <p:cNvPr id="16" name="Textbox10" descr="Dažiem šie traucējumi ir īslaicīgi un dažiem tā ir ikdiena. Neviens nevar paredzēt nākotni, bet izturēties ar sapratni un cieņu, radot iekļaujošu vidi ir iespējams. Domāt iekļaujoši un būt iekļaujošam atmaksājas, pat ja sākotnēji tā nešķiet.&#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rgsAABwwAAA9bwAAfjcAABAgAAAmAAAACAAAAP//////////"/>
              </a:ext>
            </a:extLst>
          </p:cNvSpPr>
          <p:nvPr/>
        </p:nvSpPr>
        <p:spPr>
          <a:xfrm>
            <a:off x="1898650" y="7820660"/>
            <a:ext cx="16184245" cy="1200150"/>
          </a:xfrm>
          <a:prstGeom prst="rect">
            <a:avLst/>
          </a:prstGeom>
          <a:noFill/>
          <a:ln>
            <a:noFill/>
          </a:ln>
          <a:effectLst/>
        </p:spPr>
        <p:txBody>
          <a:bodyPr vert="horz" wrap="square" lIns="0" tIns="0" rIns="0" bIns="0" numCol="1" spcCol="215900" anchor="t"/>
          <a:lstStyle>
            <a:lvl1pPr marR="5080" indent="12700">
              <a:lnSpc>
                <a:spcPts val="2700"/>
              </a:lnSpc>
              <a:spcBef>
                <a:spcPts val="500"/>
              </a:spcBef>
              <a:defRPr sz="2600" b="1" cap="none">
                <a:solidFill>
                  <a:srgbClr val="302A73"/>
                </a:solidFill>
                <a:latin typeface="Arial" pitchFamily="1" charset="0"/>
                <a:ea typeface="Calibri" pitchFamily="2" charset="0"/>
                <a:cs typeface="Calibri" pitchFamily="2" charset="0"/>
              </a:defRPr>
            </a:lvl1pPr>
          </a:lstStyle>
          <a:p>
            <a:pPr algn="ctr">
              <a:lnSpc>
                <a:spcPct val="100000"/>
              </a:lnSpc>
            </a:pPr>
            <a:r>
              <a:rPr lang="lv-lv" cap="none" dirty="0"/>
              <a:t>Dažiem šie traucējumi ir īslaicīgi un dažiem tā ir ikdiena. Neviens nevar paredzēt nākotni, bet izturēties ar sapratni un cieņu, radot iekļaujošu vidi ir iespējams. Domāt iekļaujoši un būt iekļaujošam atmaksājas, pat ja sākotnēji tā nešķiet.</a:t>
            </a:r>
          </a:p>
        </p:txBody>
      </p:sp>
      <p:sp>
        <p:nvSpPr>
          <p:cNvPr id="5" name="Oranžs 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sAAAAE0AAAAASAAAAEgAAABIAAAASAAAAAAAAAAAAAAAAAAAAAEAAABQAAAAhbacS3FV1T8AAAAAAAAAAAAAAAAAAOA/AAAAAAAA4D8AAAAAAADgPwAAAAAAAOA/AAAAAAAA4D8AAAAAAADgPwAAAAAAAOA/AAAAAAAA4D8CAAAAjAAAAAEAAAAAAAAA+bAB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Kqqqqo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bABAP///wEAAAAAAAAAAAAAAAAAAAAAAAAAAAAAAAAAAAAAAAAAAAAAAAJ/f38AU1NTA8zMzADAwP8Af39/AAAAAAAAAAAAAAAAAAAAAAAAAAAAIQAAABgAAAAUAAAAtFYAAMcXAAC9awAA9C0AABAgAAAmAAAACAAAAP//////////"/>
              </a:ext>
            </a:extLst>
          </p:cNvSpPr>
          <p:nvPr/>
        </p:nvSpPr>
        <p:spPr>
          <a:xfrm>
            <a:off x="14094460" y="3865245"/>
            <a:ext cx="3419475" cy="3604895"/>
          </a:xfrm>
          <a:prstGeom prst="round2DiagRect">
            <a:avLst>
              <a:gd name="adj1" fmla="val 16667"/>
              <a:gd name="adj2" fmla="val 0"/>
            </a:avLst>
          </a:prstGeom>
          <a:solidFill>
            <a:srgbClr val="F9B001"/>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14" name="Textbox9" descr="1. Viss, kas novērš uzmanību. 2. Miega trūkums. 3. Disleksija."/>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JAAAACQAAAAkAAAAJ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C3HyQ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elgAAFwfAABFaAAAzSoAABAgAAAmAAAACAAAAP//////////"/>
              </a:ext>
            </a:extLst>
          </p:cNvSpPr>
          <p:nvPr/>
        </p:nvSpPr>
        <p:spPr>
          <a:xfrm>
            <a:off x="14382750" y="5097780"/>
            <a:ext cx="2567305" cy="1859915"/>
          </a:xfrm>
          <a:prstGeom prst="rect">
            <a:avLst/>
          </a:prstGeom>
          <a:noFill/>
          <a:ln>
            <a:noFill/>
          </a:ln>
          <a:effectLst/>
        </p:spPr>
        <p:txBody>
          <a:bodyPr vert="horz" wrap="square" lIns="22860" tIns="22860" rIns="22860" bIns="22860" numCol="1" spcCol="215900" anchor="t"/>
          <a:lstStyle/>
          <a:p>
            <a:pPr marL="171450" indent="-171450" defTabSz="543560">
              <a:lnSpc>
                <a:spcPct val="120000"/>
              </a:lnSpc>
              <a:spcBef>
                <a:spcPts val="600"/>
              </a:spcBef>
              <a:buClrTx/>
              <a:buSzTx/>
              <a:buFont typeface="Arial" pitchFamily="1" charset="0"/>
              <a:buChar char="•"/>
              <a:tabLst/>
              <a:defRPr sz="2300" cap="none" spc="-2">
                <a:solidFill>
                  <a:srgbClr val="FFFFFF"/>
                </a:solidFill>
                <a:latin typeface="Arial" pitchFamily="1" charset="0"/>
                <a:ea typeface="Arial" pitchFamily="1" charset="0"/>
                <a:cs typeface="Arial" pitchFamily="1" charset="0"/>
              </a:defRPr>
            </a:pPr>
            <a:r>
              <a:rPr lang="lv-lv" cap="none" dirty="0"/>
              <a:t>Viss, kas novērš uzmanību</a:t>
            </a:r>
            <a:endParaRPr lang="lv-lv" sz="2400" cap="none" dirty="0">
              <a:solidFill>
                <a:srgbClr val="1F497D"/>
              </a:solidFill>
              <a:latin typeface="Open Sans Light" pitchFamily="1" charset="0"/>
              <a:ea typeface="Open Sans Light" pitchFamily="1" charset="0"/>
              <a:cs typeface="Open Sans Light" pitchFamily="1" charset="0"/>
            </a:endParaRPr>
          </a:p>
          <a:p>
            <a:pPr marL="171450" indent="-171450" defTabSz="543560">
              <a:lnSpc>
                <a:spcPct val="120000"/>
              </a:lnSpc>
              <a:spcBef>
                <a:spcPts val="600"/>
              </a:spcBef>
              <a:buClrTx/>
              <a:buSzTx/>
              <a:buFont typeface="Arial" pitchFamily="1" charset="0"/>
              <a:buChar char="•"/>
              <a:tabLst/>
              <a:defRPr sz="2300" cap="none">
                <a:solidFill>
                  <a:srgbClr val="FFFFFF"/>
                </a:solidFill>
                <a:latin typeface="Arial" pitchFamily="1" charset="0"/>
                <a:ea typeface="Arial" pitchFamily="1" charset="0"/>
                <a:cs typeface="Arial" pitchFamily="1" charset="0"/>
              </a:defRPr>
            </a:pPr>
            <a:r>
              <a:rPr lang="lv-lv" cap="none" dirty="0"/>
              <a:t>Miega trūkums</a:t>
            </a:r>
            <a:endParaRPr lang="lv-lv" sz="2400" cap="none" dirty="0">
              <a:solidFill>
                <a:srgbClr val="1F497D"/>
              </a:solidFill>
              <a:latin typeface="Open Sans Light" pitchFamily="1" charset="0"/>
              <a:ea typeface="Open Sans Light" pitchFamily="1" charset="0"/>
              <a:cs typeface="Open Sans Light" pitchFamily="1" charset="0"/>
            </a:endParaRPr>
          </a:p>
          <a:p>
            <a:pPr marL="171450" indent="-171450" defTabSz="543560">
              <a:lnSpc>
                <a:spcPct val="120000"/>
              </a:lnSpc>
              <a:spcBef>
                <a:spcPts val="600"/>
              </a:spcBef>
              <a:buClrTx/>
              <a:buSzTx/>
              <a:buFont typeface="Arial" pitchFamily="1" charset="0"/>
              <a:buChar char="•"/>
              <a:tabLst/>
              <a:defRPr sz="2300" cap="none">
                <a:solidFill>
                  <a:srgbClr val="FFFFFF"/>
                </a:solidFill>
                <a:latin typeface="Arial" pitchFamily="1" charset="0"/>
                <a:ea typeface="Arial" pitchFamily="1" charset="0"/>
                <a:cs typeface="Arial" pitchFamily="1" charset="0"/>
              </a:defRPr>
            </a:pPr>
            <a:r>
              <a:rPr lang="lv-lv" cap="none" dirty="0" err="1"/>
              <a:t>Disleksija</a:t>
            </a:r>
            <a:endParaRPr lang="lv-lv" cap="none" dirty="0"/>
          </a:p>
        </p:txBody>
      </p:sp>
      <p:sp>
        <p:nvSpPr>
          <p:cNvPr id="11" name="Textbox8" descr="Uztvere"/>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C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P0rceQ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T1oAAB8ZAAAiaAAAGR0AABAgAAAmAAAACAAAAP//////////"/>
              </a:ext>
            </a:extLst>
          </p:cNvSpPr>
          <p:nvPr/>
        </p:nvSpPr>
        <p:spPr>
          <a:xfrm>
            <a:off x="14680565" y="4083685"/>
            <a:ext cx="2247265" cy="646430"/>
          </a:xfrm>
          <a:prstGeom prst="rect">
            <a:avLst/>
          </a:prstGeom>
          <a:noFill/>
          <a:ln>
            <a:noFill/>
          </a:ln>
          <a:effectLst/>
        </p:spPr>
        <p:txBody>
          <a:bodyPr vert="horz" wrap="none" lIns="45720" tIns="45720" rIns="45720" bIns="45720" numCol="1" spcCol="215900" anchor="b"/>
          <a:lstStyle>
            <a:lvl1pPr algn="ctr" defTabSz="914400">
              <a:tabLst/>
              <a:defRPr sz="2800" b="1" cap="none">
                <a:solidFill>
                  <a:srgbClr val="FFFFFF"/>
                </a:solidFill>
                <a:latin typeface="Arial" pitchFamily="1" charset="0"/>
                <a:ea typeface="Calibri" pitchFamily="2" charset="0"/>
                <a:cs typeface="Calibri" pitchFamily="2" charset="0"/>
              </a:defRPr>
            </a:lvl1pPr>
          </a:lstStyle>
          <a:p>
            <a:r>
              <a:rPr sz="3600" cap="none" dirty="0"/>
              <a:t>UZTVERE</a:t>
            </a:r>
          </a:p>
        </p:txBody>
      </p:sp>
      <p:sp>
        <p:nvSpPr>
          <p:cNvPr id="4" name="Zils taisnts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sAAAAE0AAAAASAAAAEgAAABIAAAASAAAAAAAAAAAAAAAAAAAAAEAAABQAAAAhbacS3FV1T8AAAAAAAAAAAAAAAAAAOA/AAAAAAAA4D8AAAAAAADgPwAAAAAAAOA/AAAAAAAA4D8AAAAAAADgPwAAAAAAAOA/AAAAAAAA4D8CAAAAjAAAAAEAAAAAAAAAAX3F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DmL1w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X3FAP///wEAAAAAAAAAAAAAAAAAAAAAAAAAAAAAAAAAAAAAAAAAAAAAAAJ/f38AU1NTA8zMzADAwP8Af39/AAAAAAAAAAAAAAAAAAAAAAAAAAAAIQAAABgAAAAUAAAAgz8AAMcXAACMVAAA9C0AABAgAAAmAAAACAAAAP//////////"/>
              </a:ext>
            </a:extLst>
          </p:cNvSpPr>
          <p:nvPr/>
        </p:nvSpPr>
        <p:spPr>
          <a:xfrm>
            <a:off x="10324465" y="3865245"/>
            <a:ext cx="3419475" cy="3604895"/>
          </a:xfrm>
          <a:prstGeom prst="round2DiagRect">
            <a:avLst>
              <a:gd name="adj1" fmla="val 16667"/>
              <a:gd name="adj2" fmla="val 0"/>
            </a:avLst>
          </a:prstGeom>
          <a:solidFill>
            <a:srgbClr val="017DC5"/>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13" name="Textbox7" descr="1. Aizņemtas rokas. 2. Salauzta roka. 3. Viena roka."/>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JAAAACQAAAAkAAAAJ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BS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MUEAAFwfAAChUAAAMCgAABAgAAAmAAAACAAAAP//////////"/>
              </a:ext>
            </a:extLst>
          </p:cNvSpPr>
          <p:nvPr/>
        </p:nvSpPr>
        <p:spPr>
          <a:xfrm>
            <a:off x="10597515" y="5097780"/>
            <a:ext cx="2509520" cy="1435100"/>
          </a:xfrm>
          <a:prstGeom prst="rect">
            <a:avLst/>
          </a:prstGeom>
          <a:noFill/>
          <a:ln>
            <a:noFill/>
          </a:ln>
          <a:effectLst/>
        </p:spPr>
        <p:txBody>
          <a:bodyPr vert="horz" wrap="square" lIns="22860" tIns="22860" rIns="22860" bIns="22860" numCol="1" spcCol="215900" anchor="t"/>
          <a:lstStyle/>
          <a:p>
            <a:pPr marL="171450" indent="-171450" defTabSz="543560">
              <a:lnSpc>
                <a:spcPct val="120000"/>
              </a:lnSpc>
              <a:spcBef>
                <a:spcPts val="600"/>
              </a:spcBef>
              <a:buClrTx/>
              <a:buSzTx/>
              <a:buFont typeface="Arial" pitchFamily="1" charset="0"/>
              <a:buChar char="•"/>
              <a:tabLst/>
              <a:defRPr sz="2300" cap="none">
                <a:solidFill>
                  <a:srgbClr val="FFFFFF"/>
                </a:solidFill>
                <a:latin typeface="Arial" pitchFamily="1" charset="0"/>
                <a:ea typeface="Arial" pitchFamily="1" charset="0"/>
                <a:cs typeface="Arial" pitchFamily="1" charset="0"/>
              </a:defRPr>
            </a:pPr>
            <a:r>
              <a:rPr lang="lv-lv" cap="none" dirty="0"/>
              <a:t>Aizņemtas rokas</a:t>
            </a:r>
            <a:endParaRPr lang="lv-lv" sz="2400" cap="none" dirty="0">
              <a:solidFill>
                <a:srgbClr val="1F497D"/>
              </a:solidFill>
              <a:latin typeface="Open Sans Light" pitchFamily="1" charset="0"/>
              <a:ea typeface="Open Sans Light" pitchFamily="1" charset="0"/>
              <a:cs typeface="Open Sans Light" pitchFamily="1" charset="0"/>
            </a:endParaRPr>
          </a:p>
          <a:p>
            <a:pPr marL="171450" indent="-171450" defTabSz="543560">
              <a:lnSpc>
                <a:spcPct val="120000"/>
              </a:lnSpc>
              <a:spcBef>
                <a:spcPts val="600"/>
              </a:spcBef>
              <a:buClrTx/>
              <a:buSzTx/>
              <a:buFont typeface="Arial" pitchFamily="1" charset="0"/>
              <a:buChar char="•"/>
              <a:tabLst/>
              <a:defRPr sz="2300" cap="none">
                <a:solidFill>
                  <a:srgbClr val="FFFFFF"/>
                </a:solidFill>
                <a:latin typeface="Arial" pitchFamily="1" charset="0"/>
                <a:ea typeface="Arial" pitchFamily="1" charset="0"/>
                <a:cs typeface="Arial" pitchFamily="1" charset="0"/>
              </a:defRPr>
            </a:pPr>
            <a:r>
              <a:rPr lang="lv-lv" cap="none" dirty="0"/>
              <a:t>Salauzta roka</a:t>
            </a:r>
            <a:endParaRPr lang="lv-lv" sz="2400" cap="none" dirty="0">
              <a:solidFill>
                <a:srgbClr val="1F497D"/>
              </a:solidFill>
              <a:latin typeface="Open Sans Light" pitchFamily="1" charset="0"/>
              <a:ea typeface="Open Sans Light" pitchFamily="1" charset="0"/>
              <a:cs typeface="Open Sans Light" pitchFamily="1" charset="0"/>
            </a:endParaRPr>
          </a:p>
          <a:p>
            <a:pPr marL="171450" indent="-171450" defTabSz="543560">
              <a:lnSpc>
                <a:spcPct val="120000"/>
              </a:lnSpc>
              <a:spcBef>
                <a:spcPts val="600"/>
              </a:spcBef>
              <a:buClrTx/>
              <a:buSzTx/>
              <a:buFont typeface="Arial" pitchFamily="1" charset="0"/>
              <a:buChar char="•"/>
              <a:tabLst/>
              <a:defRPr sz="2300" cap="none">
                <a:solidFill>
                  <a:srgbClr val="FFFFFF"/>
                </a:solidFill>
                <a:latin typeface="Arial" pitchFamily="1" charset="0"/>
                <a:ea typeface="Arial" pitchFamily="1" charset="0"/>
                <a:cs typeface="Arial" pitchFamily="1" charset="0"/>
              </a:defRPr>
            </a:pPr>
            <a:r>
              <a:rPr lang="lv-lv" cap="none" dirty="0"/>
              <a:t>Viena roka</a:t>
            </a:r>
          </a:p>
        </p:txBody>
      </p:sp>
      <p:sp>
        <p:nvSpPr>
          <p:cNvPr id="10" name="Textbox6" descr="Kustības"/>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C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D01I/4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gUIAADkZAACWUQAAMx0AABAgAAAmAAAACAAAAP//////////"/>
              </a:ext>
            </a:extLst>
          </p:cNvSpPr>
          <p:nvPr/>
        </p:nvSpPr>
        <p:spPr>
          <a:xfrm>
            <a:off x="10810875" y="4100195"/>
            <a:ext cx="2451735" cy="646430"/>
          </a:xfrm>
          <a:prstGeom prst="rect">
            <a:avLst/>
          </a:prstGeom>
          <a:noFill/>
          <a:ln>
            <a:noFill/>
          </a:ln>
          <a:effectLst/>
        </p:spPr>
        <p:txBody>
          <a:bodyPr vert="horz" wrap="none" lIns="45720" tIns="45720" rIns="45720" bIns="45720" numCol="1" spcCol="215900" anchor="b"/>
          <a:lstStyle>
            <a:lvl1pPr algn="ctr" defTabSz="914400">
              <a:tabLst/>
              <a:defRPr sz="2800" b="1" cap="none">
                <a:solidFill>
                  <a:srgbClr val="FFFFFF"/>
                </a:solidFill>
                <a:latin typeface="Arial" pitchFamily="1" charset="0"/>
                <a:ea typeface="Calibri" pitchFamily="2" charset="0"/>
                <a:cs typeface="Calibri" pitchFamily="2" charset="0"/>
              </a:defRPr>
            </a:lvl1pPr>
          </a:lstStyle>
          <a:p>
            <a:r>
              <a:rPr sz="3600" cap="none" dirty="0"/>
              <a:t>KUSTĪBAS</a:t>
            </a:r>
          </a:p>
        </p:txBody>
      </p:sp>
      <p:sp>
        <p:nvSpPr>
          <p:cNvPr id="3" name="Zaļš 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sAAAAE0AAAAASAAAAEgAAABIAAAASAAAAAAAAAAAAAAAAAAAAAEAAABQAAAAhbacS3FV1T8AAAAAAAAAAAAAAAAAAOA/AAAAAAAA4D8AAAAAAADgPwAAAAAAAOA/AAAAAAAA4D8AAAAAAADgPwAAAAAAAOA/AAAAAAAA4D8CAAAAjAAAAAEAAAAAAAAAwtEW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CNZIL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wtEWAP///wEAAAAAAAAAAAAAAAAAAAAAAAAAAAAAAAAAAAAAAAAAAAAAAAJ/f38AU1NTA8zMzADAwP8Af39/AAAAAAAAAAAAAAAAAAAAAAAAAAAAIQAAABgAAAAUAAAAhygAAMcXAACQPQAA9C0AABAgAAAmAAAACAAAAP//////////"/>
              </a:ext>
            </a:extLst>
          </p:cNvSpPr>
          <p:nvPr/>
        </p:nvSpPr>
        <p:spPr>
          <a:xfrm>
            <a:off x="6588125" y="3865245"/>
            <a:ext cx="3419475" cy="3604895"/>
          </a:xfrm>
          <a:prstGeom prst="round2DiagRect">
            <a:avLst>
              <a:gd name="adj1" fmla="val 16667"/>
              <a:gd name="adj2" fmla="val 0"/>
            </a:avLst>
          </a:prstGeom>
          <a:solidFill>
            <a:srgbClr val="C2D116"/>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12" name="Textbox5" descr="1. Spoža saule. 2. Acu operācija. 3. Pilnīgs vai daļējs redzes zudums."/>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JAAAACQAAAAkAAAAJ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EBG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xCkAANgeAADZOQAASSoAABAgAAAmAAAACAAAAP//////////"/>
              </a:ext>
            </a:extLst>
          </p:cNvSpPr>
          <p:nvPr/>
        </p:nvSpPr>
        <p:spPr>
          <a:xfrm>
            <a:off x="6789420" y="5013960"/>
            <a:ext cx="2614295" cy="1859915"/>
          </a:xfrm>
          <a:prstGeom prst="rect">
            <a:avLst/>
          </a:prstGeom>
          <a:noFill/>
          <a:ln>
            <a:noFill/>
          </a:ln>
          <a:effectLst/>
        </p:spPr>
        <p:txBody>
          <a:bodyPr vert="horz" wrap="square" lIns="22860" tIns="22860" rIns="22860" bIns="22860" numCol="1" spcCol="215900" anchor="t"/>
          <a:lstStyle/>
          <a:p>
            <a:pPr marL="171450" indent="-171450" defTabSz="543560">
              <a:lnSpc>
                <a:spcPct val="120000"/>
              </a:lnSpc>
              <a:spcBef>
                <a:spcPts val="600"/>
              </a:spcBef>
              <a:buClrTx/>
              <a:buSzTx/>
              <a:buFont typeface="Arial" pitchFamily="1" charset="0"/>
              <a:buChar char="•"/>
              <a:tabLst/>
              <a:defRPr sz="2300" cap="none">
                <a:solidFill>
                  <a:srgbClr val="FFFFFF"/>
                </a:solidFill>
                <a:latin typeface="Arial" pitchFamily="1" charset="0"/>
                <a:ea typeface="Arial" pitchFamily="1" charset="0"/>
                <a:cs typeface="Arial" pitchFamily="1" charset="0"/>
              </a:defRPr>
            </a:pPr>
            <a:r>
              <a:rPr lang="lv-lv" cap="none" dirty="0"/>
              <a:t>Spoža saule</a:t>
            </a:r>
            <a:endParaRPr lang="lv-lv" sz="2400" cap="none" dirty="0">
              <a:solidFill>
                <a:srgbClr val="1F497D"/>
              </a:solidFill>
              <a:latin typeface="Open Sans Light" pitchFamily="1" charset="0"/>
              <a:ea typeface="Open Sans Light" pitchFamily="1" charset="0"/>
              <a:cs typeface="Open Sans Light" pitchFamily="1" charset="0"/>
            </a:endParaRPr>
          </a:p>
          <a:p>
            <a:pPr marL="171450" indent="-171450" defTabSz="543560">
              <a:lnSpc>
                <a:spcPct val="120000"/>
              </a:lnSpc>
              <a:spcBef>
                <a:spcPts val="600"/>
              </a:spcBef>
              <a:buClrTx/>
              <a:buSzTx/>
              <a:buFont typeface="Arial" pitchFamily="1" charset="0"/>
              <a:buChar char="•"/>
              <a:tabLst/>
              <a:defRPr sz="2300" cap="none">
                <a:solidFill>
                  <a:srgbClr val="FFFFFF"/>
                </a:solidFill>
                <a:latin typeface="Arial" pitchFamily="1" charset="0"/>
                <a:ea typeface="Arial" pitchFamily="1" charset="0"/>
                <a:cs typeface="Arial" pitchFamily="1" charset="0"/>
              </a:defRPr>
            </a:pPr>
            <a:r>
              <a:rPr lang="lv-lv" cap="none" dirty="0"/>
              <a:t>Acu operācija</a:t>
            </a:r>
            <a:endParaRPr lang="lv-lv" sz="2400" cap="none" dirty="0">
              <a:solidFill>
                <a:srgbClr val="1F497D"/>
              </a:solidFill>
              <a:latin typeface="Open Sans Light" pitchFamily="1" charset="0"/>
              <a:ea typeface="Open Sans Light" pitchFamily="1" charset="0"/>
              <a:cs typeface="Open Sans Light" pitchFamily="1" charset="0"/>
            </a:endParaRPr>
          </a:p>
          <a:p>
            <a:pPr marL="171450" indent="-171450" defTabSz="543560">
              <a:lnSpc>
                <a:spcPct val="120000"/>
              </a:lnSpc>
              <a:spcBef>
                <a:spcPts val="600"/>
              </a:spcBef>
              <a:buClrTx/>
              <a:buSzTx/>
              <a:buFont typeface="Arial" pitchFamily="1" charset="0"/>
              <a:buChar char="•"/>
              <a:tabLst/>
              <a:defRPr sz="2300" cap="none">
                <a:solidFill>
                  <a:srgbClr val="FFFFFF"/>
                </a:solidFill>
                <a:latin typeface="Arial" pitchFamily="1" charset="0"/>
                <a:ea typeface="Arial" pitchFamily="1" charset="0"/>
                <a:cs typeface="Arial" pitchFamily="1" charset="0"/>
              </a:defRPr>
            </a:pPr>
            <a:r>
              <a:rPr lang="lv-lv" cap="none" dirty="0"/>
              <a:t>Pilnīgs vai daļējs redzes zudums</a:t>
            </a:r>
          </a:p>
        </p:txBody>
      </p:sp>
      <p:sp>
        <p:nvSpPr>
          <p:cNvPr id="9" name="Textbox4" descr="Redze"/>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C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CT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9y0AADkZAAApOAAAMx0AABAgAAAmAAAACAAAAP//////////"/>
              </a:ext>
            </a:extLst>
          </p:cNvSpPr>
          <p:nvPr/>
        </p:nvSpPr>
        <p:spPr>
          <a:xfrm>
            <a:off x="7472045" y="4100195"/>
            <a:ext cx="1657350" cy="646430"/>
          </a:xfrm>
          <a:prstGeom prst="rect">
            <a:avLst/>
          </a:prstGeom>
          <a:noFill/>
          <a:ln>
            <a:noFill/>
          </a:ln>
          <a:effectLst/>
        </p:spPr>
        <p:txBody>
          <a:bodyPr vert="horz" wrap="none" lIns="45720" tIns="45720" rIns="45720" bIns="45720" numCol="1" spcCol="215900" anchor="b"/>
          <a:lstStyle>
            <a:lvl1pPr algn="ctr" defTabSz="914400">
              <a:tabLst/>
              <a:defRPr sz="2800" b="1" cap="none">
                <a:solidFill>
                  <a:srgbClr val="FFFFFF"/>
                </a:solidFill>
                <a:latin typeface="Arial" pitchFamily="1" charset="0"/>
                <a:ea typeface="Calibri" pitchFamily="2" charset="0"/>
                <a:cs typeface="Calibri" pitchFamily="2" charset="0"/>
              </a:defRPr>
            </a:lvl1pPr>
          </a:lstStyle>
          <a:p>
            <a:r>
              <a:rPr sz="3600" cap="none" dirty="0"/>
              <a:t>REDZE</a:t>
            </a:r>
          </a:p>
        </p:txBody>
      </p:sp>
      <p:sp>
        <p:nvSpPr>
          <p:cNvPr id="2" name="Tumši zils taisnstūris">
            <a:extLst>
              <a:ext uri="{C183D7F6-B498-43B3-948B-1728B52AA6E4}">
                <adec:decorative xmlns:adec="http://schemas.microsoft.com/office/drawing/2017/decorative" val="1"/>
              </a:ext>
            </a:extLst>
          </p:cNvPr>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sAAAAE0AAAAASAAAAEgAAABIAAAASAAAAAAAAAAAAAAAAAAAAAEAAABQAAAAhbacS3FV1T8AAAAAAAAAAAAAAAAAAOA/AAAAAAAA4D8AAAAAAADgPwAAAAAAAOA/AAAAAAAA4D8AAAAAAADgPwAAAAAAAOA/AAAAAAAA4D8CAAAAjAAAAAEAAAAAAAAAACBg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CBgAP///wEAAAAAAAAAAAAAAAAAAAAAAAAAAAAAAAAAAAAAAAAAAAAAAAJ/f38AU1NTA8zMzADAwP8Af39/AAAAAAAAAAAAAAAAAAAAAAAAAAAAIQAAABgAAAAUAAAAbxEAAMcXAAB4JgAA9C0AABAgAAAmAAAACAAAAP//////////"/>
              </a:ext>
            </a:extLst>
          </p:cNvSpPr>
          <p:nvPr/>
        </p:nvSpPr>
        <p:spPr>
          <a:xfrm>
            <a:off x="2834005" y="3865245"/>
            <a:ext cx="3419475" cy="3604895"/>
          </a:xfrm>
          <a:prstGeom prst="round2DiagRect">
            <a:avLst>
              <a:gd name="adj1" fmla="val 16667"/>
              <a:gd name="adj2" fmla="val 0"/>
            </a:avLst>
          </a:prstGeom>
          <a:solidFill>
            <a:srgbClr val="002060"/>
          </a:solidFill>
          <a:ln>
            <a:noFill/>
          </a:ln>
          <a:effectLst/>
        </p:spPr>
        <p:txBody>
          <a:bodyPr vert="horz" wrap="square" lIns="45720" tIns="45720" rIns="45720" bIns="45720" numCol="1" spcCol="215900" anchor="t"/>
          <a:lstStyle/>
          <a:p>
            <a:pPr marL="0" marR="0" indent="0" algn="l" defTabSz="914400">
              <a:lnSpc>
                <a:spcPct val="100000"/>
              </a:lnSpc>
              <a:spcBef>
                <a:spcPts val="0"/>
              </a:spcBef>
              <a:spcAft>
                <a:spcPts val="0"/>
              </a:spcAft>
              <a:buNone/>
              <a:tabLst/>
            </a:pPr>
            <a:endParaRPr lang="en-us" cap="none"/>
          </a:p>
        </p:txBody>
      </p:sp>
      <p:sp>
        <p:nvSpPr>
          <p:cNvPr id="7" name="Textbox3" descr="Dzirde"/>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SAAAAEgAAABIAAAASAAAAAAAAAAC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OBAKw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BxUAADUZAAB1IQAALx0AABAgAAAmAAAACAAAAP//////////"/>
              </a:ext>
            </a:extLst>
          </p:cNvSpPr>
          <p:nvPr/>
        </p:nvSpPr>
        <p:spPr>
          <a:xfrm>
            <a:off x="3418205" y="4097655"/>
            <a:ext cx="2020570" cy="646430"/>
          </a:xfrm>
          <a:prstGeom prst="rect">
            <a:avLst/>
          </a:prstGeom>
          <a:noFill/>
          <a:ln>
            <a:noFill/>
          </a:ln>
          <a:effectLst/>
        </p:spPr>
        <p:txBody>
          <a:bodyPr vert="horz" wrap="square" lIns="45720" tIns="45720" rIns="45720" bIns="45720" numCol="1" spcCol="215900" anchor="b"/>
          <a:lstStyle>
            <a:lvl1pPr algn="ctr" defTabSz="914400">
              <a:tabLst/>
              <a:defRPr sz="2800" b="1" cap="none">
                <a:solidFill>
                  <a:srgbClr val="FFFFFF"/>
                </a:solidFill>
                <a:latin typeface="Arial" pitchFamily="1" charset="0"/>
                <a:ea typeface="Calibri" pitchFamily="2" charset="0"/>
                <a:cs typeface="Calibri" pitchFamily="2" charset="0"/>
              </a:defRPr>
            </a:lvl1pPr>
          </a:lstStyle>
          <a:p>
            <a:r>
              <a:rPr sz="3600" cap="none" dirty="0"/>
              <a:t>DZIRDE</a:t>
            </a:r>
          </a:p>
        </p:txBody>
      </p:sp>
      <p:sp>
        <p:nvSpPr>
          <p:cNvPr id="8" name="Textbox2" descr="1. Liels troksnis. 2. Auss infekcija.&#10;3. Pilnīgs vai daļējs dzirdes zudums"/>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JAAAACQAAAAkAAAAJ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MAL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QBMAANgeAACmIgAASSoAABAgAAAmAAAACAAAAP//////////"/>
              </a:ext>
            </a:extLst>
          </p:cNvSpPr>
          <p:nvPr/>
        </p:nvSpPr>
        <p:spPr>
          <a:xfrm>
            <a:off x="3129280" y="5013960"/>
            <a:ext cx="2503170" cy="1859915"/>
          </a:xfrm>
          <a:prstGeom prst="rect">
            <a:avLst/>
          </a:prstGeom>
          <a:noFill/>
          <a:ln>
            <a:noFill/>
          </a:ln>
          <a:effectLst/>
        </p:spPr>
        <p:txBody>
          <a:bodyPr vert="horz" wrap="square" lIns="22860" tIns="22860" rIns="22860" bIns="22860" numCol="1" spcCol="215900" anchor="t"/>
          <a:lstStyle/>
          <a:p>
            <a:pPr marL="171450" indent="-171450" defTabSz="543560">
              <a:lnSpc>
                <a:spcPct val="120000"/>
              </a:lnSpc>
              <a:spcBef>
                <a:spcPts val="600"/>
              </a:spcBef>
              <a:buClrTx/>
              <a:buSzTx/>
              <a:buFont typeface="Arial" pitchFamily="1" charset="0"/>
              <a:buChar char="•"/>
              <a:tabLst/>
              <a:defRPr sz="2300" cap="none">
                <a:solidFill>
                  <a:srgbClr val="FFFFFF"/>
                </a:solidFill>
                <a:latin typeface="Arial" pitchFamily="1" charset="0"/>
                <a:ea typeface="Arial" pitchFamily="1" charset="0"/>
                <a:cs typeface="Arial" pitchFamily="1" charset="0"/>
              </a:defRPr>
            </a:pPr>
            <a:r>
              <a:rPr lang="lv-lv" cap="none" dirty="0"/>
              <a:t>Liels troksnis</a:t>
            </a:r>
            <a:endParaRPr lang="lv-lv" sz="2400" cap="none" dirty="0">
              <a:solidFill>
                <a:srgbClr val="1F497D"/>
              </a:solidFill>
              <a:latin typeface="Open Sans Light" pitchFamily="1" charset="0"/>
              <a:ea typeface="Open Sans Light" pitchFamily="1" charset="0"/>
              <a:cs typeface="Open Sans Light" pitchFamily="1" charset="0"/>
            </a:endParaRPr>
          </a:p>
          <a:p>
            <a:pPr marL="171450" indent="-171450" defTabSz="543560">
              <a:lnSpc>
                <a:spcPct val="120000"/>
              </a:lnSpc>
              <a:spcBef>
                <a:spcPts val="600"/>
              </a:spcBef>
              <a:buClrTx/>
              <a:buSzTx/>
              <a:buFont typeface="Arial" pitchFamily="1" charset="0"/>
              <a:buChar char="•"/>
              <a:tabLst/>
              <a:defRPr sz="2300" cap="none">
                <a:solidFill>
                  <a:srgbClr val="FFFFFF"/>
                </a:solidFill>
                <a:latin typeface="Arial" pitchFamily="1" charset="0"/>
                <a:ea typeface="Arial" pitchFamily="1" charset="0"/>
                <a:cs typeface="Arial" pitchFamily="1" charset="0"/>
              </a:defRPr>
            </a:pPr>
            <a:r>
              <a:rPr lang="lv-lv" cap="none" dirty="0"/>
              <a:t>Auss infekcija</a:t>
            </a:r>
            <a:endParaRPr lang="lv-lv" sz="2400" cap="none" dirty="0">
              <a:solidFill>
                <a:srgbClr val="1F497D"/>
              </a:solidFill>
              <a:latin typeface="Open Sans Light" pitchFamily="1" charset="0"/>
              <a:ea typeface="Open Sans Light" pitchFamily="1" charset="0"/>
              <a:cs typeface="Open Sans Light" pitchFamily="1" charset="0"/>
            </a:endParaRPr>
          </a:p>
          <a:p>
            <a:pPr marL="171450" indent="-171450" defTabSz="543560">
              <a:lnSpc>
                <a:spcPct val="120000"/>
              </a:lnSpc>
              <a:spcBef>
                <a:spcPts val="600"/>
              </a:spcBef>
              <a:buClrTx/>
              <a:buSzTx/>
              <a:buFont typeface="Arial" pitchFamily="1" charset="0"/>
              <a:buChar char="•"/>
              <a:tabLst/>
              <a:defRPr sz="2300" cap="none">
                <a:solidFill>
                  <a:srgbClr val="FFFFFF"/>
                </a:solidFill>
                <a:latin typeface="Arial" pitchFamily="1" charset="0"/>
                <a:ea typeface="Arial" pitchFamily="1" charset="0"/>
                <a:cs typeface="Arial" pitchFamily="1" charset="0"/>
              </a:defRPr>
            </a:pPr>
            <a:r>
              <a:rPr lang="lv-lv" cap="none" dirty="0"/>
              <a:t>Pilnīgs vai daļējs dzirdes zudums</a:t>
            </a:r>
          </a:p>
        </p:txBody>
      </p:sp>
      <p:sp>
        <p:nvSpPr>
          <p:cNvPr id="15" name="Textbox1" descr="Izlasi un aizdomājies, kas izraisa funkcionēšanas (uztveres, komunikācijas vai kustību) traucējumus. Padomā, kā labāk varētu nodot vai uztvert informāciju vai kaut ko paveikt katrā situācijā?&#10;"/>
          <p:cNvSpPr>
            <a:extLst>
              <a:ext uri="smNativeData">
                <pr:smNativeData xmlns:mc="http://schemas.openxmlformats.org/markup-compatibility/2006" xmlns:p14="http://schemas.microsoft.com/office/powerpoint/2010/main" xmlns:p15="http://schemas.microsoft.com/office/powerpoint/2012/main" xmlns:pr="smNativeData" xmlns="smNativeData" val="SMDATA_15_lqveZhMAAAAlAAAAZAAAAE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8BAAAAf39/AAEAAABkAAAAAAAAABQAAABAHwAAAAAAACYAAAAAAAAAwOD//wAAAAAmAAAAZAAAABYAAABMAAAAAAAAAAAAAAAEAAAAAAAAAAEAAABTU1MKAAAAACgAAAAoAAAAZAAAAGQAAAAAAAAAzMzMAAAAAABQAAAAUAAAAGQAAABkAAAAAAAAABcAAAAUAAAAAAAAAAAAAAD/fwAA/38AAAAAAAAJAAAABAAAAAAAAAAeAAAAaAAAAAAAAAAAAAAAAAAAAAAAAAAAAAAAECcAABAnAAAAAAAAAAAAAAAAAAAAAAAAAAAAAAAAAAAAAAAAAAAAABQAAAAAAAAAwMD/AAAAAABkAAAAMgAAAAAAAABkAAAAAAAAAH9/fwAKAAAAIgAAABgAAAAAAAAAAAAAAAAAAAAAAAAAAAAAAAAAAAAkAAAAJAAAAAAAAAAHAAAAAAAAAAAAAAAAAAAAAAAAAAAAAAAAAAAAf39/ACUAAABYAAAAAAAAAAAAAAAAAAAAAAAAAAAAAAAAAAAAAAAAAAAAAAAAAAAAAAAAAAAAAAA/AAAAAAAAAKCGAQAAAAAAAAAAAAAAAAAMAAAAAQAAAAAAAAAAAAAAAAAAAB8AAABUAAAA////AP///wEAAAAAAAAAAAAAAAAAAAAAAAAAAAAAAAAAAAAAAAAAAAAAAAB/f38AU1NTA8zMzADAwP8Af39/AAAAAAAAAAAAAAAAAAAAAAAAAAAAIQAAABgAAAAUAAAAvgoAAK0LAABNbgAA5xUAABAgAAAmAAAACAAAAP//////////"/>
              </a:ext>
            </a:extLst>
          </p:cNvSpPr>
          <p:nvPr/>
        </p:nvSpPr>
        <p:spPr>
          <a:xfrm>
            <a:off x="1746250" y="1898015"/>
            <a:ext cx="16184245" cy="1662430"/>
          </a:xfrm>
          <a:prstGeom prst="rect">
            <a:avLst/>
          </a:prstGeom>
          <a:noFill/>
          <a:ln>
            <a:noFill/>
          </a:ln>
          <a:effectLst/>
        </p:spPr>
        <p:txBody>
          <a:bodyPr vert="horz" wrap="square" lIns="0" tIns="0" rIns="0" bIns="0" numCol="1" spcCol="215900" anchor="t"/>
          <a:lstStyle>
            <a:lvl1pPr marR="5080" indent="12700">
              <a:lnSpc>
                <a:spcPts val="2700"/>
              </a:lnSpc>
              <a:spcBef>
                <a:spcPts val="500"/>
              </a:spcBef>
              <a:defRPr sz="2600" b="1" cap="none">
                <a:solidFill>
                  <a:srgbClr val="302A73"/>
                </a:solidFill>
                <a:latin typeface="Arial" pitchFamily="1" charset="0"/>
                <a:ea typeface="Calibri" pitchFamily="2" charset="0"/>
                <a:cs typeface="Calibri" pitchFamily="2" charset="0"/>
              </a:defRPr>
            </a:lvl1pPr>
          </a:lstStyle>
          <a:p>
            <a:pPr algn="ctr">
              <a:lnSpc>
                <a:spcPct val="100000"/>
              </a:lnSpc>
            </a:pPr>
            <a:r>
              <a:rPr lang="lv-lv" sz="3600" cap="none" dirty="0"/>
              <a:t>Izlasi un aizdomājies, kas izraisa funkcionēšanas (uztveres, komunikācijas vai kustību) traucējumus. Padomā, kā labāk varētu nodot vai uztvert informāciju vai kaut ko paveikt katrā situācijā?</a:t>
            </a:r>
            <a:endParaRPr sz="3600" cap="none" dirty="0"/>
          </a:p>
        </p:txBody>
      </p:sp>
      <p:sp>
        <p:nvSpPr>
          <p:cNvPr id="25" name="Virsraksts" descr="Stereotipi un aizspriedumi">
            <a:extLst>
              <a:ext uri="{FF2B5EF4-FFF2-40B4-BE49-F238E27FC236}">
                <a16:creationId xmlns:a16="http://schemas.microsoft.com/office/drawing/2014/main" id="{7A3827DF-9808-4E64-BD24-0A1A107A055B}"/>
              </a:ext>
            </a:extLst>
          </p:cNvPr>
          <p:cNvSpPr>
            <a:spLocks noGrp="1"/>
          </p:cNvSpPr>
          <p:nvPr>
            <p:ph type="title"/>
          </p:nvPr>
        </p:nvSpPr>
        <p:spPr>
          <a:xfrm>
            <a:off x="848995" y="626109"/>
            <a:ext cx="5498465" cy="977901"/>
          </a:xfrm>
        </p:spPr>
        <p:txBody>
          <a:bodyPr/>
          <a:lstStyle/>
          <a:p>
            <a:pPr indent="12700">
              <a:lnSpc>
                <a:spcPts val="3900"/>
              </a:lnSpc>
              <a:spcBef>
                <a:spcPts val="100"/>
              </a:spcBef>
              <a:defRPr sz="3600" cap="none">
                <a:latin typeface="Arial" pitchFamily="1" charset="0"/>
                <a:ea typeface="Arial" pitchFamily="1" charset="0"/>
                <a:cs typeface="Arial" pitchFamily="1" charset="0"/>
              </a:defRPr>
            </a:pPr>
            <a:r>
              <a:rPr lang="lv-LV" dirty="0"/>
              <a:t>STEREOTIPI </a:t>
            </a:r>
            <a:r>
              <a:rPr lang="lv-LV" b="0" dirty="0"/>
              <a:t>un</a:t>
            </a:r>
            <a:br>
              <a:rPr lang="lv-LV" b="0" dirty="0"/>
            </a:br>
            <a:r>
              <a:rPr lang="lv-LV" dirty="0"/>
              <a:t>AIZSPRIEDUMI</a:t>
            </a:r>
          </a:p>
        </p:txBody>
      </p:sp>
    </p:spTree>
  </p:cSld>
  <p:clrMapOvr>
    <a:masterClrMapping/>
  </p:clrMapOvr>
</p:sld>
</file>

<file path=ppt/theme/theme1.xml><?xml version="1.0" encoding="utf-8"?>
<a:theme xmlns:a="http://schemas.openxmlformats.org/drawingml/2006/main" name="Presentation">
  <a:themeElements>
    <a:clrScheme name="Presentation 1">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Presentation">
      <a:majorFont>
        <a:latin typeface="Karla"/>
        <a:ea typeface="Karla"/>
        <a:cs typeface="Karla"/>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a:noFill/>
        </a:ln>
        <a:effectLst>
          <a:outerShdw blurRad="38100" dist="19685" dir="5400000" algn="tr">
            <a:srgbClr val="000000">
              <a:alpha val="38000"/>
            </a:srgbClr>
          </a:outerShdw>
        </a:effectLst>
      </a:spPr>
      <a:bodyPr>
        <a:prstTxWarp prst="textNoShape">
          <a:avLst/>
        </a:prstTxWarp>
        <a:noAutofit/>
      </a:bodyPr>
      <a:lstStyle>
        <a:defPPr>
          <a:defRPr/>
        </a:defPPr>
      </a:lstStyle>
      <a:style>
        <a:lnRef idx="0">
          <a:schemeClr val="accent1"/>
        </a:lnRef>
        <a:fillRef idx="0">
          <a:schemeClr val="accent1"/>
        </a:fillRef>
        <a:effectRef idx="0">
          <a:schemeClr val="accent1"/>
        </a:effectRef>
        <a:fontRef idx="minor">
          <a:schemeClr val="lt1"/>
        </a:fontRef>
      </a:style>
    </a:spDef>
  </a:objectDefaults>
  <a:extraClrSchemeLst>
    <a:extraClrScheme>
      <a:clrScheme name="Presentation 1">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resentation">
  <a:themeElements>
    <a:clrScheme name="Presentation 1">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Presentation">
      <a:majorFont>
        <a:latin typeface="Karla"/>
        <a:ea typeface="Karla"/>
        <a:cs typeface="Karla"/>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a:noFill/>
        </a:ln>
        <a:effectLst>
          <a:outerShdw blurRad="38100" dist="19685" dir="5400000" algn="tr">
            <a:srgbClr val="000000">
              <a:alpha val="38000"/>
            </a:srgbClr>
          </a:outerShdw>
        </a:effectLst>
      </a:spPr>
      <a:bodyPr>
        <a:prstTxWarp prst="textNoShape">
          <a:avLst/>
        </a:prstTxWarp>
        <a:noAutofit/>
      </a:bodyPr>
      <a:lstStyle>
        <a:defPPr>
          <a:defRPr/>
        </a:defPPr>
      </a:lstStyle>
      <a:style>
        <a:lnRef idx="0">
          <a:schemeClr val="accent1"/>
        </a:lnRef>
        <a:fillRef idx="0">
          <a:schemeClr val="accent1"/>
        </a:fillRef>
        <a:effectRef idx="0">
          <a:schemeClr val="accent1"/>
        </a:effectRef>
        <a:fontRef idx="minor">
          <a:schemeClr val="lt1"/>
        </a:fontRef>
      </a:style>
    </a:spDef>
  </a:objectDefaults>
  <a:extraClrSchemeLst>
    <a:extraClrScheme>
      <a:clrScheme name="Presentation 1">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232</TotalTime>
  <Words>2673</Words>
  <Application>Microsoft Office PowerPoint</Application>
  <PresentationFormat>Pielāgots</PresentationFormat>
  <Paragraphs>273</Paragraphs>
  <Slides>48</Slides>
  <Notes>2</Notes>
  <HiddenSlides>0</HiddenSlides>
  <MMClips>0</MMClips>
  <ScaleCrop>false</ScaleCrop>
  <HeadingPairs>
    <vt:vector size="6" baseType="variant">
      <vt:variant>
        <vt:lpstr>Lietotie fonti</vt:lpstr>
      </vt:variant>
      <vt:variant>
        <vt:i4>7</vt:i4>
      </vt:variant>
      <vt:variant>
        <vt:lpstr>Dizains</vt:lpstr>
      </vt:variant>
      <vt:variant>
        <vt:i4>1</vt:i4>
      </vt:variant>
      <vt:variant>
        <vt:lpstr>Slaidu virsraksti</vt:lpstr>
      </vt:variant>
      <vt:variant>
        <vt:i4>48</vt:i4>
      </vt:variant>
    </vt:vector>
  </HeadingPairs>
  <TitlesOfParts>
    <vt:vector size="56" baseType="lpstr">
      <vt:lpstr>Arial</vt:lpstr>
      <vt:lpstr>Calibri</vt:lpstr>
      <vt:lpstr>Carlito</vt:lpstr>
      <vt:lpstr>Helvetica</vt:lpstr>
      <vt:lpstr>Karla</vt:lpstr>
      <vt:lpstr>Karla Medium</vt:lpstr>
      <vt:lpstr>Open Sans Light</vt:lpstr>
      <vt:lpstr>Presentation</vt:lpstr>
      <vt:lpstr>FUNKCIONĀLIE TRAUCĒJUMI  un cilvēki ar tiem</vt:lpstr>
      <vt:lpstr>Prologs</vt:lpstr>
      <vt:lpstr>SATURA RĀDĪTĀJS</vt:lpstr>
      <vt:lpstr>STEREOTIPI un AIZSPRIEDUMI</vt:lpstr>
      <vt:lpstr>STEREOTIPI un AIZSPRIEDUMI</vt:lpstr>
      <vt:lpstr>STEREOTIPI un AIZSPRIEDUMI </vt:lpstr>
      <vt:lpstr>STEREOTIPI un AIZSPRIEDUMI</vt:lpstr>
      <vt:lpstr>STEREOTIPI un AIZSPRIEDUMI</vt:lpstr>
      <vt:lpstr>STEREOTIPI un AIZSPRIEDUMI</vt:lpstr>
      <vt:lpstr>INVALIDITĀTE</vt:lpstr>
      <vt:lpstr>INVALIDITĀTE</vt:lpstr>
      <vt:lpstr>INVALIDĪTĀTE</vt:lpstr>
      <vt:lpstr>KAS IR   FUNKCIONĀLIE   TRAUCĒJUMI </vt:lpstr>
      <vt:lpstr>KAS IR  FUNKCIONĀLIE TRAUCĒJUMI</vt:lpstr>
      <vt:lpstr>KAS IR FUNKCIONĀLIE TRAUCĒJUMI</vt:lpstr>
      <vt:lpstr>PADOMI SASKARSMĒ    AR CILVĒKIEM, KURIEM IR  FUNKCIONĀLIE   TRAUCĒJUMI</vt:lpstr>
      <vt:lpstr>PADOMI SASKARSMĒ AR CILVĒKIEM, KURIEM IR FUNKCIONĀLIE TRAUCĒJUMI</vt:lpstr>
      <vt:lpstr>PADOMI SASKARSMĒ AR CILVĒKIEM, KURIEM IR FUNKCIONĀLIE TRAUCĒJUMI</vt:lpstr>
      <vt:lpstr>PADOMI SASKARSMĒ AR CILVĒKIEM, KURIEM IR  KUSTĪBU TRAUCĒJUMI</vt:lpstr>
      <vt:lpstr>PADOMI SASKARSMĒ AR CILVĒKIEM AR KUSTĪBU TRAUCĒJUMIEM </vt:lpstr>
      <vt:lpstr>PADOMI SASKARSMĒ AR CILVĒKIEM AR KUSTĪBU TRAUCĒJUMIEM</vt:lpstr>
      <vt:lpstr>PADOMI KOMUNIKĀCIJĀ    AR CILVĒKIEM   AR DZIRDES  TRAUCĒJUMIEM</vt:lpstr>
      <vt:lpstr>PADOMI SASKARSMĒ AR CILVĒKIEM AR DZIRDES TRAUCĒJUMIEM </vt:lpstr>
      <vt:lpstr>PADOMI SASKARSMĒ AR CILVĒKIEM AR KUSTĪBU TRAUCĒJUMIEM</vt:lpstr>
      <vt:lpstr>PADOMI SASKARSMĒ AR CILVĒKIEM AR DZIRDES TRAUCĒJUMIEM </vt:lpstr>
      <vt:lpstr>CILVĒKI AR DZIRDES  TRAUCĒJUMIEM UN ZĪMJU VALODA</vt:lpstr>
      <vt:lpstr>CILVĒKI AR DZIRDES  TRAUCĒJUMIEM UN ZĪMJU VALODA</vt:lpstr>
      <vt:lpstr>MĪTI UN PATIESĪBAS      PAR VĀJDZIRDĪGIEM UN     NEDZIRDĪGIEM BĒRNIEM</vt:lpstr>
      <vt:lpstr>MĪTI UN PATIESĪBAS PAR VĀJDZIRDĪGIEM UN NEDZIRDĪGIEM BĒRNIEM</vt:lpstr>
      <vt:lpstr>MĪTI UN PATIESĪBAS PAR VĀJDZIRDĪGIEM UN NEDZIRDĪGIEM BĒRNIEM</vt:lpstr>
      <vt:lpstr>MĪTI UN PATIESĪBAS PAR VĀJDZIRDĪGIEM UN NEDZIRDĪGIEM BĒRNIEM</vt:lpstr>
      <vt:lpstr>MĪTI UN PATIESĪBAS PAR VĀJDZIRDĪGIEM UN NEDZIRDĪGIEM BĒRNIEM</vt:lpstr>
      <vt:lpstr>MĪTI UN PATIESĪBAS PAR VĀJDZIRDĪGIEM UN NEDZIRDĪGIEM BĒRNIEM</vt:lpstr>
      <vt:lpstr>MĪTI UN PATIESĪBAS PAR VĀJDZIRDĪGIEM UN NEDZIRDĪGIEM BĒRNIEM</vt:lpstr>
      <vt:lpstr>PADOMI SASKARSMĒ AR CILVĒKIEM  AR REDZES    TRAUCĒJUMIEM</vt:lpstr>
      <vt:lpstr>PADOMI SASKARSMĒ AR CILVĒKIEM AR REDZES TRAUCĒJUMIEM</vt:lpstr>
      <vt:lpstr>PADOMI SASKARSMĒ AR CILVĒKIEM AR REDZES TRAUCĒJUMIEM</vt:lpstr>
      <vt:lpstr>CILVĒKI AR REDZES TRAUCĒJUMIEM UN TAKTILĀ VALODA — PIESKĀRIENU VALODA </vt:lpstr>
      <vt:lpstr>CILVĒKI AR REDZES TRAUCĒJUMIEM UN BRAILA RAKSTS </vt:lpstr>
      <vt:lpstr>MĪTI UN PATIESĪBAS  PAR VĀJREDZĪGIEM UN      NEREDZĪGIEM BĒRNIEM</vt:lpstr>
      <vt:lpstr>MĪTI UN PATIESĪBAS PAR VĀJREDZĪGIEM UN NEREDZĪGIEM BĒRNIEM </vt:lpstr>
      <vt:lpstr>MĪTI UN PATIESĪBAS PAR VĀJREDZĪGIEM UN NEREDZĪGIEM BĒRNIEM </vt:lpstr>
      <vt:lpstr>MĪTI UN PATIESĪBAS PAR VĀJREDZĪGIEM UN NEREDZĪGIEM BĒRNIEM </vt:lpstr>
      <vt:lpstr>MĪTI UN PATIESĪBAS PAR VĀJREDZĪGIEM UN NEREDZĪGIEM BĒRNIEM </vt:lpstr>
      <vt:lpstr>MĪTI UN PATIESĪBAS PAR VĀJREDZĪGIEM UN NEREDZĪGIEM BĒRNIEM </vt:lpstr>
      <vt:lpstr>VIDEO:   AR JAUNIEŠU ACĪM</vt:lpstr>
      <vt:lpstr>VIDEO: AR JAUNIEŠU ACĪM</vt:lpstr>
      <vt:lpstr>Noslēdzošais slaids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FUNKCIONĀLIE TRAUCĒJUMI  un cilvēki ar tiem</dc:title>
  <dc:subject/>
  <dc:creator>Naula Dannenberga</dc:creator>
  <cp:keywords/>
  <dc:description/>
  <cp:lastModifiedBy>Guntis Kaldovskis</cp:lastModifiedBy>
  <cp:revision>26</cp:revision>
  <dcterms:created xsi:type="dcterms:W3CDTF">2024-09-09T06:55:50Z</dcterms:created>
  <dcterms:modified xsi:type="dcterms:W3CDTF">2024-09-09T14:17:19Z</dcterms:modified>
</cp:coreProperties>
</file>