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2" r:id="rId2"/>
    <p:sldId id="350" r:id="rId3"/>
    <p:sldId id="327" r:id="rId4"/>
    <p:sldId id="351" r:id="rId5"/>
    <p:sldId id="368" r:id="rId6"/>
    <p:sldId id="352" r:id="rId7"/>
    <p:sldId id="353" r:id="rId8"/>
    <p:sldId id="354" r:id="rId9"/>
    <p:sldId id="355" r:id="rId10"/>
    <p:sldId id="365" r:id="rId11"/>
    <p:sldId id="356" r:id="rId12"/>
    <p:sldId id="357" r:id="rId13"/>
    <p:sldId id="358" r:id="rId14"/>
    <p:sldId id="359" r:id="rId15"/>
    <p:sldId id="362" r:id="rId16"/>
    <p:sldId id="360" r:id="rId17"/>
    <p:sldId id="363" r:id="rId18"/>
    <p:sldId id="364" r:id="rId19"/>
    <p:sldId id="367" r:id="rId20"/>
    <p:sldId id="366" r:id="rId21"/>
    <p:sldId id="272" r:id="rId22"/>
    <p:sldId id="361" r:id="rId2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15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Mk.1:16-18 Nolēmām uzticēties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27.okt.2024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7" name="Rectangle 6"/>
          <p:cNvSpPr/>
          <p:nvPr/>
        </p:nvSpPr>
        <p:spPr>
          <a:xfrm>
            <a:off x="0" y="126876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 smtClean="0"/>
              <a:t>16 Un, pie Galilejas jūras staigādams, Viņš redzēja Sīmani un Sīmaņa brāli Andreju tīklus jūrā metam; jo tie bija zvejnieki</a:t>
            </a:r>
            <a:r>
              <a:rPr lang="lv-LV" sz="2400" dirty="0" smtClean="0"/>
              <a:t>. 17 </a:t>
            </a:r>
            <a:r>
              <a:rPr lang="lv-LV" sz="2400" dirty="0" smtClean="0"/>
              <a:t>Un Jēzus tiem sacīja: "Nāciet Man pakaļ, Es jūs darīšu par cilvēku zvejniekiem</a:t>
            </a:r>
            <a:r>
              <a:rPr lang="lv-LV" sz="2400" dirty="0" smtClean="0"/>
              <a:t>.“ 18 </a:t>
            </a:r>
            <a:r>
              <a:rPr lang="lv-LV" sz="2400" dirty="0" smtClean="0"/>
              <a:t>Un tūdaļ tie, savus tīklus atstājuši, Viņam sekoja.</a:t>
            </a:r>
            <a:endParaRPr lang="lv-LV" sz="2400" dirty="0" smtClean="0"/>
          </a:p>
        </p:txBody>
      </p:sp>
      <p:pic>
        <p:nvPicPr>
          <p:cNvPr id="11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70641"/>
            <a:ext cx="6408712" cy="4087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t. Matthew, male saints, wood carving, 12 cm, Colored, purchase wooden  sculptures"/>
          <p:cNvPicPr>
            <a:picLocks noChangeAspect="1" noChangeArrowheads="1"/>
          </p:cNvPicPr>
          <p:nvPr/>
        </p:nvPicPr>
        <p:blipFill>
          <a:blip r:embed="rId3" cstate="print"/>
          <a:srcRect l="21292"/>
          <a:stretch>
            <a:fillRect/>
          </a:stretch>
        </p:blipFill>
        <p:spPr bwMode="auto">
          <a:xfrm>
            <a:off x="179512" y="1461982"/>
            <a:ext cx="4211960" cy="5351394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Matejs uztic savu dzīvi Jēzum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47864" y="1052736"/>
            <a:ext cx="5544616" cy="47525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Un</a:t>
            </a:r>
            <a:r>
              <a:rPr lang="lv-LV" sz="3600" dirty="0" smtClean="0"/>
              <a:t>, kad Jēzus no turienes aizgāja, Viņš redzēja vienu cilvēku, vārdā Mateju, pie muitas būdas sēžam un saka uz to: "Nāc Man pakaļ." Un tas cēlās un sekoja Viņam</a:t>
            </a:r>
            <a:r>
              <a:rPr lang="lv-LV" sz="3600" dirty="0" smtClean="0"/>
              <a:t>. (Mt.9:9)</a:t>
            </a:r>
            <a:endParaRPr lang="lv-LV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620688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Nolēmām uzticēt mūsu gribu un mūsu dzīvi </a:t>
            </a:r>
            <a:r>
              <a:rPr lang="lv-LV" sz="4000" u="sng" dirty="0" smtClean="0"/>
              <a:t>Dievam</a:t>
            </a:r>
            <a:r>
              <a:rPr lang="lv-LV" sz="4000" dirty="0" smtClean="0"/>
              <a:t>.</a:t>
            </a:r>
            <a:endParaRPr lang="en-US" sz="4000" dirty="0"/>
          </a:p>
        </p:txBody>
      </p:sp>
      <p:pic>
        <p:nvPicPr>
          <p:cNvPr id="34818" name="Picture 2" descr="The Dangers Of Giving Your Children A “Better Life” - Capable Wealth"/>
          <p:cNvPicPr>
            <a:picLocks noChangeAspect="1" noChangeArrowheads="1"/>
          </p:cNvPicPr>
          <p:nvPr/>
        </p:nvPicPr>
        <p:blipFill>
          <a:blip r:embed="rId3" cstate="print"/>
          <a:srcRect l="9117" r="4782"/>
          <a:stretch>
            <a:fillRect/>
          </a:stretch>
        </p:blipFill>
        <p:spPr bwMode="auto">
          <a:xfrm>
            <a:off x="0" y="2121321"/>
            <a:ext cx="6120680" cy="4736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4"/>
          <p:cNvSpPr/>
          <p:nvPr/>
        </p:nvSpPr>
        <p:spPr>
          <a:xfrm>
            <a:off x="5220072" y="2564904"/>
            <a:ext cx="3528392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Var uzticēt savu dzīvi arī </a:t>
            </a:r>
            <a:r>
              <a:rPr lang="lv-LV" sz="4000" u="sng" dirty="0" smtClean="0"/>
              <a:t>ģimenei</a:t>
            </a:r>
            <a:endParaRPr lang="lv-LV" sz="4000" u="sng" dirty="0"/>
          </a:p>
        </p:txBody>
      </p:sp>
      <p:sp>
        <p:nvSpPr>
          <p:cNvPr id="9" name="Rounded Rectangle 4"/>
          <p:cNvSpPr/>
          <p:nvPr/>
        </p:nvSpPr>
        <p:spPr>
          <a:xfrm>
            <a:off x="5796136" y="4941168"/>
            <a:ext cx="252028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u="sng" dirty="0" smtClean="0"/>
              <a:t>darbam</a:t>
            </a:r>
            <a:endParaRPr lang="lv-LV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Līdzatkarība | tavaatkariba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988839"/>
            <a:ext cx="4927756" cy="4812775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Dzīves nodošana ģimenei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47664" y="692696"/>
            <a:ext cx="61206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Var kļūt par </a:t>
            </a:r>
            <a:r>
              <a:rPr lang="lv-LV" sz="4000" dirty="0" err="1" smtClean="0"/>
              <a:t>līdzatkarību</a:t>
            </a:r>
            <a:endParaRPr lang="en-US" sz="4000" dirty="0"/>
          </a:p>
        </p:txBody>
      </p:sp>
      <p:sp>
        <p:nvSpPr>
          <p:cNvPr id="8" name="Rounded Rectangle 4"/>
          <p:cNvSpPr/>
          <p:nvPr/>
        </p:nvSpPr>
        <p:spPr>
          <a:xfrm>
            <a:off x="395536" y="1628800"/>
            <a:ext cx="4104456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err="1" smtClean="0"/>
              <a:t>līdzatkarība</a:t>
            </a:r>
            <a:r>
              <a:rPr lang="lv-LV" sz="4000" dirty="0" smtClean="0"/>
              <a:t> - vēlme kontrolēt citu dzīvi </a:t>
            </a:r>
            <a:endParaRPr lang="lv-LV" sz="4000" u="sng" dirty="0"/>
          </a:p>
        </p:txBody>
      </p:sp>
      <p:sp>
        <p:nvSpPr>
          <p:cNvPr id="9" name="Rounded Rectangle 4"/>
          <p:cNvSpPr/>
          <p:nvPr/>
        </p:nvSpPr>
        <p:spPr>
          <a:xfrm>
            <a:off x="467544" y="3645024"/>
            <a:ext cx="381642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upurēšanās ir manipulācija</a:t>
            </a:r>
            <a:endParaRPr lang="lv-LV" sz="4000" dirty="0"/>
          </a:p>
        </p:txBody>
      </p:sp>
      <p:sp>
        <p:nvSpPr>
          <p:cNvPr id="10" name="Rounded Rectangle 4"/>
          <p:cNvSpPr/>
          <p:nvPr/>
        </p:nvSpPr>
        <p:spPr>
          <a:xfrm>
            <a:off x="467544" y="4941168"/>
            <a:ext cx="3816424" cy="18448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kad tu zini labāk kā citiem jādara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Trust fall Cut Out Stock Images &amp; Pictures - Alamy"/>
          <p:cNvPicPr>
            <a:picLocks noChangeAspect="1" noChangeArrowheads="1"/>
          </p:cNvPicPr>
          <p:nvPr/>
        </p:nvPicPr>
        <p:blipFill>
          <a:blip r:embed="rId3" cstate="print"/>
          <a:srcRect l="17095" b="11445"/>
          <a:stretch>
            <a:fillRect/>
          </a:stretch>
        </p:blipFill>
        <p:spPr bwMode="auto">
          <a:xfrm>
            <a:off x="0" y="2348880"/>
            <a:ext cx="5410299" cy="4245358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Nolēmām </a:t>
            </a:r>
            <a:r>
              <a:rPr lang="lv-LV" sz="4000" u="sng" dirty="0" smtClean="0"/>
              <a:t>uzticēt</a:t>
            </a:r>
            <a:r>
              <a:rPr lang="lv-LV" sz="4000" dirty="0" smtClean="0"/>
              <a:t> mūsu gribu un mūsu </a:t>
            </a:r>
            <a:r>
              <a:rPr lang="lv-LV" sz="4000" u="sng" dirty="0" smtClean="0"/>
              <a:t>dzīvi Dievam</a:t>
            </a:r>
            <a:r>
              <a:rPr lang="lv-LV" sz="4000" dirty="0" smtClean="0"/>
              <a:t>.</a:t>
            </a:r>
            <a:endParaRPr lang="en-US" sz="4000" dirty="0"/>
          </a:p>
        </p:txBody>
      </p:sp>
      <p:sp>
        <p:nvSpPr>
          <p:cNvPr id="9" name="Rounded Rectangle 4"/>
          <p:cNvSpPr/>
          <p:nvPr/>
        </p:nvSpPr>
        <p:spPr>
          <a:xfrm>
            <a:off x="3851920" y="2348880"/>
            <a:ext cx="5040560" cy="23762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Nododot dzīvi kam citam - tu vēl joprojām gribi visu vēl kontrolēt</a:t>
            </a:r>
            <a:endParaRPr lang="lv-LV" sz="4000" dirty="0"/>
          </a:p>
        </p:txBody>
      </p:sp>
      <p:sp>
        <p:nvSpPr>
          <p:cNvPr id="13" name="Rounded Rectangle 4"/>
          <p:cNvSpPr/>
          <p:nvPr/>
        </p:nvSpPr>
        <p:spPr>
          <a:xfrm>
            <a:off x="4139952" y="5013176"/>
            <a:ext cx="45365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3.solis ir atteikties no šīs kontroles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Trust Fall — Music, Mind, and Movement"/>
          <p:cNvPicPr>
            <a:picLocks noChangeAspect="1" noChangeArrowheads="1"/>
          </p:cNvPicPr>
          <p:nvPr/>
        </p:nvPicPr>
        <p:blipFill>
          <a:blip r:embed="rId3" cstate="print"/>
          <a:srcRect l="19482" r="12006"/>
          <a:stretch>
            <a:fillRect/>
          </a:stretch>
        </p:blipFill>
        <p:spPr bwMode="auto">
          <a:xfrm>
            <a:off x="0" y="1124743"/>
            <a:ext cx="5724128" cy="557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110654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Kāpēc cilvēki nesper šo soli?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64088" y="908720"/>
            <a:ext cx="244827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800" dirty="0" smtClean="0"/>
              <a:t>Bailes</a:t>
            </a:r>
            <a:endParaRPr lang="en-US" sz="4800" dirty="0"/>
          </a:p>
        </p:txBody>
      </p:sp>
      <p:sp>
        <p:nvSpPr>
          <p:cNvPr id="13" name="Rounded Rectangle 4"/>
          <p:cNvSpPr/>
          <p:nvPr/>
        </p:nvSpPr>
        <p:spPr>
          <a:xfrm>
            <a:off x="4427984" y="3573016"/>
            <a:ext cx="45365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Visbiežāk to sper vislielākā vājumā</a:t>
            </a:r>
            <a:endParaRPr lang="lv-LV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5364088" y="2276872"/>
            <a:ext cx="244827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800" dirty="0" smtClean="0"/>
              <a:t>Atrunas</a:t>
            </a:r>
            <a:endParaRPr lang="en-US" sz="4800" dirty="0"/>
          </a:p>
        </p:txBody>
      </p:sp>
      <p:sp>
        <p:nvSpPr>
          <p:cNvPr id="10" name="Rounded Rectangle 4"/>
          <p:cNvSpPr/>
          <p:nvPr/>
        </p:nvSpPr>
        <p:spPr>
          <a:xfrm>
            <a:off x="4644008" y="5085184"/>
            <a:ext cx="410445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Kad viss cits jau ir izmēģināts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Kāda AA biedre raksta: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51920" y="1844824"/>
            <a:ext cx="5040560" cy="39604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800" dirty="0" smtClean="0"/>
              <a:t>zaudēt atkarību </a:t>
            </a:r>
            <a:r>
              <a:rPr lang="lv-LV" sz="4800" dirty="0" smtClean="0"/>
              <a:t>ir kā </a:t>
            </a:r>
            <a:r>
              <a:rPr lang="lv-LV" sz="4800" dirty="0" smtClean="0"/>
              <a:t>zaudēt </a:t>
            </a:r>
            <a:r>
              <a:rPr lang="lv-LV" sz="4800" dirty="0" smtClean="0"/>
              <a:t>brāli, ir jāiziet cauri sērošanas procesam </a:t>
            </a:r>
            <a:endParaRPr lang="lv-LV" sz="4800" dirty="0"/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An alternative to “alternatives” | World Rainforest Mov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36912"/>
            <a:ext cx="7056784" cy="2866819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110654"/>
            <a:ext cx="91440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Vai vispār ir kādas alternatīvas?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13" name="Rounded Rectangle 4"/>
          <p:cNvSpPr/>
          <p:nvPr/>
        </p:nvSpPr>
        <p:spPr>
          <a:xfrm>
            <a:off x="251520" y="836712"/>
            <a:ext cx="4104456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Atgriezties pie paša mēģinājumiem</a:t>
            </a:r>
            <a:endParaRPr lang="lv-LV" sz="4000" dirty="0"/>
          </a:p>
        </p:txBody>
      </p:sp>
      <p:sp>
        <p:nvSpPr>
          <p:cNvPr id="10" name="Rounded Rectangle 4"/>
          <p:cNvSpPr/>
          <p:nvPr/>
        </p:nvSpPr>
        <p:spPr>
          <a:xfrm>
            <a:off x="4860032" y="836712"/>
            <a:ext cx="3960440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Cerēt, ka kāds cits atrisinās to tavā vietā?</a:t>
            </a:r>
            <a:endParaRPr lang="lv-LV" sz="4000" dirty="0"/>
          </a:p>
        </p:txBody>
      </p:sp>
      <p:sp>
        <p:nvSpPr>
          <p:cNvPr id="9" name="Rounded Rectangle 4"/>
          <p:cNvSpPr/>
          <p:nvPr/>
        </p:nvSpPr>
        <p:spPr>
          <a:xfrm>
            <a:off x="179512" y="5013176"/>
            <a:ext cx="3960440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Līdz šim tas nav vainagojies panākumiem</a:t>
            </a:r>
            <a:endParaRPr lang="lv-LV" sz="4000" dirty="0"/>
          </a:p>
        </p:txBody>
      </p:sp>
      <p:sp>
        <p:nvSpPr>
          <p:cNvPr id="11" name="Rounded Rectangle 4"/>
          <p:cNvSpPr/>
          <p:nvPr/>
        </p:nvSpPr>
        <p:spPr>
          <a:xfrm>
            <a:off x="5148064" y="5373216"/>
            <a:ext cx="3816424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Ir jānoriskē</a:t>
            </a:r>
          </a:p>
          <a:p>
            <a:pPr algn="ctr"/>
            <a:r>
              <a:rPr lang="lv-LV" sz="4000" dirty="0" smtClean="0"/>
              <a:t>Nav ko zaudēt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-27384"/>
            <a:ext cx="8894763" cy="621282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Mk.1:16-18 Nolēmām uzticēties</a:t>
            </a:r>
            <a:endParaRPr lang="lv-LV" sz="3600" b="1" dirty="0" smtClean="0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17</a:t>
            </a:fld>
            <a:endParaRPr lang="lv-LV" smtClean="0"/>
          </a:p>
        </p:txBody>
      </p:sp>
      <p:sp>
        <p:nvSpPr>
          <p:cNvPr id="7" name="Rectangle 6"/>
          <p:cNvSpPr/>
          <p:nvPr/>
        </p:nvSpPr>
        <p:spPr>
          <a:xfrm>
            <a:off x="0" y="6206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baseline="30000" dirty="0" smtClean="0"/>
              <a:t>16</a:t>
            </a:r>
            <a:r>
              <a:rPr lang="lv-LV" sz="2400" dirty="0" smtClean="0"/>
              <a:t> Un, pie Galilejas jūras staigādams, Viņš redzēja Sīmani un Sīmaņa brāli Andreju tīklus jūrā metam; jo tie bija zvejnieki</a:t>
            </a:r>
            <a:r>
              <a:rPr lang="lv-LV" sz="2400" dirty="0" smtClean="0"/>
              <a:t>. </a:t>
            </a:r>
            <a:r>
              <a:rPr lang="lv-LV" sz="2400" baseline="30000" dirty="0" smtClean="0"/>
              <a:t>17</a:t>
            </a:r>
            <a:r>
              <a:rPr lang="lv-LV" sz="2400" dirty="0" smtClean="0"/>
              <a:t> </a:t>
            </a:r>
            <a:r>
              <a:rPr lang="lv-LV" sz="2400" dirty="0" smtClean="0"/>
              <a:t>Un Jēzus tiem sacīja: "Nāciet Man pakaļ, Es jūs darīšu par cilvēku zvejniekiem</a:t>
            </a:r>
            <a:r>
              <a:rPr lang="lv-LV" sz="2400" dirty="0" smtClean="0"/>
              <a:t>.“ </a:t>
            </a:r>
            <a:r>
              <a:rPr lang="lv-LV" sz="2400" baseline="30000" dirty="0" smtClean="0"/>
              <a:t>18</a:t>
            </a:r>
            <a:r>
              <a:rPr lang="lv-LV" sz="2400" dirty="0" smtClean="0"/>
              <a:t> </a:t>
            </a:r>
            <a:r>
              <a:rPr lang="lv-LV" sz="2400" dirty="0" smtClean="0"/>
              <a:t>Un tūdaļ tie, savus tīklus atstājuši, Viņam sekoja.</a:t>
            </a:r>
            <a:endParaRPr lang="lv-LV" sz="2400" dirty="0" smtClean="0"/>
          </a:p>
        </p:txBody>
      </p:sp>
      <p:pic>
        <p:nvPicPr>
          <p:cNvPr id="11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11387"/>
            <a:ext cx="7128792" cy="454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4"/>
          <p:cNvSpPr/>
          <p:nvPr/>
        </p:nvSpPr>
        <p:spPr>
          <a:xfrm>
            <a:off x="323528" y="3068960"/>
            <a:ext cx="4680520" cy="26642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Kas lika viņiem pieņemt lēmumu visu atstāt un seko Jēzum?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parablesforkids.com/images/fishing_net.gif"/>
          <p:cNvPicPr>
            <a:picLocks noChangeAspect="1" noChangeArrowheads="1"/>
          </p:cNvPicPr>
          <p:nvPr/>
        </p:nvPicPr>
        <p:blipFill>
          <a:blip r:embed="rId2" cstate="print"/>
          <a:srcRect r="10483"/>
          <a:stretch>
            <a:fillRect/>
          </a:stretch>
        </p:blipFill>
        <p:spPr bwMode="auto">
          <a:xfrm>
            <a:off x="4499992" y="1484784"/>
            <a:ext cx="4715478" cy="537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 </a:t>
            </a:r>
            <a:r>
              <a:rPr lang="lv-LV" sz="2800" i="1" dirty="0" smtClean="0"/>
              <a:t>Tā izdarījuši, viņi noķēra milzum daudz zivju, tā ka viņu tīkli saplīsa. </a:t>
            </a:r>
            <a:r>
              <a:rPr lang="lv-LV" sz="2800" i="1" baseline="30000" dirty="0" smtClean="0"/>
              <a:t>7</a:t>
            </a:r>
            <a:r>
              <a:rPr lang="lv-LV" sz="2800" i="1" dirty="0" smtClean="0"/>
              <a:t> Un tie māja saviem biedriem otrā laivā, lai tie nāktu viņiem palīgā. Tie atnāca un piepildīja abas laivas tik pilnas, ka tās gandrīz grima</a:t>
            </a:r>
            <a:r>
              <a:rPr lang="lv-LV" sz="2800" i="1" dirty="0" smtClean="0"/>
              <a:t>. (Lk.5:6-7)</a:t>
            </a:r>
            <a:endParaRPr lang="lv-LV" sz="2800" i="1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18</a:t>
            </a:fld>
            <a:endParaRPr lang="lv-LV" smtClean="0"/>
          </a:p>
        </p:txBody>
      </p:sp>
      <p:sp>
        <p:nvSpPr>
          <p:cNvPr id="6" name="Rounded Rectangle 4"/>
          <p:cNvSpPr/>
          <p:nvPr/>
        </p:nvSpPr>
        <p:spPr>
          <a:xfrm>
            <a:off x="251520" y="1700808"/>
            <a:ext cx="4824536" cy="2016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Profesionāli zvejnieki visu nakti neko nav noķēruši.</a:t>
            </a:r>
            <a:endParaRPr lang="lv-LV" sz="4000" dirty="0"/>
          </a:p>
        </p:txBody>
      </p:sp>
      <p:sp>
        <p:nvSpPr>
          <p:cNvPr id="8" name="Rounded Rectangle 4"/>
          <p:cNvSpPr/>
          <p:nvPr/>
        </p:nvSpPr>
        <p:spPr>
          <a:xfrm>
            <a:off x="251520" y="4077072"/>
            <a:ext cx="4536504" cy="2016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Jēzus vārdā viņi noķēra lielāko lomu savā mūžā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err="1" smtClean="0">
                <a:solidFill>
                  <a:schemeClr val="tx1"/>
                </a:solidFill>
              </a:rPr>
              <a:t>Zelnas</a:t>
            </a:r>
            <a:r>
              <a:rPr lang="lv-LV" b="1" dirty="0" smtClean="0">
                <a:solidFill>
                  <a:schemeClr val="tx1"/>
                </a:solidFill>
              </a:rPr>
              <a:t> liecība par cīņu pret pārēšanos un iepirkšanos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54278" name="AutoShape 6" descr="https://api.photon.aremedia.net.au/wp-content/uploads/sites/7/Now/2018/05/01/47957/job-interview.jpg?fit=900%2C750"/>
          <p:cNvSpPr>
            <a:spLocks noChangeAspect="1" noChangeArrowheads="1"/>
          </p:cNvSpPr>
          <p:nvPr/>
        </p:nvSpPr>
        <p:spPr bwMode="auto">
          <a:xfrm>
            <a:off x="155575" y="-3429000"/>
            <a:ext cx="8572500" cy="7143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97393"/>
            <a:ext cx="6552728" cy="5460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10 Ways to Help Stuck Clients Move Forw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8072190" cy="4505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6084168" y="5589240"/>
            <a:ext cx="28803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Aprunāšana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6156176" y="2708920"/>
            <a:ext cx="273630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Pornogrāfija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6236568" y="3789040"/>
            <a:ext cx="27279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Badošanās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6516216" y="4653136"/>
            <a:ext cx="216024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err="1" smtClean="0"/>
              <a:t>Soc.tīkli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179512" y="3212976"/>
            <a:ext cx="230425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Alkohols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179512" y="4149080"/>
            <a:ext cx="273630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Iepirkšanās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179512" y="5229200"/>
            <a:ext cx="280831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Pārēšanās</a:t>
            </a:r>
            <a:endParaRPr lang="en-US" sz="36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solis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39552" y="692696"/>
            <a:ext cx="8064896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Mēs atzinām, ka esam bezspēcīgi pret grēku (atkarību) un ka mūsu dzīves bija kļuvušas nevadāmas.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8" grpId="0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Trust fall Cut Out Stock Images &amp; Pictures - Alamy"/>
          <p:cNvPicPr>
            <a:picLocks noChangeAspect="1" noChangeArrowheads="1"/>
          </p:cNvPicPr>
          <p:nvPr/>
        </p:nvPicPr>
        <p:blipFill>
          <a:blip r:embed="rId3" cstate="print"/>
          <a:srcRect l="17095" b="11445"/>
          <a:stretch>
            <a:fillRect/>
          </a:stretch>
        </p:blipFill>
        <p:spPr bwMode="auto">
          <a:xfrm>
            <a:off x="0" y="2348880"/>
            <a:ext cx="5410299" cy="4245358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Vai nav par daudz prasīts?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u="sng" dirty="0" smtClean="0"/>
              <a:t>Nolēmām</a:t>
            </a:r>
            <a:r>
              <a:rPr lang="lv-LV" sz="4000" dirty="0" smtClean="0"/>
              <a:t> uzticēt mūsu gribu un mūsu dzīvi Dievam.</a:t>
            </a:r>
            <a:endParaRPr lang="en-US" sz="4000" dirty="0"/>
          </a:p>
        </p:txBody>
      </p:sp>
      <p:sp>
        <p:nvSpPr>
          <p:cNvPr id="9" name="Rounded Rectangle 4"/>
          <p:cNvSpPr/>
          <p:nvPr/>
        </p:nvSpPr>
        <p:spPr>
          <a:xfrm>
            <a:off x="3851920" y="2348880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Sākumā tikai pieņemt lēmumu</a:t>
            </a:r>
            <a:endParaRPr lang="lv-LV" sz="4000" dirty="0"/>
          </a:p>
        </p:txBody>
      </p:sp>
      <p:sp>
        <p:nvSpPr>
          <p:cNvPr id="8" name="Rounded Rectangle 4"/>
          <p:cNvSpPr/>
          <p:nvPr/>
        </p:nvSpPr>
        <p:spPr>
          <a:xfrm>
            <a:off x="3923928" y="3933056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Ko darīt, to rāda nākamie soļi</a:t>
            </a:r>
            <a:endParaRPr lang="lv-LV" sz="4000" dirty="0"/>
          </a:p>
        </p:txBody>
      </p:sp>
      <p:sp>
        <p:nvSpPr>
          <p:cNvPr id="10" name="Rounded Rectangle 4"/>
          <p:cNvSpPr/>
          <p:nvPr/>
        </p:nvSpPr>
        <p:spPr>
          <a:xfrm>
            <a:off x="3491880" y="5373216"/>
            <a:ext cx="540060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Ja nav gatavs jāiet pie iepriekšējiem soļiem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Renāra liecība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8" name="Rounded Rectangle 4"/>
          <p:cNvSpPr/>
          <p:nvPr/>
        </p:nvSpPr>
        <p:spPr>
          <a:xfrm>
            <a:off x="2987824" y="836712"/>
            <a:ext cx="5976664" cy="5400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Iedzeršana un pīpēšana pārvērtās </a:t>
            </a:r>
            <a:r>
              <a:rPr lang="lv-LV" sz="3600" dirty="0" smtClean="0"/>
              <a:t>atkarībā, kas </a:t>
            </a:r>
            <a:r>
              <a:rPr lang="lv-LV" sz="3600" dirty="0" smtClean="0"/>
              <a:t>ilga </a:t>
            </a:r>
            <a:r>
              <a:rPr lang="lv-LV" sz="3600" dirty="0" smtClean="0"/>
              <a:t>vairāku gadu garumā un cīnīties pret to paša spēkiem </a:t>
            </a:r>
            <a:r>
              <a:rPr lang="lv-LV" sz="3600" dirty="0" smtClean="0"/>
              <a:t>nebija iespējams ... </a:t>
            </a:r>
            <a:r>
              <a:rPr lang="lv-LV" sz="3600" dirty="0" smtClean="0"/>
              <a:t>Dievs man pieskārās ar lielu spēku un es momentā tiku atbrīvots no cigarešu un alkohola atkarības. </a:t>
            </a:r>
            <a:endParaRPr lang="lv-LV" sz="3600" dirty="0"/>
          </a:p>
        </p:txBody>
      </p:sp>
      <p:pic>
        <p:nvPicPr>
          <p:cNvPr id="11" name="Picture 10" descr="https://www.kristuspasaulei.lv/wp-content/uploads/2019/10/iepazinu-dievu-un-ieguvu-brivibu-no-atkaribam-400x441.jpg"/>
          <p:cNvPicPr/>
          <p:nvPr/>
        </p:nvPicPr>
        <p:blipFill>
          <a:blip r:embed="rId3" cstate="print"/>
          <a:srcRect l="22661" t="11998"/>
          <a:stretch>
            <a:fillRect/>
          </a:stretch>
        </p:blipFill>
        <p:spPr bwMode="auto">
          <a:xfrm flipH="1">
            <a:off x="179511" y="1556792"/>
            <a:ext cx="3096344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2. solis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ounded Rectangle 4"/>
          <p:cNvSpPr/>
          <p:nvPr/>
        </p:nvSpPr>
        <p:spPr>
          <a:xfrm>
            <a:off x="683568" y="764704"/>
            <a:ext cx="7704856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Sākām ticēt, ka par mums stiprāks Spēks (Dievs) var atdot mums veselo saprātu.</a:t>
            </a:r>
            <a:endParaRPr lang="en-US" sz="4000" dirty="0"/>
          </a:p>
        </p:txBody>
      </p:sp>
      <p:pic>
        <p:nvPicPr>
          <p:cNvPr id="5122" name="Picture 2" descr="TICĪBA | MAZSALACAS BAPTISTU DRAUD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89387"/>
            <a:ext cx="7776864" cy="426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Nolēmām uzticēt mūsu gribu un mūsu dzīvi Dievam.</a:t>
            </a:r>
            <a:endParaRPr lang="en-US" sz="4000" dirty="0"/>
          </a:p>
        </p:txBody>
      </p:sp>
      <p:pic>
        <p:nvPicPr>
          <p:cNvPr id="8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73612"/>
            <a:ext cx="7344816" cy="468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r="47720"/>
          <a:stretch>
            <a:fillRect/>
          </a:stretch>
        </p:blipFill>
        <p:spPr bwMode="auto">
          <a:xfrm>
            <a:off x="251521" y="3140968"/>
            <a:ext cx="2672146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107504" y="116632"/>
            <a:ext cx="2736304" cy="30243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ar bauslības darbiem neviens cilvēks nevar kļūt attaisnots Viņa priekšā </a:t>
            </a:r>
            <a:r>
              <a:rPr lang="lv-LV" sz="2400" dirty="0" smtClean="0">
                <a:solidFill>
                  <a:schemeClr val="tx1"/>
                </a:solidFill>
              </a:rPr>
              <a:t>(Rom.3:20)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6093296"/>
            <a:ext cx="3024336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Grēksūdze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3074" name="AutoShape 2" descr="Qattan Law Fir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 descr="10 Powerful Facts about The Cross and Crucifixion of Jesus"/>
          <p:cNvPicPr>
            <a:picLocks noChangeAspect="1" noChangeArrowheads="1"/>
          </p:cNvPicPr>
          <p:nvPr/>
        </p:nvPicPr>
        <p:blipFill>
          <a:blip r:embed="rId3" cstate="print"/>
          <a:srcRect l="26350"/>
          <a:stretch>
            <a:fillRect/>
          </a:stretch>
        </p:blipFill>
        <p:spPr bwMode="auto">
          <a:xfrm>
            <a:off x="3275856" y="3356992"/>
            <a:ext cx="274840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ounded Rectangle 13"/>
          <p:cNvSpPr/>
          <p:nvPr/>
        </p:nvSpPr>
        <p:spPr>
          <a:xfrm>
            <a:off x="2987824" y="116632"/>
            <a:ext cx="3168352" cy="32129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kern="0" dirty="0" smtClean="0">
                <a:solidFill>
                  <a:schemeClr val="tx1"/>
                </a:solidFill>
              </a:rPr>
              <a:t>Bet Dievs Savā žēlastībā tos attaisno bez nopelna, sagādājis tiem pestīšanu Jēzū Kristū</a:t>
            </a:r>
            <a:r>
              <a:rPr lang="lv-LV" sz="2800" kern="0" dirty="0" smtClean="0">
                <a:solidFill>
                  <a:schemeClr val="tx1"/>
                </a:solidFill>
              </a:rPr>
              <a:t>. </a:t>
            </a:r>
            <a:r>
              <a:rPr lang="lv-LV" sz="2400" dirty="0" smtClean="0">
                <a:solidFill>
                  <a:schemeClr val="tx1"/>
                </a:solidFill>
              </a:rPr>
              <a:t>(</a:t>
            </a:r>
            <a:r>
              <a:rPr lang="lv-LV" sz="2400" dirty="0" smtClean="0">
                <a:solidFill>
                  <a:schemeClr val="tx1"/>
                </a:solidFill>
              </a:rPr>
              <a:t>Rom.3:24)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707904" y="5949280"/>
            <a:ext cx="1656184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Ticība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28184" y="99392"/>
            <a:ext cx="2736304" cy="34736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kern="0" dirty="0" smtClean="0">
                <a:solidFill>
                  <a:schemeClr val="tx1"/>
                </a:solidFill>
              </a:rPr>
              <a:t>Ko lai nu sakām? Vai paliksim grēkā, lai vairojas žēlastība? Nekādā ziņā ne</a:t>
            </a:r>
            <a:r>
              <a:rPr lang="lv-LV" sz="2800" kern="0" dirty="0" smtClean="0">
                <a:solidFill>
                  <a:schemeClr val="tx1"/>
                </a:solidFill>
              </a:rPr>
              <a:t>! </a:t>
            </a:r>
            <a:r>
              <a:rPr lang="lv-LV" sz="2400" dirty="0" smtClean="0">
                <a:solidFill>
                  <a:schemeClr val="tx1"/>
                </a:solidFill>
              </a:rPr>
              <a:t>(Rom.6:1)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2200" y="5949280"/>
            <a:ext cx="2376264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err="1" smtClean="0">
                <a:solidFill>
                  <a:schemeClr val="tx1"/>
                </a:solidFill>
              </a:rPr>
              <a:t>Svētdzīve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pic>
        <p:nvPicPr>
          <p:cNvPr id="16" name="Picture 15" descr="hand hea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3501008"/>
            <a:ext cx="2448272" cy="2448272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0" y="5733256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275856" y="5589240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12160" y="5517232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3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FB9CCFA-E43C-486F-B1D5-6A48E959C609}" type="slidenum">
              <a:rPr lang="lv-LV" sz="1400"/>
              <a:pPr algn="r"/>
              <a:t>6</a:t>
            </a:fld>
            <a:endParaRPr lang="lv-LV" sz="1400"/>
          </a:p>
        </p:txBody>
      </p:sp>
      <p:pic>
        <p:nvPicPr>
          <p:cNvPr id="26630" name="Picture 6" descr="The-Prodigal-Son-01"/>
          <p:cNvPicPr>
            <a:picLocks noChangeAspect="1" noChangeArrowheads="1"/>
          </p:cNvPicPr>
          <p:nvPr/>
        </p:nvPicPr>
        <p:blipFill>
          <a:blip r:embed="rId2" cstate="print"/>
          <a:srcRect t="8992" b="3607"/>
          <a:stretch>
            <a:fillRect/>
          </a:stretch>
        </p:blipFill>
        <p:spPr bwMode="auto">
          <a:xfrm>
            <a:off x="1" y="1628801"/>
            <a:ext cx="91440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" y="-27384"/>
            <a:ext cx="9144000" cy="711523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lv-LV" sz="3600" b="1" dirty="0" smtClean="0"/>
              <a:t>Lk.15:11-27 Pazudušais dēls</a:t>
            </a:r>
            <a:endParaRPr kumimoji="0" lang="lv-LV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692696"/>
            <a:ext cx="5112568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 smtClean="0"/>
              <a:t>14</a:t>
            </a:r>
            <a:r>
              <a:rPr lang="lv-LV" sz="2800" i="1" dirty="0" smtClean="0"/>
              <a:t> Kad viņš visu bija iztērējis, tajā zemē izcēlās liels bads, un viņam sāka ciest trūkumu.</a:t>
            </a:r>
            <a:endParaRPr lang="en-US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395536" y="2924944"/>
            <a:ext cx="338437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 smtClean="0"/>
              <a:t>17</a:t>
            </a:r>
            <a:r>
              <a:rPr lang="lv-LV" sz="2800" i="1" dirty="0" smtClean="0"/>
              <a:t> Attapies viņš sacīja: cik algādžu ir manam tēvam</a:t>
            </a:r>
            <a:endParaRPr lang="en-US" sz="2800" i="1" dirty="0"/>
          </a:p>
        </p:txBody>
      </p:sp>
      <p:sp>
        <p:nvSpPr>
          <p:cNvPr id="13" name="Rounded Rectangle 12"/>
          <p:cNvSpPr/>
          <p:nvPr/>
        </p:nvSpPr>
        <p:spPr>
          <a:xfrm>
            <a:off x="395536" y="5589240"/>
            <a:ext cx="3528392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 smtClean="0"/>
              <a:t>18</a:t>
            </a:r>
            <a:r>
              <a:rPr lang="lv-LV" sz="2800" i="1" dirty="0" smtClean="0"/>
              <a:t> Es celšos un iešu pie sava tēva</a:t>
            </a:r>
            <a:endParaRPr lang="en-US" sz="2800" i="1" dirty="0"/>
          </a:p>
        </p:txBody>
      </p:sp>
      <p:sp>
        <p:nvSpPr>
          <p:cNvPr id="14" name="Oval 13"/>
          <p:cNvSpPr/>
          <p:nvPr/>
        </p:nvSpPr>
        <p:spPr>
          <a:xfrm>
            <a:off x="107504" y="188640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9512" y="2636912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5496" y="5157192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3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u="sng" dirty="0" smtClean="0"/>
              <a:t>Nolēmām</a:t>
            </a:r>
            <a:r>
              <a:rPr lang="lv-LV" sz="4000" dirty="0" smtClean="0"/>
              <a:t> uzticēt mūsu gribu un mūsu dzīvi Dievam.</a:t>
            </a:r>
            <a:endParaRPr lang="en-US" sz="4000" dirty="0"/>
          </a:p>
        </p:txBody>
      </p:sp>
      <p:pic>
        <p:nvPicPr>
          <p:cNvPr id="2050" name="Picture 2" descr="4 pārsteidzoši iemesli, kādēļ otrā laulība varētu būt laimīgāka"/>
          <p:cNvPicPr>
            <a:picLocks noChangeAspect="1" noChangeArrowheads="1"/>
          </p:cNvPicPr>
          <p:nvPr/>
        </p:nvPicPr>
        <p:blipFill>
          <a:blip r:embed="rId3" cstate="print"/>
          <a:srcRect r="6383" b="14753"/>
          <a:stretch>
            <a:fillRect/>
          </a:stretch>
        </p:blipFill>
        <p:spPr bwMode="auto">
          <a:xfrm>
            <a:off x="539552" y="4797152"/>
            <a:ext cx="3168352" cy="1922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Iesvētības - Rīgas Jēzus ev.lut. draudz"/>
          <p:cNvPicPr>
            <a:picLocks noChangeAspect="1" noChangeArrowheads="1"/>
          </p:cNvPicPr>
          <p:nvPr/>
        </p:nvPicPr>
        <p:blipFill>
          <a:blip r:embed="rId4" cstate="print"/>
          <a:srcRect r="52751"/>
          <a:stretch>
            <a:fillRect/>
          </a:stretch>
        </p:blipFill>
        <p:spPr bwMode="auto">
          <a:xfrm>
            <a:off x="611560" y="2276872"/>
            <a:ext cx="3096344" cy="22910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ounded Rectangle 4"/>
          <p:cNvSpPr/>
          <p:nvPr/>
        </p:nvSpPr>
        <p:spPr>
          <a:xfrm>
            <a:off x="4139952" y="2348880"/>
            <a:ext cx="3744416" cy="12241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Kāpēc lēmums ir svarīgs?</a:t>
            </a:r>
            <a:endParaRPr lang="lv-LV" sz="4000" dirty="0"/>
          </a:p>
        </p:txBody>
      </p:sp>
      <p:sp>
        <p:nvSpPr>
          <p:cNvPr id="10" name="Rounded Rectangle 4"/>
          <p:cNvSpPr/>
          <p:nvPr/>
        </p:nvSpPr>
        <p:spPr>
          <a:xfrm>
            <a:off x="4139952" y="5373216"/>
            <a:ext cx="3744416" cy="12241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Pie lēmuma var atgriezties</a:t>
            </a:r>
            <a:endParaRPr lang="lv-LV" sz="4000" dirty="0"/>
          </a:p>
        </p:txBody>
      </p:sp>
      <p:sp>
        <p:nvSpPr>
          <p:cNvPr id="11" name="Rounded Rectangle 4"/>
          <p:cNvSpPr/>
          <p:nvPr/>
        </p:nvSpPr>
        <p:spPr>
          <a:xfrm>
            <a:off x="4139952" y="3789040"/>
            <a:ext cx="4608512" cy="12241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Kāpēc nevar – kā sanāks, sanāks?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he Trust Fall: When You No Longer Know What to Pray F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2420888"/>
            <a:ext cx="6323307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Nolēmām </a:t>
            </a:r>
            <a:r>
              <a:rPr lang="lv-LV" sz="4000" u="sng" dirty="0" smtClean="0"/>
              <a:t>uzticēt</a:t>
            </a:r>
            <a:r>
              <a:rPr lang="lv-LV" sz="4000" dirty="0" smtClean="0"/>
              <a:t> mūsu gribu un mūsu dzīvi Dievam.</a:t>
            </a:r>
            <a:endParaRPr lang="en-US" sz="4000" dirty="0"/>
          </a:p>
        </p:txBody>
      </p:sp>
      <p:sp>
        <p:nvSpPr>
          <p:cNvPr id="9" name="Rounded Rectangle 4"/>
          <p:cNvSpPr/>
          <p:nvPr/>
        </p:nvSpPr>
        <p:spPr>
          <a:xfrm>
            <a:off x="4860032" y="2348880"/>
            <a:ext cx="3312368" cy="12241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Tu pats visu nekontrolē</a:t>
            </a:r>
            <a:endParaRPr lang="lv-LV" sz="4000" dirty="0"/>
          </a:p>
        </p:txBody>
      </p:sp>
      <p:sp>
        <p:nvSpPr>
          <p:cNvPr id="12" name="Rounded Rectangle 4"/>
          <p:cNvSpPr/>
          <p:nvPr/>
        </p:nvSpPr>
        <p:spPr>
          <a:xfrm>
            <a:off x="5436096" y="3789040"/>
            <a:ext cx="2088232" cy="7920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Bailīgi</a:t>
            </a:r>
            <a:endParaRPr lang="lv-LV" sz="4000" dirty="0"/>
          </a:p>
        </p:txBody>
      </p:sp>
      <p:sp>
        <p:nvSpPr>
          <p:cNvPr id="13" name="Rounded Rectangle 4"/>
          <p:cNvSpPr/>
          <p:nvPr/>
        </p:nvSpPr>
        <p:spPr>
          <a:xfrm>
            <a:off x="4067944" y="4869160"/>
            <a:ext cx="4896544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Uzticēties – kontroli atdot citam, ļauties lai mani ved</a:t>
            </a:r>
            <a:endParaRPr lang="lv-LV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3.solis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620688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Nolēmām uzticēt </a:t>
            </a:r>
            <a:r>
              <a:rPr lang="lv-LV" sz="4000" u="sng" dirty="0" smtClean="0"/>
              <a:t>mūsu gribu</a:t>
            </a:r>
            <a:r>
              <a:rPr lang="lv-LV" sz="4000" dirty="0" smtClean="0"/>
              <a:t> un </a:t>
            </a:r>
            <a:r>
              <a:rPr lang="lv-LV" sz="4000" u="sng" dirty="0" smtClean="0"/>
              <a:t>mūsu dzīvi</a:t>
            </a:r>
            <a:r>
              <a:rPr lang="lv-LV" sz="4000" dirty="0" smtClean="0"/>
              <a:t> Dievam.</a:t>
            </a:r>
            <a:endParaRPr lang="en-US" sz="4000" dirty="0"/>
          </a:p>
        </p:txBody>
      </p:sp>
      <p:sp>
        <p:nvSpPr>
          <p:cNvPr id="10" name="Oval Callout 9"/>
          <p:cNvSpPr/>
          <p:nvPr/>
        </p:nvSpPr>
        <p:spPr>
          <a:xfrm>
            <a:off x="2771800" y="2420888"/>
            <a:ext cx="6120680" cy="316835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Līdz ar Kristu esmu krustā sists, bet nu nedzīvoju es, bet manī dzīvo Kristus </a:t>
            </a:r>
            <a:r>
              <a:rPr lang="lv-LV" sz="2800" dirty="0" smtClean="0"/>
              <a:t>(Gal.2:20</a:t>
            </a:r>
            <a:r>
              <a:rPr lang="lv-LV" sz="2800" dirty="0" smtClean="0"/>
              <a:t>)</a:t>
            </a:r>
            <a:endParaRPr lang="lv-LV" sz="2800" dirty="0" smtClean="0"/>
          </a:p>
        </p:txBody>
      </p:sp>
      <p:pic>
        <p:nvPicPr>
          <p:cNvPr id="32770" name="Picture 2" descr="Saint Paul the Apostle | Newman Minist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3168352" cy="43635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14288</TotalTime>
  <Words>736</Words>
  <Application>Microsoft Office PowerPoint</Application>
  <PresentationFormat>On-screen Show (4:3)</PresentationFormat>
  <Paragraphs>111</Paragraphs>
  <Slides>22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Mk.1:16-18 Nolēmām uzticēties</vt:lpstr>
      <vt:lpstr>Slide 2</vt:lpstr>
      <vt:lpstr>2. solis</vt:lpstr>
      <vt:lpstr>3.solis</vt:lpstr>
      <vt:lpstr>Slide 5</vt:lpstr>
      <vt:lpstr>Slide 6</vt:lpstr>
      <vt:lpstr>3.solis</vt:lpstr>
      <vt:lpstr>3.solis</vt:lpstr>
      <vt:lpstr>3.solis</vt:lpstr>
      <vt:lpstr>Matejs uztic savu dzīvi Jēzum</vt:lpstr>
      <vt:lpstr>3.solis</vt:lpstr>
      <vt:lpstr>Dzīves nodošana ģimenei</vt:lpstr>
      <vt:lpstr>3.solis</vt:lpstr>
      <vt:lpstr>Kāpēc cilvēki nesper šo soli?</vt:lpstr>
      <vt:lpstr>Kāda AA biedre raksta:</vt:lpstr>
      <vt:lpstr>Vai vispār ir kādas alternatīvas?</vt:lpstr>
      <vt:lpstr>Mk.1:16-18 Nolēmām uzticēties</vt:lpstr>
      <vt:lpstr>Slide 18</vt:lpstr>
      <vt:lpstr>Zelnas liecība par cīņu pret pārēšanos un iepirkšanos</vt:lpstr>
      <vt:lpstr>Vai nav par daudz prasīts?</vt:lpstr>
      <vt:lpstr>Un Dieva miers, kas ir augstāks par visu saprašanu lai pasargā jūsu sirdis un jūsu domas. Āmen </vt:lpstr>
      <vt:lpstr>Renāra liecība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144</cp:revision>
  <dcterms:created xsi:type="dcterms:W3CDTF">2010-10-07T14:46:11Z</dcterms:created>
  <dcterms:modified xsi:type="dcterms:W3CDTF">2024-10-26T16:09:43Z</dcterms:modified>
</cp:coreProperties>
</file>