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82" r:id="rId2"/>
    <p:sldId id="287" r:id="rId3"/>
    <p:sldId id="289" r:id="rId4"/>
    <p:sldId id="290" r:id="rId5"/>
    <p:sldId id="291" r:id="rId6"/>
    <p:sldId id="309" r:id="rId7"/>
    <p:sldId id="294" r:id="rId8"/>
    <p:sldId id="295" r:id="rId9"/>
    <p:sldId id="296" r:id="rId10"/>
    <p:sldId id="297" r:id="rId11"/>
    <p:sldId id="304" r:id="rId12"/>
    <p:sldId id="315" r:id="rId13"/>
    <p:sldId id="301" r:id="rId14"/>
    <p:sldId id="298" r:id="rId15"/>
    <p:sldId id="299" r:id="rId16"/>
    <p:sldId id="302" r:id="rId17"/>
    <p:sldId id="303" r:id="rId18"/>
    <p:sldId id="305" r:id="rId19"/>
    <p:sldId id="316" r:id="rId20"/>
    <p:sldId id="317" r:id="rId21"/>
    <p:sldId id="311" r:id="rId22"/>
    <p:sldId id="312" r:id="rId23"/>
    <p:sldId id="313" r:id="rId24"/>
    <p:sldId id="314" r:id="rId25"/>
    <p:sldId id="308" r:id="rId26"/>
    <p:sldId id="292" r:id="rId27"/>
    <p:sldId id="272" r:id="rId28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5/28/2024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3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13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14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15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16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17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18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19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20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21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22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4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23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24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25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lv-LV">
              <a:latin typeface="Arial" charset="0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E46501-AD6B-4E12-8A40-6F06267DAB73}" type="slidenum">
              <a:rPr lang="lv-LV" smtClean="0">
                <a:latin typeface="Arial" charset="0"/>
              </a:rPr>
              <a:pPr/>
              <a:t>26</a:t>
            </a:fld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51227" y="9427622"/>
            <a:ext cx="294486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95" tIns="45998" rIns="91995" bIns="45998" anchor="b"/>
          <a:lstStyle/>
          <a:p>
            <a:pPr algn="r" defTabSz="919163" eaLnBrk="1" hangingPunct="1"/>
            <a:fld id="{60F62867-1248-4764-AC23-BD69552E9F86}" type="slidenum">
              <a:rPr lang="lv-LV" sz="1200">
                <a:latin typeface="Arial" charset="0"/>
              </a:rPr>
              <a:pPr algn="r" defTabSz="919163" eaLnBrk="1" hangingPunct="1"/>
              <a:t>5</a:t>
            </a:fld>
            <a:endParaRPr lang="lv-LV" sz="1200">
              <a:latin typeface="Arial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6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7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8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9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10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12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7BA9A-0A1C-4354-AAA8-780FE14DA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2.Moz.20:1-6 Pirmais bauslis</a:t>
            </a:r>
            <a:endParaRPr lang="lv-LV" sz="3600" b="1" dirty="0" smtClean="0"/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lv-LV" sz="2000" dirty="0" smtClean="0"/>
              <a:t>2.jūn.2024</a:t>
            </a:r>
            <a:r>
              <a:rPr lang="lv-LV" sz="2000" dirty="0" smtClean="0"/>
              <a:t>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7" name="Picture 2" descr="The Creation of Adam' and the Kingdom With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1556792"/>
            <a:ext cx="9014436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593304"/>
            <a:ext cx="4499992" cy="44999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1912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4800" b="1" dirty="0" smtClean="0">
                <a:solidFill>
                  <a:schemeClr val="tx1"/>
                </a:solidFill>
              </a:rPr>
              <a:t>Cilvēku pielūgšana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79512" y="836712"/>
            <a:ext cx="6264696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Pārāk lielu vērtību piešķir kādam cilvēkam un viņa domām</a:t>
            </a:r>
            <a:endParaRPr lang="en-US" sz="3200" dirty="0"/>
          </a:p>
        </p:txBody>
      </p:sp>
      <p:sp>
        <p:nvSpPr>
          <p:cNvPr id="16" name="Rounded Rectangle 15"/>
          <p:cNvSpPr/>
          <p:nvPr/>
        </p:nvSpPr>
        <p:spPr>
          <a:xfrm>
            <a:off x="251520" y="5229200"/>
            <a:ext cx="6480720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/>
              <a:t>Tā pat notiek ar cilvēkiem, kas zina Dieva prātu, bet neuzdrošinās to pildīt tāpēc, ka tas nepatiks apkārtējiem</a:t>
            </a:r>
            <a:endParaRPr lang="en-US" sz="2800" dirty="0"/>
          </a:p>
        </p:txBody>
      </p:sp>
      <p:sp>
        <p:nvSpPr>
          <p:cNvPr id="20" name="Rounded Rectangle 19"/>
          <p:cNvSpPr/>
          <p:nvPr/>
        </p:nvSpPr>
        <p:spPr>
          <a:xfrm>
            <a:off x="179512" y="2636912"/>
            <a:ext cx="5616624" cy="158417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Viņa/-s attieksme, vērtējums vai ietekme liekas svarīgāka par Dieva prātu un palīdzību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15" grpId="0" animBg="1"/>
      <p:bldP spid="16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pPr>
              <a:defRPr/>
            </a:pPr>
            <a:r>
              <a:rPr lang="lv-LV" sz="4800" b="1" dirty="0">
                <a:solidFill>
                  <a:schemeClr val="tx1"/>
                </a:solidFill>
              </a:rPr>
              <a:t>Kas ir tavs elku dievs?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47253"/>
            <a:ext cx="9144000" cy="4525963"/>
          </a:xfrm>
        </p:spPr>
        <p:txBody>
          <a:bodyPr/>
          <a:lstStyle/>
          <a:p>
            <a:pPr>
              <a:defRPr/>
            </a:pPr>
            <a:r>
              <a:rPr lang="lv-LV" dirty="0"/>
              <a:t>Par ko tu </a:t>
            </a:r>
            <a:r>
              <a:rPr lang="lv-LV" b="1" dirty="0"/>
              <a:t>visvairāk domā</a:t>
            </a:r>
            <a:r>
              <a:rPr lang="lv-LV" dirty="0"/>
              <a:t>?</a:t>
            </a:r>
          </a:p>
          <a:p>
            <a:pPr>
              <a:defRPr/>
            </a:pPr>
            <a:r>
              <a:rPr lang="lv-LV" dirty="0"/>
              <a:t>Kas ir pirmais, pie kā </a:t>
            </a:r>
            <a:r>
              <a:rPr lang="lv-LV" b="1" dirty="0"/>
              <a:t>aizskrien tavas domas</a:t>
            </a:r>
            <a:r>
              <a:rPr lang="lv-LV" dirty="0"/>
              <a:t>, kad tu tās palaid </a:t>
            </a:r>
            <a:r>
              <a:rPr lang="lv-LV" b="1" dirty="0"/>
              <a:t>brīvgaitā</a:t>
            </a:r>
            <a:r>
              <a:rPr lang="lv-LV" dirty="0"/>
              <a:t>?</a:t>
            </a:r>
          </a:p>
          <a:p>
            <a:pPr>
              <a:defRPr/>
            </a:pPr>
            <a:r>
              <a:rPr lang="lv-LV" dirty="0"/>
              <a:t>Kam tu veltī </a:t>
            </a:r>
            <a:r>
              <a:rPr lang="lv-LV" b="1" dirty="0"/>
              <a:t>visvairāk laika </a:t>
            </a:r>
            <a:r>
              <a:rPr lang="lv-LV" dirty="0"/>
              <a:t>savā </a:t>
            </a:r>
            <a:r>
              <a:rPr lang="lv-LV" b="1" dirty="0"/>
              <a:t>ikdienā</a:t>
            </a:r>
            <a:r>
              <a:rPr lang="lv-LV" dirty="0"/>
              <a:t>? </a:t>
            </a:r>
          </a:p>
          <a:p>
            <a:pPr>
              <a:defRPr/>
            </a:pPr>
            <a:r>
              <a:rPr lang="lv-LV" dirty="0"/>
              <a:t>Ko tu </a:t>
            </a:r>
            <a:r>
              <a:rPr lang="lv-LV" b="1" dirty="0"/>
              <a:t>gribētu visvairāk darīt</a:t>
            </a:r>
            <a:r>
              <a:rPr lang="lv-LV" dirty="0"/>
              <a:t>, ja tam nebūtu </a:t>
            </a:r>
            <a:r>
              <a:rPr lang="lv-LV" b="1" dirty="0"/>
              <a:t>nekādu negatīvu seku</a:t>
            </a:r>
            <a:r>
              <a:rPr lang="lv-LV" dirty="0"/>
              <a:t>?</a:t>
            </a:r>
          </a:p>
          <a:p>
            <a:pPr>
              <a:defRPr/>
            </a:pPr>
            <a:r>
              <a:rPr lang="lv-LV" dirty="0"/>
              <a:t>Kam tu </a:t>
            </a:r>
            <a:r>
              <a:rPr lang="lv-LV" b="1" dirty="0"/>
              <a:t>tērē visvairāk naudu?</a:t>
            </a:r>
            <a:r>
              <a:rPr lang="lv-LV" dirty="0"/>
              <a:t> </a:t>
            </a:r>
          </a:p>
          <a:p>
            <a:pPr>
              <a:defRPr/>
            </a:pPr>
            <a:r>
              <a:rPr lang="lv-LV" dirty="0"/>
              <a:t>Ko tu visvairāk </a:t>
            </a:r>
            <a:r>
              <a:rPr lang="lv-LV" b="1" dirty="0"/>
              <a:t>baidītos pazaudēt</a:t>
            </a:r>
            <a:r>
              <a:rPr lang="lv-LV" dirty="0"/>
              <a:t>?</a:t>
            </a:r>
          </a:p>
          <a:p>
            <a:pPr>
              <a:defRPr/>
            </a:pPr>
            <a:r>
              <a:rPr lang="lv-LV" dirty="0"/>
              <a:t>Kas būtu tev </a:t>
            </a:r>
            <a:r>
              <a:rPr lang="lv-LV" b="1" dirty="0"/>
              <a:t>jāatņem</a:t>
            </a:r>
            <a:r>
              <a:rPr lang="lv-LV" dirty="0"/>
              <a:t>, lai tu šo                      </a:t>
            </a:r>
            <a:r>
              <a:rPr lang="lv-LV" b="1" dirty="0"/>
              <a:t>dzīvi</a:t>
            </a:r>
            <a:r>
              <a:rPr lang="lv-LV" dirty="0"/>
              <a:t> tad </a:t>
            </a:r>
            <a:r>
              <a:rPr lang="lv-LV" b="1" dirty="0"/>
              <a:t>sauktu par elli</a:t>
            </a:r>
            <a:r>
              <a:rPr lang="lv-LV" dirty="0"/>
              <a:t>?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9C88E80-172E-45BC-8F50-E652CFCAFD29}" type="slidenum">
              <a:rPr lang="lv-LV" smtClean="0"/>
              <a:pPr/>
              <a:t>11</a:t>
            </a:fld>
            <a:endParaRPr lang="lv-LV"/>
          </a:p>
        </p:txBody>
      </p:sp>
      <p:pic>
        <p:nvPicPr>
          <p:cNvPr id="53250" name="Picture 2" descr="http://blog.salazarpackaging.com/wp-content/uploads/green-question-mark.jpg"/>
          <p:cNvPicPr>
            <a:picLocks noChangeAspect="1" noChangeArrowheads="1"/>
          </p:cNvPicPr>
          <p:nvPr/>
        </p:nvPicPr>
        <p:blipFill>
          <a:blip r:embed="rId2" cstate="print"/>
          <a:srcRect l="17640" r="6761"/>
          <a:stretch>
            <a:fillRect/>
          </a:stretch>
        </p:blipFill>
        <p:spPr bwMode="auto">
          <a:xfrm>
            <a:off x="6819186" y="3686252"/>
            <a:ext cx="2324813" cy="31003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No False God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151442" y="2708920"/>
            <a:ext cx="3992557" cy="3955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323528" y="1196752"/>
            <a:ext cx="6588224" cy="158417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Dievs nav pavēlējis atmest tikai kādus noteiktus elkus un kādus citus paturēt</a:t>
            </a:r>
            <a:endParaRPr lang="en-US" sz="3600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395536" y="3212976"/>
            <a:ext cx="4536504" cy="17281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Tev nebūs nevienu citu Dievu turēt augstāk par Dievu</a:t>
            </a:r>
            <a:endParaRPr lang="lv-LV" sz="3600" dirty="0" smtClean="0"/>
          </a:p>
        </p:txBody>
      </p:sp>
      <p:sp>
        <p:nvSpPr>
          <p:cNvPr id="1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1012825"/>
          </a:xfrm>
        </p:spPr>
        <p:txBody>
          <a:bodyPr/>
          <a:lstStyle/>
          <a:p>
            <a:pPr marL="533400" indent="-533400" algn="ctr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lv-LV" b="1" dirty="0">
                <a:solidFill>
                  <a:srgbClr val="FF0000"/>
                </a:solidFill>
              </a:rPr>
              <a:t>Es esmu Dievs, tavs Kungs, </a:t>
            </a:r>
          </a:p>
          <a:p>
            <a:pPr marL="533400" indent="-533400" algn="ctr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lv-LV" b="1" dirty="0">
                <a:solidFill>
                  <a:srgbClr val="FF0000"/>
                </a:solidFill>
              </a:rPr>
              <a:t>tev nebūs citus dievus turēt manā priekšā.</a:t>
            </a:r>
            <a:r>
              <a:rPr lang="lv-LV" b="1" dirty="0">
                <a:solidFill>
                  <a:srgbClr val="F2F2F2"/>
                </a:solidFill>
              </a:rPr>
              <a:t> 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95536" y="5445224"/>
            <a:ext cx="6480720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Ja tu pildi pirmo bausli, tad tu pildi arī visus pārējos</a:t>
            </a:r>
            <a:endParaRPr lang="lv-LV" sz="3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  <p:bldP spid="14" grpId="0" build="p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What Is Idolatry? | Cru"/>
          <p:cNvPicPr>
            <a:picLocks noChangeAspect="1" noChangeArrowheads="1"/>
          </p:cNvPicPr>
          <p:nvPr/>
        </p:nvPicPr>
        <p:blipFill>
          <a:blip r:embed="rId3" cstate="print"/>
          <a:srcRect l="36909" t="24549" r="38284" b="14951"/>
          <a:stretch>
            <a:fillRect/>
          </a:stretch>
        </p:blipFill>
        <p:spPr bwMode="auto">
          <a:xfrm>
            <a:off x="5328592" y="260648"/>
            <a:ext cx="4283968" cy="58771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1912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4800" b="1" dirty="0" smtClean="0">
                <a:solidFill>
                  <a:schemeClr val="tx1"/>
                </a:solidFill>
              </a:rPr>
              <a:t>Elkdievība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39552" y="2852936"/>
            <a:ext cx="4248472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ir svarīgi tikai tad, kad saņemu ES PATS</a:t>
            </a:r>
            <a:endParaRPr lang="en-US" sz="3200" dirty="0"/>
          </a:p>
        </p:txBody>
      </p:sp>
      <p:sp>
        <p:nvSpPr>
          <p:cNvPr id="9" name="Rounded Rectangle 8"/>
          <p:cNvSpPr/>
          <p:nvPr/>
        </p:nvSpPr>
        <p:spPr>
          <a:xfrm>
            <a:off x="251520" y="4221088"/>
            <a:ext cx="6048672" cy="6926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Dieva vietā pielūdzu sevi pašu.</a:t>
            </a:r>
            <a:endParaRPr lang="en-US" sz="3200" dirty="0"/>
          </a:p>
        </p:txBody>
      </p:sp>
      <p:sp>
        <p:nvSpPr>
          <p:cNvPr id="10" name="Oval 9"/>
          <p:cNvSpPr/>
          <p:nvPr/>
        </p:nvSpPr>
        <p:spPr>
          <a:xfrm>
            <a:off x="251520" y="764704"/>
            <a:ext cx="2376264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/>
              <a:t>GODS</a:t>
            </a:r>
            <a:endParaRPr lang="en-US" sz="4000" b="1" dirty="0"/>
          </a:p>
        </p:txBody>
      </p:sp>
      <p:sp>
        <p:nvSpPr>
          <p:cNvPr id="11" name="Oval 10"/>
          <p:cNvSpPr/>
          <p:nvPr/>
        </p:nvSpPr>
        <p:spPr>
          <a:xfrm>
            <a:off x="2843808" y="764704"/>
            <a:ext cx="3384376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/>
              <a:t>BAUDAS</a:t>
            </a:r>
            <a:endParaRPr lang="en-US" sz="4000" b="1" dirty="0"/>
          </a:p>
        </p:txBody>
      </p:sp>
      <p:sp>
        <p:nvSpPr>
          <p:cNvPr id="12" name="Oval 11"/>
          <p:cNvSpPr/>
          <p:nvPr/>
        </p:nvSpPr>
        <p:spPr>
          <a:xfrm>
            <a:off x="755576" y="1700808"/>
            <a:ext cx="4248472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/>
              <a:t>IEGUVUMS</a:t>
            </a:r>
            <a:endParaRPr lang="en-US" sz="4000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251520" y="5085184"/>
            <a:ext cx="6192688" cy="6926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“jūs </a:t>
            </a:r>
            <a:r>
              <a:rPr lang="lv-LV" sz="3200" dirty="0" smtClean="0"/>
              <a:t>būsiet </a:t>
            </a:r>
            <a:r>
              <a:rPr lang="lv-LV" sz="3200" dirty="0" smtClean="0"/>
              <a:t>kā </a:t>
            </a:r>
            <a:r>
              <a:rPr lang="lv-LV" sz="3200" dirty="0" smtClean="0"/>
              <a:t>Dievs” (1.Moz.3:5)</a:t>
            </a:r>
            <a:endParaRPr lang="en-US" sz="3200" dirty="0"/>
          </a:p>
        </p:txBody>
      </p:sp>
      <p:sp>
        <p:nvSpPr>
          <p:cNvPr id="14" name="Rounded Rectangle 13"/>
          <p:cNvSpPr/>
          <p:nvPr/>
        </p:nvSpPr>
        <p:spPr>
          <a:xfrm>
            <a:off x="251520" y="5949280"/>
            <a:ext cx="6192688" cy="6926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šī tieksme ir elkdievības pamatā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20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aily Prayer - Today We Pray For The Needy And Poor - VRC Thik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75456"/>
            <a:ext cx="9144000" cy="6182544"/>
          </a:xfrm>
          <a:prstGeom prst="rect">
            <a:avLst/>
          </a:prstGeom>
          <a:noFill/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1912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4800" b="1" dirty="0" smtClean="0">
                <a:solidFill>
                  <a:schemeClr val="tx1"/>
                </a:solidFill>
              </a:rPr>
              <a:t>Dieva gods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475656" y="5373216"/>
            <a:ext cx="6912768" cy="14401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“Es </a:t>
            </a:r>
            <a:r>
              <a:rPr lang="lv-LV" sz="3200" dirty="0" smtClean="0"/>
              <a:t>esmu Tas Kungs, tas ir Mans Vārds, Savu godu Es citam nedošu, nedz Savu slavu elkiem</a:t>
            </a:r>
            <a:r>
              <a:rPr lang="lv-LV" sz="3200" dirty="0" smtClean="0"/>
              <a:t>.” (Jes.42:8)</a:t>
            </a:r>
            <a:endParaRPr lang="lv-LV" sz="3200" dirty="0" smtClean="0"/>
          </a:p>
        </p:txBody>
      </p:sp>
      <p:sp>
        <p:nvSpPr>
          <p:cNvPr id="16" name="Rounded Rectangle 15"/>
          <p:cNvSpPr/>
          <p:nvPr/>
        </p:nvSpPr>
        <p:spPr>
          <a:xfrm>
            <a:off x="251520" y="720080"/>
            <a:ext cx="4320480" cy="16288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Elkdievība Bībelē salīdzināta ar garīgu </a:t>
            </a:r>
            <a:r>
              <a:rPr lang="lv-LV" sz="3200" b="1" dirty="0" smtClean="0"/>
              <a:t>laulības pārkāpšanu</a:t>
            </a:r>
            <a:endParaRPr lang="en-US" sz="3200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179512" y="2420888"/>
            <a:ext cx="5616624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Elkdievības būtība ir neticīga sirds, kas ir atkritusi no Dieva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15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What Is Idolatry? | Cru"/>
          <p:cNvPicPr>
            <a:picLocks noChangeAspect="1" noChangeArrowheads="1"/>
          </p:cNvPicPr>
          <p:nvPr/>
        </p:nvPicPr>
        <p:blipFill>
          <a:blip r:embed="rId3" cstate="print"/>
          <a:srcRect l="36909" t="24549" r="38284" b="14951"/>
          <a:stretch>
            <a:fillRect/>
          </a:stretch>
        </p:blipFill>
        <p:spPr bwMode="auto">
          <a:xfrm>
            <a:off x="4860032" y="720186"/>
            <a:ext cx="4283968" cy="58771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1912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4800" b="1" dirty="0" smtClean="0">
                <a:solidFill>
                  <a:schemeClr val="tx1"/>
                </a:solidFill>
              </a:rPr>
              <a:t>Elkdievība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51520" y="692696"/>
            <a:ext cx="5976664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Elkdievība ir </a:t>
            </a:r>
            <a:r>
              <a:rPr lang="lv-LV" sz="3200" b="1" dirty="0" err="1" smtClean="0"/>
              <a:t>pamatgrēks</a:t>
            </a:r>
            <a:r>
              <a:rPr lang="lv-LV" sz="3200" dirty="0" smtClean="0"/>
              <a:t>, kam nelīdzinās neviens cits grēks</a:t>
            </a:r>
            <a:endParaRPr lang="lv-LV" sz="3200" dirty="0" smtClean="0"/>
          </a:p>
        </p:txBody>
      </p:sp>
      <p:sp>
        <p:nvSpPr>
          <p:cNvPr id="16" name="Rounded Rectangle 15"/>
          <p:cNvSpPr/>
          <p:nvPr/>
        </p:nvSpPr>
        <p:spPr>
          <a:xfrm>
            <a:off x="251520" y="2060848"/>
            <a:ext cx="4824536" cy="16288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Elkdievības pamatā ir </a:t>
            </a:r>
            <a:r>
              <a:rPr lang="lv-LV" sz="3200" b="1" dirty="0" smtClean="0"/>
              <a:t>neticīga sirds</a:t>
            </a:r>
            <a:r>
              <a:rPr lang="lv-LV" sz="3200" dirty="0" smtClean="0"/>
              <a:t>, kas nebīstas un nemīl Dievu</a:t>
            </a:r>
            <a:endParaRPr lang="en-US" sz="3200" dirty="0"/>
          </a:p>
        </p:txBody>
      </p:sp>
      <p:sp>
        <p:nvSpPr>
          <p:cNvPr id="20" name="Rounded Rectangle 19"/>
          <p:cNvSpPr/>
          <p:nvPr/>
        </p:nvSpPr>
        <p:spPr>
          <a:xfrm>
            <a:off x="251520" y="3861048"/>
            <a:ext cx="4968552" cy="151216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Ar neticīgu sirdi, pat vislabākie darbi Dieva priekšā kļūst par liekulību</a:t>
            </a:r>
            <a:endParaRPr lang="en-US" sz="3200" dirty="0"/>
          </a:p>
        </p:txBody>
      </p:sp>
      <p:sp>
        <p:nvSpPr>
          <p:cNvPr id="9" name="Rounded Rectangle 8"/>
          <p:cNvSpPr/>
          <p:nvPr/>
        </p:nvSpPr>
        <p:spPr>
          <a:xfrm>
            <a:off x="251520" y="5517232"/>
            <a:ext cx="6192688" cy="11247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Elkdievības būtība ir izturēties pret Dievu kā tukšu vietu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15" grpId="0" animBg="1"/>
      <p:bldP spid="16" grpId="0" animBg="1"/>
      <p:bldP spid="20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Dieva dusmas – e – BAZNĪCA ✞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83" y="692696"/>
            <a:ext cx="9133317" cy="6165305"/>
          </a:xfrm>
          <a:prstGeom prst="rect">
            <a:avLst/>
          </a:prstGeom>
          <a:noFill/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1912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4800" b="1" dirty="0" smtClean="0">
                <a:solidFill>
                  <a:schemeClr val="tx1"/>
                </a:solidFill>
              </a:rPr>
              <a:t>Dieva dusmas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364088" y="3429000"/>
            <a:ext cx="3744416" cy="29523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Paši lielākie svētie ir tikuši nosodīti un pazudināti, tiklīdz viņi vēlējušies būt diženi paši sevī.</a:t>
            </a:r>
            <a:endParaRPr lang="lv-LV" sz="3200" dirty="0" smtClean="0"/>
          </a:p>
        </p:txBody>
      </p:sp>
      <p:sp>
        <p:nvSpPr>
          <p:cNvPr id="16" name="Rounded Rectangle 15"/>
          <p:cNvSpPr/>
          <p:nvPr/>
        </p:nvSpPr>
        <p:spPr>
          <a:xfrm>
            <a:off x="251520" y="864096"/>
            <a:ext cx="3240360" cy="20608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Dieva dusmas nedeg tik traki ne pret vienu citu grēku</a:t>
            </a:r>
            <a:endParaRPr lang="en-US" sz="3200" dirty="0"/>
          </a:p>
        </p:txBody>
      </p:sp>
      <p:sp>
        <p:nvSpPr>
          <p:cNvPr id="20" name="Rounded Rectangle 19"/>
          <p:cNvSpPr/>
          <p:nvPr/>
        </p:nvSpPr>
        <p:spPr>
          <a:xfrm>
            <a:off x="251520" y="3861048"/>
            <a:ext cx="2952328" cy="20882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Kā būt pret cilvēka vēlmi pašam būt lielam, dižam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15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7346" name="Picture 2" descr="The Creation of Adam' and the Kingdom With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8244408" cy="3226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ounded Rectangle 9"/>
          <p:cNvSpPr/>
          <p:nvPr/>
        </p:nvSpPr>
        <p:spPr>
          <a:xfrm>
            <a:off x="179512" y="1268760"/>
            <a:ext cx="3600400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Kā es varu Dievu bīties un mīlēt?</a:t>
            </a:r>
            <a:endParaRPr lang="en-US" sz="3200" dirty="0"/>
          </a:p>
        </p:txBody>
      </p:sp>
      <p:sp>
        <p:nvSpPr>
          <p:cNvPr id="11" name="Rounded Rectangle 10"/>
          <p:cNvSpPr/>
          <p:nvPr/>
        </p:nvSpPr>
        <p:spPr>
          <a:xfrm>
            <a:off x="107504" y="4437112"/>
            <a:ext cx="3744416" cy="23488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Visa mūsu vieglprātība ceļas no tā, ka nezinām, neaptveram kāds ir Dievs!</a:t>
            </a:r>
            <a:endParaRPr lang="en-US" sz="3200" dirty="0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9144000" cy="61912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/>
              <a:t>Mums būs Dievu pār visu bīties, mīlēt un uz Viņu paļauties.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283968" y="4509120"/>
            <a:ext cx="4608512" cy="216024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400" dirty="0" smtClean="0"/>
              <a:t>Mums Dievs kārtīgi jāiepazīst, tad mums netrūks ne bijības, ne ticības, ne mīlestības.</a:t>
            </a:r>
            <a:endParaRPr lang="en-US" sz="3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What Is The Difference Between Grace and Mercy?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7713"/>
            <a:ext cx="9144000" cy="5640288"/>
          </a:xfrm>
          <a:prstGeom prst="rect">
            <a:avLst/>
          </a:prstGeom>
          <a:noFill/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339752" y="1340768"/>
            <a:ext cx="6588224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Mācīsimies Dievu bīties un mīlēt tā, ka nebīstamies neko citu, lai cik tas briesmīgs būtu:</a:t>
            </a:r>
            <a:endParaRPr lang="en-US" sz="3600" dirty="0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9144000" cy="61912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/>
              <a:t>Mums būs Dievu pār visu bīties, mīlēt un uz Viņu paļauties.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627784" y="3068960"/>
            <a:ext cx="2376264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/>
              <a:t>Nāve</a:t>
            </a:r>
            <a:endParaRPr lang="en-US" sz="4000" b="1" dirty="0"/>
          </a:p>
        </p:txBody>
      </p:sp>
      <p:sp>
        <p:nvSpPr>
          <p:cNvPr id="13" name="Oval 12"/>
          <p:cNvSpPr/>
          <p:nvPr/>
        </p:nvSpPr>
        <p:spPr>
          <a:xfrm>
            <a:off x="5220072" y="3068960"/>
            <a:ext cx="3528392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/>
              <a:t>C</a:t>
            </a:r>
            <a:r>
              <a:rPr lang="lv-LV" sz="4000" b="1" dirty="0" smtClean="0"/>
              <a:t>iešanas</a:t>
            </a:r>
            <a:endParaRPr lang="en-US" sz="4000" b="1" dirty="0"/>
          </a:p>
        </p:txBody>
      </p:sp>
      <p:sp>
        <p:nvSpPr>
          <p:cNvPr id="14" name="Oval 13"/>
          <p:cNvSpPr/>
          <p:nvPr/>
        </p:nvSpPr>
        <p:spPr>
          <a:xfrm>
            <a:off x="5004048" y="4077072"/>
            <a:ext cx="3528392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/>
              <a:t>Slimības</a:t>
            </a:r>
            <a:endParaRPr lang="en-US" sz="4000" b="1" dirty="0"/>
          </a:p>
        </p:txBody>
      </p:sp>
      <p:sp>
        <p:nvSpPr>
          <p:cNvPr id="16" name="Oval 15"/>
          <p:cNvSpPr/>
          <p:nvPr/>
        </p:nvSpPr>
        <p:spPr>
          <a:xfrm>
            <a:off x="5868144" y="5229200"/>
            <a:ext cx="2880320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/>
              <a:t>Draudi</a:t>
            </a:r>
            <a:endParaRPr lang="en-US" sz="4000" b="1" dirty="0"/>
          </a:p>
        </p:txBody>
      </p:sp>
      <p:sp>
        <p:nvSpPr>
          <p:cNvPr id="17" name="Oval 16"/>
          <p:cNvSpPr/>
          <p:nvPr/>
        </p:nvSpPr>
        <p:spPr>
          <a:xfrm>
            <a:off x="395536" y="4725144"/>
            <a:ext cx="2376264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/>
              <a:t>Karš</a:t>
            </a:r>
            <a:endParaRPr lang="en-US" sz="4000" b="1" dirty="0"/>
          </a:p>
        </p:txBody>
      </p:sp>
      <p:sp>
        <p:nvSpPr>
          <p:cNvPr id="18" name="Oval 17"/>
          <p:cNvSpPr/>
          <p:nvPr/>
        </p:nvSpPr>
        <p:spPr>
          <a:xfrm>
            <a:off x="395536" y="5877272"/>
            <a:ext cx="3888432" cy="79208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/>
              <a:t>Nabadzība</a:t>
            </a:r>
            <a:endParaRPr lang="en-US" sz="4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9" grpId="0" animBg="1"/>
      <p:bldP spid="13" grpId="0" animBg="1"/>
      <p:bldP spid="14" grpId="0" animBg="1"/>
      <p:bldP spid="16" grpId="0" animBg="1"/>
      <p:bldP spid="17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Test product 1 – conn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80728"/>
            <a:ext cx="3347864" cy="33478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3131840" y="1556792"/>
            <a:ext cx="5940152" cy="20162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Kristus </a:t>
            </a:r>
            <a:r>
              <a:rPr lang="lv-LV" sz="3200" dirty="0" smtClean="0"/>
              <a:t>sacīja Pilātam: “Tev nebūtu nekādas varas pār Mani, ja tā tev nebūtu dota no </a:t>
            </a:r>
            <a:r>
              <a:rPr lang="lv-LV" sz="3200" dirty="0" smtClean="0"/>
              <a:t>augšienes” (Jņ.19:11)</a:t>
            </a:r>
            <a:endParaRPr lang="en-US" sz="3200" dirty="0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89595"/>
            <a:ext cx="9144000" cy="61912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/>
              <a:t>Dievs ir apsolījis par saviem bērniem rūpēties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331640" y="4149080"/>
            <a:ext cx="7596336" cy="25202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“Jūs </a:t>
            </a:r>
            <a:r>
              <a:rPr lang="lv-LV" sz="3200" dirty="0" smtClean="0"/>
              <a:t>piemeklējis vēl tikai cilvēcīgs pārbaudījums; Dievs ir uzticīgs, Viņš neļaus jūs pārbaudīt pāri par jūsu spējām, bet darīs pārbaudījumam tādu galu, ka varat panest</a:t>
            </a:r>
            <a:r>
              <a:rPr lang="lv-LV" sz="3200" dirty="0" smtClean="0"/>
              <a:t>.” (</a:t>
            </a:r>
            <a:r>
              <a:rPr lang="lv-LV" sz="3200" dirty="0" smtClean="0"/>
              <a:t>1Kor </a:t>
            </a:r>
            <a:r>
              <a:rPr lang="lv-LV" sz="3200" dirty="0" smtClean="0"/>
              <a:t>10:13)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53181"/>
            <a:ext cx="8964612" cy="1071563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2.Moz.20:1-6 Pirmais bauslis</a:t>
            </a:r>
            <a:endParaRPr lang="lv-LV" sz="4000" b="1" dirty="0" smtClean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784" y="72554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1124744"/>
            <a:ext cx="9144000" cy="5427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4000" baseline="30000" dirty="0" smtClean="0"/>
              <a:t>1 Un Dievs sacīja visus šos vārdus:</a:t>
            </a:r>
          </a:p>
          <a:p>
            <a:pPr algn="just"/>
            <a:r>
              <a:rPr lang="lv-LV" sz="4000" baseline="30000" dirty="0" smtClean="0"/>
              <a:t>2 "Es esmu Tas Kungs, tavs Dievs, kas tevi izvedis no Ēģiptes zemes, no vergu nama.</a:t>
            </a:r>
          </a:p>
          <a:p>
            <a:pPr algn="just"/>
            <a:r>
              <a:rPr lang="lv-LV" sz="4000" baseline="30000" dirty="0" smtClean="0"/>
              <a:t>3 Tev nebūs citus dievus turēt Manā priekšā.</a:t>
            </a:r>
          </a:p>
          <a:p>
            <a:pPr algn="just"/>
            <a:r>
              <a:rPr lang="lv-LV" sz="4000" baseline="30000" dirty="0" smtClean="0"/>
              <a:t>4 Netaisi sev elku tēlu vai kādu atveidu nedz pēc tā, kas ir augšā debesīs, nedz pēc tā, kas ir virs zemes, nedz pēc tā, kas ir ūdenī zem zemes.</a:t>
            </a:r>
          </a:p>
          <a:p>
            <a:pPr algn="just"/>
            <a:r>
              <a:rPr lang="lv-LV" sz="4000" baseline="30000" dirty="0" smtClean="0"/>
              <a:t>5 Nezemojies to priekšā un nekalpo tiem, jo Es, Tas Kungs, tavs Dievs, esmu dusmīgs Dievs, kas tēvu grēkus pie bērniem piemeklē līdz </a:t>
            </a:r>
            <a:r>
              <a:rPr lang="lv-LV" sz="4000" baseline="30000" dirty="0" err="1" smtClean="0"/>
              <a:t>trešam</a:t>
            </a:r>
            <a:r>
              <a:rPr lang="lv-LV" sz="4000" baseline="30000" dirty="0" smtClean="0"/>
              <a:t> un </a:t>
            </a:r>
            <a:r>
              <a:rPr lang="lv-LV" sz="4000" baseline="30000" dirty="0" err="1" smtClean="0"/>
              <a:t>ceturtam</a:t>
            </a:r>
            <a:r>
              <a:rPr lang="lv-LV" sz="4000" baseline="30000" dirty="0" smtClean="0"/>
              <a:t> augumam tiem, kas Mani ienīst,</a:t>
            </a:r>
          </a:p>
          <a:p>
            <a:pPr algn="just"/>
            <a:r>
              <a:rPr lang="lv-LV" sz="4000" baseline="30000" dirty="0" smtClean="0"/>
              <a:t>6 un dara žēlastību līdz tūkstošajam augumam tiem, kas Mani mīl un tur Manus baušļus.</a:t>
            </a:r>
            <a:endParaRPr lang="lv-LV" sz="4000" baseline="30000" dirty="0" smtClean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08304" y="0"/>
            <a:ext cx="18356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lv-LV" sz="2000" dirty="0" smtClean="0"/>
              <a:t>2.jūn.2024.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What Is The Difference Between Grace and Mercy?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688"/>
            <a:ext cx="9144000" cy="5640288"/>
          </a:xfrm>
          <a:prstGeom prst="rect">
            <a:avLst/>
          </a:prstGeom>
          <a:noFill/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339752" y="908720"/>
            <a:ext cx="6588224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Kas netic Dievam, tam draud tūkstoš lietu, no kurām jābaidās un kas uztur nemierā.</a:t>
            </a:r>
            <a:endParaRPr lang="en-US" sz="3600" dirty="0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1912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/>
              <a:t>Ticība Dievam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4860032" y="2996952"/>
            <a:ext cx="3240360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/>
              <a:t>Miers</a:t>
            </a:r>
            <a:endParaRPr lang="en-US" sz="4000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1043608" y="5157192"/>
            <a:ext cx="7812360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 Mieru Es jums atstāju, Savu mieru Es jums dodu; ne kā pasaule dod, Es jums dodu</a:t>
            </a:r>
            <a:r>
              <a:rPr lang="lv-LV" sz="3600" dirty="0" smtClean="0"/>
              <a:t>. (Jņ.14:24)</a:t>
            </a:r>
            <a:endParaRPr lang="lv-LV" sz="3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3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0" name="Picture 4" descr="What Is Love? | Our Daily Bread Ministries"/>
          <p:cNvPicPr>
            <a:picLocks noChangeAspect="1" noChangeArrowheads="1"/>
          </p:cNvPicPr>
          <p:nvPr/>
        </p:nvPicPr>
        <p:blipFill>
          <a:blip r:embed="rId3" cstate="print"/>
          <a:srcRect l="28473" r="33237"/>
          <a:stretch>
            <a:fillRect/>
          </a:stretch>
        </p:blipFill>
        <p:spPr bwMode="auto">
          <a:xfrm>
            <a:off x="5580111" y="1200954"/>
            <a:ext cx="3563889" cy="56570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251520" y="1340768"/>
            <a:ext cx="6264696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Varbūt tu nemīli Dievu, jo tava sirds ir aizņemta citur</a:t>
            </a:r>
            <a:endParaRPr lang="lv-LV" sz="3600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395536" y="2708920"/>
            <a:ext cx="5256584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Varbūt tu neesi iekšēji labprātīgs pret Dievu un nevēlies runāt </a:t>
            </a:r>
            <a:r>
              <a:rPr lang="lv-LV" sz="3600" smtClean="0"/>
              <a:t>par Viņu</a:t>
            </a:r>
            <a:endParaRPr lang="lv-LV" sz="3600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107504" y="4509120"/>
            <a:ext cx="6264696" cy="216024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Tas nozīmē tikai to, ka tu Viņu nemīli ar visu savu prātu un sirdi, bet sevi mīli vairāk par visuvareno Dievu</a:t>
            </a:r>
            <a:endParaRPr lang="lv-LV" sz="3600" dirty="0" smtClean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9144000" cy="61912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/>
              <a:t>Mums būs Dievu pār visu bīties, mīlēt un uz Viņu paļauties.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 animBg="1"/>
      <p:bldP spid="8" grpId="0" animBg="1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You Must Be Born Again, By Femi Aribisala - Premium Times Opinion"/>
          <p:cNvPicPr>
            <a:picLocks noChangeAspect="1" noChangeArrowheads="1"/>
          </p:cNvPicPr>
          <p:nvPr/>
        </p:nvPicPr>
        <p:blipFill>
          <a:blip r:embed="rId3" cstate="print"/>
          <a:srcRect t="1358" r="27802" b="2200"/>
          <a:stretch>
            <a:fillRect/>
          </a:stretch>
        </p:blipFill>
        <p:spPr bwMode="auto">
          <a:xfrm>
            <a:off x="3563888" y="2348880"/>
            <a:ext cx="5580112" cy="4536504"/>
          </a:xfrm>
          <a:prstGeom prst="rect">
            <a:avLst/>
          </a:prstGeom>
          <a:noFill/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755576" y="1340768"/>
            <a:ext cx="7488832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Iespējams ar prātu tu tam piekrīti, taču pats nemaz nepūlies šo bausli piepildīt</a:t>
            </a:r>
            <a:endParaRPr lang="lv-LV" sz="3200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251520" y="2492896"/>
            <a:ext cx="5112568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Tāpēc tu nemaz nepamani, cik nederīgs un nepilnīgs ir tavs svētums</a:t>
            </a:r>
            <a:endParaRPr lang="lv-LV" sz="3200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251520" y="4293096"/>
            <a:ext cx="5832648" cy="24482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Kur Sv.Gars darbojas cilvēkā, tur šī baušļa dēļ cilvēks jūtas satriekts un izbijies, redzēdams cik tālu cilvēks vēl ir no šī baušļa piepildīšanas </a:t>
            </a:r>
            <a:endParaRPr lang="lv-LV" sz="3200" dirty="0" smtClean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9144000" cy="61912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/>
              <a:t>Mums būs Dievu pār visu bīties, mīlēt un uz Viņu paļauties.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 animBg="1"/>
      <p:bldP spid="8" grpId="0" animBg="1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Martin Luther - Wikiped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204864"/>
            <a:ext cx="2592288" cy="41005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1187624" y="764704"/>
            <a:ext cx="7704856" cy="158417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Visā pasaulē nav atrodams neviens cilvēks, kas izpilda šī baušļa prasības, jo neviens nav veltījies Dievam ar visu sirdi</a:t>
            </a:r>
            <a:endParaRPr lang="lv-LV" sz="3200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4067944" y="2852936"/>
            <a:ext cx="4824536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Šis bauslis mūs visā nopietnībā atrod kā grēciniekus</a:t>
            </a:r>
            <a:endParaRPr lang="lv-LV" sz="3600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683568" y="4941168"/>
            <a:ext cx="8208912" cy="17281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Kā lai mēs mīlam Dievu, ja mums nav tīkama Viņa griba? Bet, ja es mīlu Dievu, tad es mīlu arī Viņa gribu</a:t>
            </a:r>
            <a:endParaRPr lang="lv-LV" sz="3600" dirty="0" smtClean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1912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/>
              <a:t>Luters: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 animBg="1"/>
      <p:bldP spid="8" grpId="0" animBg="1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179512" y="620688"/>
            <a:ext cx="8640960" cy="158417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Parādi man kaut vienu cilvēku, kas labprāt un mīlestībā uz Dievu vienmēr ir laipns, mīlīgs un no sirds pazemīgs </a:t>
            </a:r>
            <a:endParaRPr lang="lv-LV" sz="3600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3347864" y="2636912"/>
            <a:ext cx="5040560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Virs zemes tāda NAV!</a:t>
            </a:r>
            <a:endParaRPr lang="lv-LV" sz="3600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3131840" y="3501008"/>
            <a:ext cx="5760640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Es sevī atrodu ne tikai dzirksti, bet veselu krāsni, kas deg ļaunās kārībās.</a:t>
            </a:r>
            <a:endParaRPr lang="lv-LV" sz="3600" dirty="0" smtClean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7384"/>
            <a:ext cx="9144000" cy="61912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/>
              <a:t>Luters: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75856" y="5373216"/>
            <a:ext cx="5256584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Mūsos viss ir samaitāts, </a:t>
            </a:r>
          </a:p>
          <a:p>
            <a:pPr algn="ctr"/>
            <a:r>
              <a:rPr lang="lv-LV" sz="3600" dirty="0" smtClean="0"/>
              <a:t>tikai Kristus ir pilnīgs!</a:t>
            </a:r>
            <a:endParaRPr lang="lv-LV" sz="3600" dirty="0" smtClean="0"/>
          </a:p>
        </p:txBody>
      </p:sp>
      <p:pic>
        <p:nvPicPr>
          <p:cNvPr id="11" name="Picture 2" descr="Martin Luther - Wikiped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424816"/>
            <a:ext cx="2592288" cy="41005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 animBg="1"/>
      <p:bldP spid="8" grpId="0" animBg="1"/>
      <p:bldP spid="10" grpId="0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How Jesus explained the cross (Matthew 20:17-19) – Seeking the kingd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5192"/>
            <a:ext cx="9409212" cy="6272808"/>
          </a:xfrm>
          <a:prstGeom prst="rect">
            <a:avLst/>
          </a:prstGeom>
          <a:noFill/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1475656" y="692696"/>
            <a:ext cx="6588224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Kāpēc mums pienākas mīlēt lielo un labo Dievu?</a:t>
            </a:r>
            <a:endParaRPr lang="en-US" sz="3600" dirty="0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1912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/>
              <a:t>Dieva mīlestība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23528" y="3068960"/>
            <a:ext cx="8280920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r</a:t>
            </a:r>
            <a:r>
              <a:rPr lang="lv-LV" sz="4000" dirty="0" smtClean="0"/>
              <a:t>adījis pasauli mūsu dēļ</a:t>
            </a:r>
            <a:endParaRPr lang="en-US" sz="4000" dirty="0"/>
          </a:p>
        </p:txBody>
      </p:sp>
      <p:sp>
        <p:nvSpPr>
          <p:cNvPr id="15" name="Rounded Rectangle 14"/>
          <p:cNvSpPr/>
          <p:nvPr/>
        </p:nvSpPr>
        <p:spPr>
          <a:xfrm>
            <a:off x="107504" y="2276872"/>
            <a:ext cx="8856984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Tāpēc, ka Viņš mūs tik ļoti ir mīlējis, ka:</a:t>
            </a:r>
            <a:endParaRPr lang="lv-LV" sz="3600" dirty="0" smtClean="0"/>
          </a:p>
        </p:txBody>
      </p:sp>
      <p:sp>
        <p:nvSpPr>
          <p:cNvPr id="8" name="Oval 7"/>
          <p:cNvSpPr/>
          <p:nvPr/>
        </p:nvSpPr>
        <p:spPr>
          <a:xfrm>
            <a:off x="323528" y="4005064"/>
            <a:ext cx="8280920" cy="136815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Dēls atdevis savu dzīvību par mūs grēkiem</a:t>
            </a:r>
            <a:endParaRPr lang="en-US" sz="4000" dirty="0"/>
          </a:p>
        </p:txBody>
      </p:sp>
      <p:sp>
        <p:nvSpPr>
          <p:cNvPr id="9" name="Oval 8"/>
          <p:cNvSpPr/>
          <p:nvPr/>
        </p:nvSpPr>
        <p:spPr>
          <a:xfrm>
            <a:off x="323528" y="5445224"/>
            <a:ext cx="8280920" cy="141277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devies mums sagatavot debesu mājokļus</a:t>
            </a: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3" grpId="0" animBg="1"/>
      <p:bldP spid="15" grpId="0" animBg="1"/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50" y="0"/>
            <a:ext cx="8229600" cy="811213"/>
          </a:xfrm>
        </p:spPr>
        <p:txBody>
          <a:bodyPr/>
          <a:lstStyle/>
          <a:p>
            <a:pPr eaLnBrk="1" hangingPunct="1">
              <a:defRPr/>
            </a:pPr>
            <a:r>
              <a:rPr lang="lv-LV" b="1" dirty="0">
                <a:solidFill>
                  <a:schemeClr val="tx1"/>
                </a:solidFill>
              </a:rPr>
              <a:t>Dievs un citi dievi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5373216"/>
            <a:ext cx="9286875" cy="1484784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lv-LV" sz="3000" b="1" dirty="0"/>
              <a:t>Tikai viens ir ceļš, kas ved uz mūžīgo dzīvību!</a:t>
            </a:r>
          </a:p>
          <a:p>
            <a:pPr eaLnBrk="1" hangingPunct="1">
              <a:lnSpc>
                <a:spcPct val="80000"/>
              </a:lnSpc>
            </a:pPr>
            <a:r>
              <a:rPr lang="lv-LV" sz="3000" dirty="0"/>
              <a:t>Jēzus: “</a:t>
            </a:r>
            <a:r>
              <a:rPr lang="lv-LV" sz="3000" i="1" dirty="0"/>
              <a:t>Es esmu ceļš, patiesība, dzīvība. Neviens nenāks pie Tēva, kā viens caur Mani</a:t>
            </a:r>
            <a:r>
              <a:rPr lang="lv-LV" sz="3000" dirty="0"/>
              <a:t>.” /Jņ.14:6-7</a:t>
            </a:r>
            <a:r>
              <a:rPr lang="lv-LV" sz="3000" dirty="0" smtClean="0"/>
              <a:t>/</a:t>
            </a:r>
            <a:endParaRPr lang="lv-LV" sz="3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836712"/>
            <a:ext cx="8633140" cy="404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312418" y="2564904"/>
            <a:ext cx="728662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800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223715" y="2558851"/>
            <a:ext cx="728663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800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23528" y="2541142"/>
            <a:ext cx="728662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800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6588224" y="764704"/>
            <a:ext cx="1143000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500" dirty="0">
                <a:solidFill>
                  <a:srgbClr val="FF0000"/>
                </a:solidFill>
              </a:rPr>
              <a:t>x</a:t>
            </a:r>
          </a:p>
        </p:txBody>
      </p:sp>
      <p:pic>
        <p:nvPicPr>
          <p:cNvPr id="13" name="Picture 6" descr="CROSS0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68202" y="2852936"/>
            <a:ext cx="592138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9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08" y="692696"/>
            <a:ext cx="8964488" cy="41587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27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1912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4800" b="1" dirty="0">
                <a:solidFill>
                  <a:schemeClr val="tx1"/>
                </a:solidFill>
              </a:rPr>
              <a:t>1.bauslis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476250"/>
            <a:ext cx="9144000" cy="1012825"/>
          </a:xfrm>
        </p:spPr>
        <p:txBody>
          <a:bodyPr/>
          <a:lstStyle/>
          <a:p>
            <a:pPr marL="533400" indent="-5334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lv-LV" b="1" dirty="0">
                <a:solidFill>
                  <a:srgbClr val="FF0000"/>
                </a:solidFill>
              </a:rPr>
              <a:t>Es esmu Dievs, tavs Kungs, </a:t>
            </a:r>
          </a:p>
          <a:p>
            <a:pPr marL="533400" indent="-5334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lv-LV" b="1" dirty="0">
                <a:solidFill>
                  <a:srgbClr val="FF0000"/>
                </a:solidFill>
              </a:rPr>
              <a:t>tev nebūs citus dievus turēt manā priekšā.</a:t>
            </a:r>
            <a:r>
              <a:rPr lang="lv-LV" b="1" dirty="0">
                <a:solidFill>
                  <a:srgbClr val="F2F2F2"/>
                </a:solidFill>
              </a:rPr>
              <a:t>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508591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 b="1" i="1" dirty="0"/>
              <a:t>Ko tas nozīmē?  </a:t>
            </a:r>
            <a:r>
              <a:rPr lang="lv-LV" sz="2800" b="1" dirty="0">
                <a:sym typeface="Wingdings" pitchFamily="2" charset="2"/>
              </a:rPr>
              <a:t></a:t>
            </a:r>
            <a:r>
              <a:rPr lang="lv-LV" sz="2800" b="1" i="1" dirty="0">
                <a:solidFill>
                  <a:srgbClr val="F8F204"/>
                </a:solidFill>
                <a:sym typeface="Wingdings" pitchFamily="2" charset="2"/>
              </a:rPr>
              <a:t> </a:t>
            </a:r>
            <a:r>
              <a:rPr lang="lv-LV" sz="2800" b="1" dirty="0"/>
              <a:t>Mums būs Dievu pār visu bīties, mīlēt un uz Viņu paļauties.</a:t>
            </a:r>
          </a:p>
        </p:txBody>
      </p:sp>
      <p:pic>
        <p:nvPicPr>
          <p:cNvPr id="57346" name="Picture 2" descr="The Creation of Adam' and the Kingdom With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564904"/>
            <a:ext cx="8244408" cy="3226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/>
          <p:nvPr/>
        </p:nvSpPr>
        <p:spPr>
          <a:xfrm>
            <a:off x="0" y="5733256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2800" b="1" dirty="0" smtClean="0"/>
              <a:t>1.bauslis</a:t>
            </a:r>
            <a:r>
              <a:rPr lang="lv-LV" sz="2800" dirty="0" smtClean="0"/>
              <a:t> </a:t>
            </a:r>
            <a:r>
              <a:rPr lang="lv-LV" sz="2800" dirty="0"/>
              <a:t>ir </a:t>
            </a:r>
            <a:r>
              <a:rPr lang="lv-LV" sz="2800" b="1" dirty="0"/>
              <a:t>diagnoze </a:t>
            </a:r>
            <a:r>
              <a:rPr lang="lv-LV" sz="2800" dirty="0"/>
              <a:t>un pārējie </a:t>
            </a:r>
            <a:r>
              <a:rPr lang="lv-LV" sz="2800" b="1" dirty="0"/>
              <a:t>9 baušļi </a:t>
            </a:r>
            <a:r>
              <a:rPr lang="lv-LV" sz="2800" dirty="0"/>
              <a:t>ir </a:t>
            </a:r>
            <a:r>
              <a:rPr lang="lv-LV" sz="2800" b="1" dirty="0"/>
              <a:t>simptomi.</a:t>
            </a:r>
          </a:p>
          <a:p>
            <a:pPr algn="ctr"/>
            <a:r>
              <a:rPr lang="lv-LV" sz="2800" dirty="0"/>
              <a:t>Visi </a:t>
            </a:r>
            <a:r>
              <a:rPr lang="lv-LV" sz="2800" b="1" dirty="0"/>
              <a:t>pārējie baušļi izriet no pirmā! </a:t>
            </a:r>
            <a:r>
              <a:rPr lang="lv-LV" sz="2800" dirty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5" grpId="0" build="p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027988" cy="61912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4800" b="1" dirty="0">
                <a:solidFill>
                  <a:schemeClr val="tx1"/>
                </a:solidFill>
              </a:rPr>
              <a:t>Kas ir dievs?</a:t>
            </a:r>
            <a:endParaRPr lang="en-US" sz="4800" b="1" dirty="0">
              <a:solidFill>
                <a:schemeClr val="tx1"/>
              </a:solidFill>
            </a:endParaRPr>
          </a:p>
        </p:txBody>
      </p:sp>
      <p:pic>
        <p:nvPicPr>
          <p:cNvPr id="5428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92261" y="0"/>
            <a:ext cx="2152292" cy="1952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772815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Font typeface="Wingdings" pitchFamily="2" charset="2"/>
              <a:buChar char="§"/>
            </a:pPr>
            <a:r>
              <a:rPr lang="lv-LV" sz="2600" dirty="0"/>
              <a:t>Bauslī ir „</a:t>
            </a:r>
            <a:r>
              <a:rPr lang="lv-LV" sz="2600" b="1" dirty="0"/>
              <a:t>Dievs</a:t>
            </a:r>
            <a:r>
              <a:rPr lang="lv-LV" sz="2600" dirty="0"/>
              <a:t>” – </a:t>
            </a:r>
            <a:r>
              <a:rPr lang="lv-LV" sz="2600" b="1" dirty="0"/>
              <a:t>īpašvārds</a:t>
            </a:r>
            <a:r>
              <a:rPr lang="lv-LV" sz="2600" dirty="0"/>
              <a:t> un „</a:t>
            </a:r>
            <a:r>
              <a:rPr lang="lv-LV" sz="2600" b="1" dirty="0"/>
              <a:t>dievi</a:t>
            </a:r>
            <a:r>
              <a:rPr lang="lv-LV" sz="2600" dirty="0"/>
              <a:t>” - </a:t>
            </a:r>
            <a:r>
              <a:rPr lang="lv-LV" sz="2600" b="1" dirty="0"/>
              <a:t>sugas vārds</a:t>
            </a:r>
            <a:r>
              <a:rPr lang="lv-LV" sz="2600" dirty="0"/>
              <a:t>.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</a:pPr>
            <a:r>
              <a:rPr lang="lv-LV" sz="3200" dirty="0" smtClean="0"/>
              <a:t>No </a:t>
            </a:r>
            <a:r>
              <a:rPr lang="lv-LV" sz="3200" dirty="0"/>
              <a:t>kā es </a:t>
            </a:r>
            <a:r>
              <a:rPr lang="lv-LV" sz="3200" b="1" dirty="0"/>
              <a:t>visvairāk</a:t>
            </a:r>
            <a:r>
              <a:rPr lang="lv-LV" sz="3200" dirty="0"/>
              <a:t> </a:t>
            </a:r>
            <a:r>
              <a:rPr lang="lv-LV" sz="3200" b="1" dirty="0"/>
              <a:t>bīstos</a:t>
            </a:r>
            <a:r>
              <a:rPr lang="lv-LV" sz="3200" dirty="0"/>
              <a:t>, ko es visvairāk </a:t>
            </a:r>
            <a:r>
              <a:rPr lang="lv-LV" sz="3200" b="1" dirty="0"/>
              <a:t>mīlu</a:t>
            </a:r>
            <a:r>
              <a:rPr lang="lv-LV" sz="3200" dirty="0"/>
              <a:t>, uz ko visvairāk </a:t>
            </a:r>
            <a:r>
              <a:rPr lang="lv-LV" sz="3200" b="1" dirty="0"/>
              <a:t>ceru</a:t>
            </a:r>
            <a:r>
              <a:rPr lang="lv-LV" sz="3200" dirty="0"/>
              <a:t>, uz ko </a:t>
            </a:r>
            <a:r>
              <a:rPr lang="lv-LV" sz="3200" b="1" dirty="0"/>
              <a:t>paļaujos</a:t>
            </a:r>
            <a:r>
              <a:rPr lang="lv-LV" sz="3200" dirty="0"/>
              <a:t>, un kā </a:t>
            </a:r>
            <a:r>
              <a:rPr lang="lv-LV" sz="3200" b="1" dirty="0"/>
              <a:t>labvēlību</a:t>
            </a:r>
            <a:r>
              <a:rPr lang="lv-LV" sz="3200" dirty="0"/>
              <a:t> visvairāk baidos pazaudēt? (Ps.115)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</a:pPr>
            <a:r>
              <a:rPr lang="lv-LV" sz="2800" dirty="0"/>
              <a:t>Ar 1 Dievu mums nepietiek! Mēs esam ļoti </a:t>
            </a:r>
            <a:r>
              <a:rPr lang="lv-LV" sz="2800" b="1" dirty="0"/>
              <a:t>naski </a:t>
            </a:r>
            <a:r>
              <a:rPr lang="lv-LV" sz="2800" dirty="0"/>
              <a:t>paši </a:t>
            </a:r>
            <a:r>
              <a:rPr lang="lv-LV" sz="2800" b="1" dirty="0"/>
              <a:t>uz savu dievu veidošanu! </a:t>
            </a:r>
            <a:r>
              <a:rPr lang="lv-LV" sz="2800" dirty="0"/>
              <a:t>Dievs paņem bariņu cilvēku. Bet pārējos sapulcina citi dievi. </a:t>
            </a:r>
            <a:endParaRPr lang="lv-LV" sz="2800" dirty="0" smtClean="0"/>
          </a:p>
          <a:p>
            <a:pPr>
              <a:spcBef>
                <a:spcPts val="1200"/>
              </a:spcBef>
              <a:buFont typeface="Wingdings" pitchFamily="2" charset="2"/>
              <a:buChar char="§"/>
            </a:pPr>
            <a:r>
              <a:rPr lang="lv-LV" sz="2800" dirty="0" smtClean="0"/>
              <a:t>„</a:t>
            </a:r>
            <a:r>
              <a:rPr lang="lv-LV" sz="2800" i="1" dirty="0"/>
              <a:t>Plats ir ceļš uz pazušanu</a:t>
            </a:r>
            <a:r>
              <a:rPr lang="lv-LV" sz="2800" dirty="0"/>
              <a:t>.” (Mt.7:13)</a:t>
            </a:r>
            <a:endParaRPr lang="en-US" sz="2800" b="1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687983"/>
            <a:ext cx="9144000" cy="1012825"/>
          </a:xfrm>
        </p:spPr>
        <p:txBody>
          <a:bodyPr/>
          <a:lstStyle/>
          <a:p>
            <a:pPr marL="533400" indent="-5334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lv-LV" sz="2600" b="1" dirty="0">
                <a:solidFill>
                  <a:srgbClr val="FF0000"/>
                </a:solidFill>
              </a:rPr>
              <a:t>Es esmu Dievs, tavs Kungs, </a:t>
            </a:r>
          </a:p>
          <a:p>
            <a:pPr marL="533400" indent="-5334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lv-LV" sz="2600" b="1" dirty="0">
                <a:solidFill>
                  <a:srgbClr val="FF0000"/>
                </a:solidFill>
              </a:rPr>
              <a:t>tev nebūs citus dievus turēt manā priekšā.</a:t>
            </a:r>
            <a:r>
              <a:rPr lang="lv-LV" sz="2400" b="1" dirty="0">
                <a:solidFill>
                  <a:srgbClr val="F2F2F2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6"/>
          <p:cNvSpPr txBox="1">
            <a:spLocks noGrp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8FC0DEE-9A13-4052-90C8-566F3340E500}" type="slidenum">
              <a:rPr lang="en-US" sz="1200"/>
              <a:pPr algn="r" eaLnBrk="1" hangingPunct="1"/>
              <a:t>5</a:t>
            </a:fld>
            <a:endParaRPr lang="en-US" sz="1200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684213" y="0"/>
            <a:ext cx="8027988" cy="61912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4800" b="1" dirty="0">
                <a:solidFill>
                  <a:schemeClr val="tx1"/>
                </a:solidFill>
              </a:rPr>
              <a:t>Citi dievi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544513"/>
            <a:ext cx="6948488" cy="6313487"/>
          </a:xfrm>
        </p:spPr>
        <p:txBody>
          <a:bodyPr/>
          <a:lstStyle/>
          <a:p>
            <a:pPr marL="533400" indent="-533400">
              <a:buFont typeface="Wingdings" pitchFamily="2" charset="2"/>
              <a:buNone/>
              <a:defRPr/>
            </a:pPr>
            <a:r>
              <a:rPr lang="lv-LV" sz="2800" b="1" dirty="0"/>
              <a:t>Citi dievi:</a:t>
            </a:r>
          </a:p>
          <a:p>
            <a:pPr marL="533400" indent="-533400">
              <a:defRPr/>
            </a:pPr>
            <a:r>
              <a:rPr lang="lv-LV" sz="2800" dirty="0"/>
              <a:t>Citu reliģiju dievi (Buda, Zevs u.c.)</a:t>
            </a:r>
          </a:p>
          <a:p>
            <a:pPr marL="533400" indent="-533400">
              <a:defRPr/>
            </a:pPr>
            <a:r>
              <a:rPr lang="lv-LV" sz="2800" dirty="0"/>
              <a:t>Manta</a:t>
            </a:r>
          </a:p>
          <a:p>
            <a:pPr marL="533400" indent="-533400">
              <a:defRPr/>
            </a:pPr>
            <a:r>
              <a:rPr lang="lv-LV" sz="2800" dirty="0"/>
              <a:t>Nauda</a:t>
            </a:r>
          </a:p>
          <a:p>
            <a:pPr marL="533400" indent="-533400">
              <a:defRPr/>
            </a:pPr>
            <a:r>
              <a:rPr lang="lv-LV" sz="2800" dirty="0"/>
              <a:t>Vara </a:t>
            </a:r>
          </a:p>
          <a:p>
            <a:pPr marL="533400" indent="-533400">
              <a:defRPr/>
            </a:pPr>
            <a:r>
              <a:rPr lang="lv-LV" sz="2800" dirty="0"/>
              <a:t>Atkarības </a:t>
            </a:r>
          </a:p>
          <a:p>
            <a:pPr marL="533400" indent="-533400">
              <a:defRPr/>
            </a:pPr>
            <a:r>
              <a:rPr lang="lv-LV" sz="2800" dirty="0"/>
              <a:t>Slavenības</a:t>
            </a:r>
          </a:p>
          <a:p>
            <a:pPr marL="533400" indent="-533400">
              <a:defRPr/>
            </a:pPr>
            <a:r>
              <a:rPr lang="lv-LV" sz="2800" dirty="0"/>
              <a:t>Svētie</a:t>
            </a:r>
          </a:p>
          <a:p>
            <a:pPr marL="533400" indent="-533400">
              <a:defRPr/>
            </a:pPr>
            <a:r>
              <a:rPr lang="lv-LV" sz="2800" dirty="0"/>
              <a:t>Draugi</a:t>
            </a:r>
          </a:p>
          <a:p>
            <a:pPr marL="533400" indent="-533400">
              <a:defRPr/>
            </a:pPr>
            <a:r>
              <a:rPr lang="lv-LV" sz="2800" dirty="0"/>
              <a:t>Laulātais draugs</a:t>
            </a:r>
          </a:p>
          <a:p>
            <a:pPr marL="533400" indent="-533400">
              <a:defRPr/>
            </a:pPr>
            <a:r>
              <a:rPr lang="lv-LV" sz="2800" dirty="0"/>
              <a:t>Es PATS</a:t>
            </a:r>
          </a:p>
          <a:p>
            <a:pPr marL="533400" indent="-533400">
              <a:buFont typeface="Wingdings" pitchFamily="2" charset="2"/>
              <a:buNone/>
              <a:defRPr/>
            </a:pPr>
            <a:r>
              <a:rPr lang="lv-LV" sz="2800" dirty="0"/>
              <a:t>“Vai nav vienalga kam es ticu?” – Nav gan</a:t>
            </a:r>
            <a:endParaRPr lang="lv-LV" sz="2500" dirty="0"/>
          </a:p>
        </p:txBody>
      </p:sp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3515" y="3173"/>
            <a:ext cx="1452558" cy="1743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17321" y="3969"/>
            <a:ext cx="1220329" cy="1968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38454" y="4378338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49792" y="1679561"/>
            <a:ext cx="1571621" cy="1309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59477" y="3265471"/>
            <a:ext cx="1220303" cy="2071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59175" y="2881305"/>
            <a:ext cx="1714497" cy="1714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4045" name="Picture 1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7012" y="1566837"/>
            <a:ext cx="25146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7" name="Picture 1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11975" y="2060575"/>
            <a:ext cx="19954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8" name="Picture 16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02260" y="2954331"/>
            <a:ext cx="1531937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9" name="Picture 1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48312" y="4670442"/>
            <a:ext cx="1692275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98505" y="4122747"/>
            <a:ext cx="2045495" cy="24495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44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4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44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0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30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500"/>
                            </p:stCondLst>
                            <p:childTnLst>
                              <p:par>
                                <p:cTn id="8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42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No False God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424605" y="1988840"/>
            <a:ext cx="4719395" cy="4675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51520" y="1124744"/>
            <a:ext cx="6588224" cy="158417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Dievs nesaka, ka tu bausli vari turēt, ja tev gribas, Viņš stingri pavēl: </a:t>
            </a:r>
            <a:r>
              <a:rPr lang="lv-LV" sz="3600" b="1" dirty="0" smtClean="0"/>
              <a:t>Tev nebūs!</a:t>
            </a:r>
            <a:endParaRPr lang="en-US" sz="3600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395536" y="2924944"/>
            <a:ext cx="4320480" cy="151216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Tā </a:t>
            </a:r>
            <a:r>
              <a:rPr lang="lv-LV" sz="3600" b="1" dirty="0" smtClean="0"/>
              <a:t>nav izvēles lieta </a:t>
            </a:r>
            <a:r>
              <a:rPr lang="lv-LV" sz="3600" dirty="0" smtClean="0"/>
              <a:t>- to darīt vai nedarīt.</a:t>
            </a:r>
            <a:endParaRPr lang="lv-LV" sz="3600" dirty="0" smtClean="0"/>
          </a:p>
        </p:txBody>
      </p:sp>
      <p:sp>
        <p:nvSpPr>
          <p:cNvPr id="1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1012825"/>
          </a:xfrm>
        </p:spPr>
        <p:txBody>
          <a:bodyPr/>
          <a:lstStyle/>
          <a:p>
            <a:pPr marL="533400" indent="-533400" algn="ctr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lv-LV" b="1" dirty="0">
                <a:solidFill>
                  <a:srgbClr val="FF0000"/>
                </a:solidFill>
              </a:rPr>
              <a:t>Es esmu Dievs, tavs Kungs, </a:t>
            </a:r>
          </a:p>
          <a:p>
            <a:pPr marL="533400" indent="-533400" algn="ctr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lv-LV" b="1" dirty="0">
                <a:solidFill>
                  <a:srgbClr val="FF0000"/>
                </a:solidFill>
              </a:rPr>
              <a:t>tev nebūs citus dievus turēt manā priekšā.</a:t>
            </a:r>
            <a:r>
              <a:rPr lang="lv-LV" b="1" dirty="0">
                <a:solidFill>
                  <a:srgbClr val="F2F2F2"/>
                </a:solidFill>
              </a:rPr>
              <a:t> 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11560" y="4581128"/>
            <a:ext cx="3744416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Tas ir </a:t>
            </a:r>
            <a:r>
              <a:rPr lang="lv-LV" sz="3600" b="1" dirty="0" smtClean="0"/>
              <a:t>pavēlēts</a:t>
            </a:r>
            <a:r>
              <a:rPr lang="lv-LV" sz="3600" dirty="0" smtClean="0"/>
              <a:t>, </a:t>
            </a:r>
          </a:p>
          <a:p>
            <a:pPr algn="ctr"/>
            <a:r>
              <a:rPr lang="lv-LV" sz="3600" dirty="0" smtClean="0"/>
              <a:t>citādi pār tevi nāks sods</a:t>
            </a:r>
            <a:endParaRPr lang="lv-LV" sz="3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  <p:bldP spid="14" grpId="0" build="p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1912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4800" b="1" dirty="0" err="1" smtClean="0">
                <a:solidFill>
                  <a:schemeClr val="tx1"/>
                </a:solidFill>
              </a:rPr>
              <a:t>Mantkarība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180528" y="1352381"/>
            <a:ext cx="91440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lv-LV" sz="2600" dirty="0" smtClean="0"/>
              <a:t>Šis elks tiek ļoti:</a:t>
            </a:r>
            <a:endParaRPr lang="en-US" sz="2800" b="1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7267" y="2564904"/>
            <a:ext cx="2606733" cy="2172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708921"/>
            <a:ext cx="2771800" cy="2005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323528" y="1628800"/>
            <a:ext cx="3312368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/>
              <a:t>MĪLĒTS</a:t>
            </a:r>
            <a:endParaRPr lang="en-US" sz="4000" b="1" dirty="0"/>
          </a:p>
        </p:txBody>
      </p:sp>
      <p:sp>
        <p:nvSpPr>
          <p:cNvPr id="12" name="Oval 11"/>
          <p:cNvSpPr/>
          <p:nvPr/>
        </p:nvSpPr>
        <p:spPr>
          <a:xfrm>
            <a:off x="5076056" y="1628800"/>
            <a:ext cx="3528392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/>
              <a:t>GODĀTS</a:t>
            </a:r>
            <a:endParaRPr lang="en-US" sz="4000" b="1" dirty="0"/>
          </a:p>
        </p:txBody>
      </p:sp>
      <p:sp>
        <p:nvSpPr>
          <p:cNvPr id="13" name="Oval 12"/>
          <p:cNvSpPr/>
          <p:nvPr/>
        </p:nvSpPr>
        <p:spPr>
          <a:xfrm>
            <a:off x="2483768" y="2492896"/>
            <a:ext cx="3960440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/>
              <a:t>PIELŪGTS</a:t>
            </a:r>
            <a:endParaRPr lang="en-US" sz="4000" b="1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692696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lv-LV" sz="3600" dirty="0" smtClean="0"/>
              <a:t>Lielākais un izplatītākais elks</a:t>
            </a:r>
            <a:endParaRPr lang="en-US" sz="4000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251520" y="4725144"/>
            <a:ext cx="8640960" cy="9361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400" dirty="0" smtClean="0"/>
              <a:t>Cilvēki vienmēr ir pārliecināti, ka tikai pietiekams naudas un mantas daudzums spēj nodrošināt labu dzīvi.</a:t>
            </a:r>
            <a:endParaRPr lang="en-US" sz="2400" dirty="0"/>
          </a:p>
        </p:txBody>
      </p:sp>
      <p:sp>
        <p:nvSpPr>
          <p:cNvPr id="16" name="Rounded Rectangle 15"/>
          <p:cNvSpPr/>
          <p:nvPr/>
        </p:nvSpPr>
        <p:spPr>
          <a:xfrm>
            <a:off x="251520" y="5733256"/>
            <a:ext cx="8640960" cy="9361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/>
              <a:t>Ja naudas ir daudz, sirds priecājas, bet ja ir piedzīvots liels zaudējums, tad sirds ir skumju pilna.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11" grpId="0" animBg="1"/>
      <p:bldP spid="12" grpId="0" animBg="1"/>
      <p:bldP spid="13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340767"/>
            <a:ext cx="3635896" cy="43540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1912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4800" b="1" dirty="0" smtClean="0">
                <a:solidFill>
                  <a:schemeClr val="tx1"/>
                </a:solidFill>
              </a:rPr>
              <a:t>Zināšanas / Cilvēciska gudrība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23528" y="1628800"/>
            <a:ext cx="5328592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/>
              <a:t>CIENĪJAMĀKS</a:t>
            </a:r>
            <a:endParaRPr lang="en-US" sz="4000" b="1" dirty="0"/>
          </a:p>
        </p:txBody>
      </p:sp>
      <p:sp>
        <p:nvSpPr>
          <p:cNvPr id="12" name="Oval 11"/>
          <p:cNvSpPr/>
          <p:nvPr/>
        </p:nvSpPr>
        <p:spPr>
          <a:xfrm>
            <a:off x="1619672" y="620688"/>
            <a:ext cx="4392488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/>
              <a:t>AUGSTĀKS</a:t>
            </a:r>
            <a:endParaRPr lang="en-US" sz="4000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611560" y="3068960"/>
            <a:ext cx="4536504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400" dirty="0" smtClean="0"/>
              <a:t>Kad paša zināšanas kļūst svarīgākas par Dieva gudrību un Dievs kļūst nesvarīgs</a:t>
            </a:r>
            <a:endParaRPr lang="en-US" sz="2400" dirty="0"/>
          </a:p>
        </p:txBody>
      </p:sp>
      <p:sp>
        <p:nvSpPr>
          <p:cNvPr id="16" name="Rounded Rectangle 15"/>
          <p:cNvSpPr/>
          <p:nvPr/>
        </p:nvSpPr>
        <p:spPr>
          <a:xfrm>
            <a:off x="251520" y="5733256"/>
            <a:ext cx="6480720" cy="9361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/>
              <a:t>Šādas zināšanas šķiet spožas paša acīs, bet Dievam tas ir pretīgs elks</a:t>
            </a:r>
            <a:endParaRPr lang="en-US" sz="2800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0" y="776317"/>
            <a:ext cx="183569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lv-LV" sz="2600" dirty="0" smtClean="0"/>
              <a:t>Šis elks:</a:t>
            </a:r>
            <a:endParaRPr lang="en-US" sz="2800" b="1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555776" y="2492896"/>
            <a:ext cx="266429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lv-LV" sz="2600" dirty="0" smtClean="0"/>
              <a:t>par iepriekšējo</a:t>
            </a:r>
            <a:endParaRPr lang="en-US" sz="2800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611560" y="4725144"/>
            <a:ext cx="4536504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400" dirty="0" smtClean="0"/>
              <a:t>Visu apbrīnu, paļāvību un mīlestību rod savās zināšanās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11" grpId="0" animBg="1"/>
      <p:bldP spid="12" grpId="0" animBg="1"/>
      <p:bldP spid="15" grpId="0" animBg="1"/>
      <p:bldP spid="16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no sex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10368" y="3861048"/>
            <a:ext cx="2798136" cy="2798136"/>
          </a:xfrm>
          <a:prstGeom prst="rect">
            <a:avLst/>
          </a:prstGeom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1912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4800" b="1" dirty="0" smtClean="0">
                <a:solidFill>
                  <a:schemeClr val="tx1"/>
                </a:solidFill>
              </a:rPr>
              <a:t>Bauda un Labsajūta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23528" y="1628800"/>
            <a:ext cx="5328592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/>
              <a:t>ZINĀŠANAS</a:t>
            </a:r>
            <a:endParaRPr lang="en-US" sz="4000" b="1" dirty="0"/>
          </a:p>
        </p:txBody>
      </p:sp>
      <p:sp>
        <p:nvSpPr>
          <p:cNvPr id="12" name="Oval 11"/>
          <p:cNvSpPr/>
          <p:nvPr/>
        </p:nvSpPr>
        <p:spPr>
          <a:xfrm>
            <a:off x="1619672" y="620688"/>
            <a:ext cx="3528392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/>
              <a:t>MANTAS</a:t>
            </a:r>
            <a:endParaRPr lang="en-US" sz="4000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251520" y="2708920"/>
            <a:ext cx="5544616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Nē, ēdīsim un dzersim, mīlēsimies jo rīt mēs mirsim</a:t>
            </a:r>
            <a:endParaRPr lang="en-US" sz="3200" dirty="0"/>
          </a:p>
        </p:txBody>
      </p:sp>
      <p:sp>
        <p:nvSpPr>
          <p:cNvPr id="16" name="Rounded Rectangle 15"/>
          <p:cNvSpPr/>
          <p:nvPr/>
        </p:nvSpPr>
        <p:spPr>
          <a:xfrm>
            <a:off x="179512" y="5229200"/>
            <a:ext cx="6192688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/>
              <a:t>Kāpēc? Tāpēc, ka baudas viņiem ir pats galvenais, taču vienīgais mūsu pielūgsmes objekts drīkst būt Dievs</a:t>
            </a:r>
            <a:endParaRPr lang="en-US" sz="2800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0" y="776317"/>
            <a:ext cx="183569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lv-LV" sz="2600" dirty="0" smtClean="0"/>
              <a:t>Ko līdz</a:t>
            </a:r>
            <a:r>
              <a:rPr lang="lv-LV" sz="2600" dirty="0" smtClean="0"/>
              <a:t>:</a:t>
            </a:r>
            <a:endParaRPr lang="en-US" sz="2800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323528" y="4077072"/>
            <a:ext cx="5616624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/>
              <a:t>“Viņu gals ir pazušana, un viņu Dievs ir vēders” (Fil.3:19)</a:t>
            </a:r>
            <a:endParaRPr lang="en-US" sz="2800" dirty="0"/>
          </a:p>
        </p:txBody>
      </p:sp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476672"/>
            <a:ext cx="3083351" cy="3476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11" grpId="0" animBg="1"/>
      <p:bldP spid="12" grpId="0" animBg="1"/>
      <p:bldP spid="15" grpId="0" animBg="1"/>
      <p:bldP spid="16" grpId="0" animBg="1"/>
      <p:bldP spid="20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8547</TotalTime>
  <Words>1446</Words>
  <Application>Microsoft Office PowerPoint</Application>
  <PresentationFormat>On-screen Show (4:3)</PresentationFormat>
  <Paragraphs>204</Paragraphs>
  <Slides>27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Default Design</vt:lpstr>
      <vt:lpstr>2.Moz.20:1-6 Pirmais bauslis</vt:lpstr>
      <vt:lpstr>2.Moz.20:1-6 Pirmais bauslis</vt:lpstr>
      <vt:lpstr>1.bauslis</vt:lpstr>
      <vt:lpstr>Kas ir dievs?</vt:lpstr>
      <vt:lpstr>Citi dievi</vt:lpstr>
      <vt:lpstr>Slide 6</vt:lpstr>
      <vt:lpstr>Mantkarība</vt:lpstr>
      <vt:lpstr>Zināšanas / Cilvēciska gudrība</vt:lpstr>
      <vt:lpstr>Bauda un Labsajūta</vt:lpstr>
      <vt:lpstr>Cilvēku pielūgšana</vt:lpstr>
      <vt:lpstr>Kas ir tavs elku dievs?</vt:lpstr>
      <vt:lpstr>Slide 12</vt:lpstr>
      <vt:lpstr>Elkdievība</vt:lpstr>
      <vt:lpstr>Dieva gods</vt:lpstr>
      <vt:lpstr>Elkdievība</vt:lpstr>
      <vt:lpstr>Dieva dusmas</vt:lpstr>
      <vt:lpstr>Mums būs Dievu pār visu bīties, mīlēt un uz Viņu paļauties.</vt:lpstr>
      <vt:lpstr>Mums būs Dievu pār visu bīties, mīlēt un uz Viņu paļauties.</vt:lpstr>
      <vt:lpstr>Dievs ir apsolījis par saviem bērniem rūpēties</vt:lpstr>
      <vt:lpstr>Ticība Dievam</vt:lpstr>
      <vt:lpstr>Mums būs Dievu pār visu bīties, mīlēt un uz Viņu paļauties.</vt:lpstr>
      <vt:lpstr>Mums būs Dievu pār visu bīties, mīlēt un uz Viņu paļauties.</vt:lpstr>
      <vt:lpstr>Luters:</vt:lpstr>
      <vt:lpstr>Luters:</vt:lpstr>
      <vt:lpstr>Dieva mīlestība</vt:lpstr>
      <vt:lpstr>Dievs un citi dievi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105</cp:revision>
  <dcterms:created xsi:type="dcterms:W3CDTF">2010-10-07T14:46:11Z</dcterms:created>
  <dcterms:modified xsi:type="dcterms:W3CDTF">2024-06-02T14:25:58Z</dcterms:modified>
</cp:coreProperties>
</file>