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82" r:id="rId2"/>
    <p:sldId id="281" r:id="rId3"/>
    <p:sldId id="300" r:id="rId4"/>
    <p:sldId id="289" r:id="rId5"/>
    <p:sldId id="290" r:id="rId6"/>
    <p:sldId id="291" r:id="rId7"/>
    <p:sldId id="292" r:id="rId8"/>
    <p:sldId id="301" r:id="rId9"/>
    <p:sldId id="293" r:id="rId10"/>
    <p:sldId id="294" r:id="rId11"/>
    <p:sldId id="299" r:id="rId12"/>
    <p:sldId id="295" r:id="rId13"/>
    <p:sldId id="298" r:id="rId14"/>
    <p:sldId id="279" r:id="rId15"/>
    <p:sldId id="272" r:id="rId16"/>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833" autoAdjust="0"/>
    <p:restoredTop sz="94660"/>
  </p:normalViewPr>
  <p:slideViewPr>
    <p:cSldViewPr>
      <p:cViewPr varScale="1">
        <p:scale>
          <a:sx n="73" d="100"/>
          <a:sy n="73" d="100"/>
        </p:scale>
        <p:origin x="-76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6448" cy="495858"/>
          </a:xfrm>
          <a:prstGeom prst="rect">
            <a:avLst/>
          </a:prstGeom>
        </p:spPr>
        <p:txBody>
          <a:bodyPr vert="horz" lIns="90955" tIns="45478" rIns="90955" bIns="45478"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1227" y="1"/>
            <a:ext cx="2944869" cy="495858"/>
          </a:xfrm>
          <a:prstGeom prst="rect">
            <a:avLst/>
          </a:prstGeom>
        </p:spPr>
        <p:txBody>
          <a:bodyPr vert="horz" lIns="90955" tIns="45478" rIns="90955" bIns="45478" rtlCol="0"/>
          <a:lstStyle>
            <a:lvl1pPr algn="r">
              <a:defRPr sz="1200">
                <a:latin typeface="Arial" pitchFamily="34" charset="0"/>
              </a:defRPr>
            </a:lvl1pPr>
          </a:lstStyle>
          <a:p>
            <a:pPr>
              <a:defRPr/>
            </a:pPr>
            <a:fld id="{809D7314-61D2-44C6-897D-4B6A5A539583}" type="datetimeFigureOut">
              <a:rPr lang="en-US"/>
              <a:pPr>
                <a:defRPr/>
              </a:pPr>
              <a:t>2/23/2022</a:t>
            </a:fld>
            <a:endParaRPr lang="en-US"/>
          </a:p>
        </p:txBody>
      </p:sp>
      <p:sp>
        <p:nvSpPr>
          <p:cNvPr id="4" name="Slide Image Placeholder 3"/>
          <p:cNvSpPr>
            <a:spLocks noGrp="1" noRot="1" noChangeAspect="1"/>
          </p:cNvSpPr>
          <p:nvPr>
            <p:ph type="sldImg" idx="2"/>
          </p:nvPr>
        </p:nvSpPr>
        <p:spPr>
          <a:xfrm>
            <a:off x="917575" y="744538"/>
            <a:ext cx="4964113" cy="3722687"/>
          </a:xfrm>
          <a:prstGeom prst="rect">
            <a:avLst/>
          </a:prstGeom>
          <a:noFill/>
          <a:ln w="12700">
            <a:solidFill>
              <a:prstClr val="black"/>
            </a:solidFill>
          </a:ln>
        </p:spPr>
        <p:txBody>
          <a:bodyPr vert="horz" lIns="90955" tIns="45478" rIns="90955" bIns="45478" rtlCol="0" anchor="ctr"/>
          <a:lstStyle/>
          <a:p>
            <a:pPr lvl="0"/>
            <a:endParaRPr lang="en-US" noProof="0" smtClean="0"/>
          </a:p>
        </p:txBody>
      </p:sp>
      <p:sp>
        <p:nvSpPr>
          <p:cNvPr id="5" name="Notes Placeholder 4"/>
          <p:cNvSpPr>
            <a:spLocks noGrp="1"/>
          </p:cNvSpPr>
          <p:nvPr>
            <p:ph type="body" sz="quarter" idx="3"/>
          </p:nvPr>
        </p:nvSpPr>
        <p:spPr>
          <a:xfrm>
            <a:off x="680557" y="4715390"/>
            <a:ext cx="5438140" cy="4467461"/>
          </a:xfrm>
          <a:prstGeom prst="rect">
            <a:avLst/>
          </a:prstGeom>
        </p:spPr>
        <p:txBody>
          <a:bodyPr vert="horz" lIns="90955" tIns="45478" rIns="90955" bIns="4547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1" y="9429202"/>
            <a:ext cx="2946448" cy="495858"/>
          </a:xfrm>
          <a:prstGeom prst="rect">
            <a:avLst/>
          </a:prstGeom>
        </p:spPr>
        <p:txBody>
          <a:bodyPr vert="horz" lIns="90955" tIns="45478" rIns="90955" bIns="45478"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1227" y="9429202"/>
            <a:ext cx="2944869" cy="495858"/>
          </a:xfrm>
          <a:prstGeom prst="rect">
            <a:avLst/>
          </a:prstGeom>
        </p:spPr>
        <p:txBody>
          <a:bodyPr vert="horz" lIns="90955" tIns="45478" rIns="90955" bIns="45478" rtlCol="0" anchor="b"/>
          <a:lstStyle>
            <a:lvl1pPr algn="r">
              <a:defRPr sz="1200">
                <a:latin typeface="Arial" pitchFamily="34" charset="0"/>
              </a:defRPr>
            </a:lvl1pPr>
          </a:lstStyle>
          <a:p>
            <a:pPr>
              <a:defRPr/>
            </a:pPr>
            <a:fld id="{39E7C370-F7B9-4409-971E-5F5AA3C37C0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3B275C3-7109-46CB-984C-E89D3AD84787}"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C81EA35-33C6-4E1C-88A6-CACA198053DB}"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C7AA9C9-70C8-4895-A80F-ECE87F97478D}"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C9EF16-BB04-4915-8DCF-81D327E7EEF0}"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4923D5D-6CE4-4752-97F2-32CD16082281}"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23FA9AB-5717-416E-A68E-97EC1A330EE2}"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40ED23E6-DDF5-4640-AA68-FBBFE3E0ECE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3D2E2E40-1EE2-47AC-B144-1EA6548B2EAA}"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7376636A-C016-4844-BCA3-2AF76D9ACDF0}"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E71648BD-2BF0-41E4-A443-0F5990934C2A}"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EABF42C3-FB20-4FE8-B37C-252D5675BB47}"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9B5961BF-1462-4172-B556-96191E5D5A99}"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w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w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285750"/>
            <a:ext cx="8894763" cy="1071563"/>
          </a:xfrm>
        </p:spPr>
        <p:txBody>
          <a:bodyPr/>
          <a:lstStyle/>
          <a:p>
            <a:pPr eaLnBrk="1" hangingPunct="1"/>
            <a:r>
              <a:rPr lang="lv-LV" b="1" dirty="0" smtClean="0"/>
              <a:t>Lk.18:35-43 Aklā ubaga ticība</a:t>
            </a:r>
            <a:endParaRPr lang="lv-LV" b="1" dirty="0" smtClean="0"/>
          </a:p>
        </p:txBody>
      </p:sp>
      <p:pic>
        <p:nvPicPr>
          <p:cNvPr id="2051" name="Picture 3" descr="DOVE019"/>
          <p:cNvPicPr>
            <a:picLocks noChangeAspect="1" noChangeArrowheads="1"/>
          </p:cNvPicPr>
          <p:nvPr/>
        </p:nvPicPr>
        <p:blipFill>
          <a:blip r:embed="rId2" cstate="print"/>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286644" y="0"/>
            <a:ext cx="1857356" cy="400110"/>
          </a:xfrm>
          <a:prstGeom prst="rect">
            <a:avLst/>
          </a:prstGeom>
          <a:noFill/>
          <a:ln w="9525">
            <a:noFill/>
            <a:miter lim="800000"/>
            <a:headEnd/>
            <a:tailEnd/>
          </a:ln>
        </p:spPr>
        <p:txBody>
          <a:bodyPr wrap="square">
            <a:spAutoFit/>
          </a:bodyPr>
          <a:lstStyle/>
          <a:p>
            <a:pPr>
              <a:spcBef>
                <a:spcPct val="50000"/>
              </a:spcBef>
            </a:pPr>
            <a:r>
              <a:rPr lang="lv-LV" sz="2000" dirty="0" smtClean="0"/>
              <a:t>27</a:t>
            </a:r>
            <a:r>
              <a:rPr lang="lv-LV" sz="2000" dirty="0" smtClean="0"/>
              <a:t>.feb.2022.</a:t>
            </a:r>
            <a:endParaRPr lang="lv-LV" sz="2000" dirty="0"/>
          </a:p>
        </p:txBody>
      </p:sp>
      <p:sp>
        <p:nvSpPr>
          <p:cNvPr id="2053" name="Rectangle 3"/>
          <p:cNvSpPr>
            <a:spLocks noChangeArrowheads="1"/>
          </p:cNvSpPr>
          <p:nvPr/>
        </p:nvSpPr>
        <p:spPr bwMode="auto">
          <a:xfrm>
            <a:off x="5580063" y="1428750"/>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669475A7-9EA4-4844-B2E3-D28C30AD5C27}" type="slidenum">
              <a:rPr lang="lv-LV" smtClean="0"/>
              <a:pPr/>
              <a:t>1</a:t>
            </a:fld>
            <a:endParaRPr lang="lv-LV" smtClean="0"/>
          </a:p>
        </p:txBody>
      </p:sp>
      <p:sp>
        <p:nvSpPr>
          <p:cNvPr id="8194" name="AutoShape 2" descr="Kristus Pasaulei - Kā es kļuvu redzīgs? Trijos evaņģēlijos – Mateja, Marka  un Lūkas – ir stāsts par kādu cilvēku, aklo Bartimeju, kurš kļuva redzīgs.  Marka evaņģēlijā ir konkrēti norādīts šī cilvēk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196" name="AutoShape 4" descr="Kristus Pasaulei - Kā es kļuvu redzīgs? Trijos evaņģēlijos – Mateja, Marka  un Lūkas – ir stāsts par kādu cilvēku, aklo Bartimeju, kurš kļuva redzīgs.  Marka evaņģēlijā ir konkrēti norādīts šī cilvēk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197" name="Picture 5"/>
          <p:cNvPicPr>
            <a:picLocks noChangeAspect="1" noChangeArrowheads="1"/>
          </p:cNvPicPr>
          <p:nvPr/>
        </p:nvPicPr>
        <p:blipFill>
          <a:blip r:embed="rId3" cstate="print"/>
          <a:srcRect/>
          <a:stretch>
            <a:fillRect/>
          </a:stretch>
        </p:blipFill>
        <p:spPr bwMode="auto">
          <a:xfrm>
            <a:off x="611560" y="2010598"/>
            <a:ext cx="8018187" cy="426867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57820"/>
            <a:ext cx="9144000" cy="850900"/>
          </a:xfrm>
        </p:spPr>
        <p:txBody>
          <a:bodyPr/>
          <a:lstStyle/>
          <a:p>
            <a:pPr eaLnBrk="1" hangingPunct="1"/>
            <a:r>
              <a:rPr lang="lv-LV" sz="3600" b="1" dirty="0" smtClean="0">
                <a:solidFill>
                  <a:schemeClr val="tx1"/>
                </a:solidFill>
              </a:rPr>
              <a:t>6. Īsta ticība grib redzēt Jēzu</a:t>
            </a:r>
            <a:endParaRPr lang="lv-LV" sz="3600" b="1" dirty="0" smtClean="0">
              <a:solidFill>
                <a:schemeClr val="tx1"/>
              </a:solidFill>
            </a:endParaRPr>
          </a:p>
        </p:txBody>
      </p:sp>
      <p:sp>
        <p:nvSpPr>
          <p:cNvPr id="7" name="Rectangle 6"/>
          <p:cNvSpPr>
            <a:spLocks noChangeArrowheads="1"/>
          </p:cNvSpPr>
          <p:nvPr/>
        </p:nvSpPr>
        <p:spPr bwMode="auto">
          <a:xfrm>
            <a:off x="0" y="1700808"/>
            <a:ext cx="9144000" cy="1815882"/>
          </a:xfrm>
          <a:prstGeom prst="rect">
            <a:avLst/>
          </a:prstGeom>
          <a:noFill/>
          <a:ln w="9525">
            <a:noFill/>
            <a:miter lim="800000"/>
            <a:headEnd/>
            <a:tailEnd/>
          </a:ln>
        </p:spPr>
        <p:txBody>
          <a:bodyPr wrap="square">
            <a:spAutoFit/>
          </a:bodyPr>
          <a:lstStyle/>
          <a:p>
            <a:pPr>
              <a:buFontTx/>
              <a:buChar char="•"/>
            </a:pPr>
            <a:r>
              <a:rPr lang="lv-LV" sz="2800" b="1" dirty="0" smtClean="0"/>
              <a:t>Aklais</a:t>
            </a:r>
            <a:r>
              <a:rPr lang="lv-LV" sz="2800" dirty="0" smtClean="0"/>
              <a:t> ir </a:t>
            </a:r>
            <a:r>
              <a:rPr lang="lv-LV" sz="2800" b="1" dirty="0" smtClean="0"/>
              <a:t>dzirdējis liecības </a:t>
            </a:r>
            <a:r>
              <a:rPr lang="lv-LV" sz="2800" dirty="0" smtClean="0"/>
              <a:t>par </a:t>
            </a:r>
            <a:r>
              <a:rPr lang="lv-LV" sz="2800" b="1" dirty="0" smtClean="0"/>
              <a:t>Kristu</a:t>
            </a:r>
            <a:r>
              <a:rPr lang="lv-LV" sz="2800" dirty="0" smtClean="0"/>
              <a:t>, bet viņam ar to </a:t>
            </a:r>
            <a:r>
              <a:rPr lang="lv-LV" sz="2800" b="1" dirty="0" smtClean="0"/>
              <a:t>nepietiek</a:t>
            </a:r>
            <a:r>
              <a:rPr lang="lv-LV" sz="2800" dirty="0" smtClean="0"/>
              <a:t>, viņš grib </a:t>
            </a:r>
            <a:r>
              <a:rPr lang="lv-LV" sz="2800" b="1" dirty="0" smtClean="0"/>
              <a:t>sastapt</a:t>
            </a:r>
            <a:r>
              <a:rPr lang="lv-LV" sz="2800" dirty="0" smtClean="0"/>
              <a:t>, </a:t>
            </a:r>
            <a:r>
              <a:rPr lang="lv-LV" sz="2800" b="1" dirty="0" smtClean="0"/>
              <a:t>redzēt</a:t>
            </a:r>
            <a:r>
              <a:rPr lang="lv-LV" sz="2800" dirty="0" smtClean="0"/>
              <a:t> un </a:t>
            </a:r>
            <a:r>
              <a:rPr lang="lv-LV" sz="2800" b="1" dirty="0" smtClean="0"/>
              <a:t>iepazīt</a:t>
            </a:r>
            <a:r>
              <a:rPr lang="lv-LV" sz="2800" dirty="0" smtClean="0"/>
              <a:t> Viņu. </a:t>
            </a:r>
          </a:p>
          <a:p>
            <a:pPr>
              <a:buFontTx/>
              <a:buChar char="•"/>
            </a:pPr>
            <a:r>
              <a:rPr lang="lv-LV" sz="2800" b="1" dirty="0" smtClean="0"/>
              <a:t>Īsta ticība </a:t>
            </a:r>
            <a:r>
              <a:rPr lang="lv-LV" sz="2800" dirty="0" smtClean="0"/>
              <a:t>nāk ar </a:t>
            </a:r>
            <a:r>
              <a:rPr lang="lv-LV" sz="2800" b="1" dirty="0" smtClean="0"/>
              <a:t>vēlmi iet dziļumā</a:t>
            </a:r>
            <a:r>
              <a:rPr lang="lv-LV" sz="2800" dirty="0" smtClean="0"/>
              <a:t>:                                              “</a:t>
            </a:r>
            <a:r>
              <a:rPr lang="lv-LV" sz="2800" i="1" dirty="0" smtClean="0"/>
              <a:t>No ticības uz ticību</a:t>
            </a:r>
            <a:r>
              <a:rPr lang="lv-LV" sz="2800" dirty="0" smtClean="0"/>
              <a:t>.” (Rom.1:17)</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10</a:t>
            </a:fld>
            <a:endParaRPr lang="lv-LV" smtClean="0"/>
          </a:p>
        </p:txBody>
      </p:sp>
      <p:sp>
        <p:nvSpPr>
          <p:cNvPr id="5" name="Rectangle 4"/>
          <p:cNvSpPr/>
          <p:nvPr/>
        </p:nvSpPr>
        <p:spPr>
          <a:xfrm>
            <a:off x="0" y="764704"/>
            <a:ext cx="9144000" cy="954107"/>
          </a:xfrm>
          <a:prstGeom prst="rect">
            <a:avLst/>
          </a:prstGeom>
        </p:spPr>
        <p:txBody>
          <a:bodyPr wrap="square">
            <a:spAutoFit/>
          </a:bodyPr>
          <a:lstStyle/>
          <a:p>
            <a:r>
              <a:rPr lang="lv-LV" sz="2800" i="1" dirty="0" smtClean="0"/>
              <a:t>Jēzus viņam </a:t>
            </a:r>
            <a:r>
              <a:rPr lang="lv-LV" sz="2800" i="1" dirty="0" smtClean="0"/>
              <a:t>jautāja: </a:t>
            </a:r>
            <a:r>
              <a:rPr lang="lv-LV" sz="2800" i="1" baseline="30000" dirty="0" smtClean="0"/>
              <a:t>41</a:t>
            </a:r>
            <a:r>
              <a:rPr lang="lv-LV" sz="2800" i="1" dirty="0" smtClean="0"/>
              <a:t> “Ko tu gribi, lai es tev daru?” Viņš atbildēja: “Kungs, lai es redzētu!”</a:t>
            </a:r>
            <a:endParaRPr lang="en-US" sz="2800" i="1" dirty="0"/>
          </a:p>
        </p:txBody>
      </p:sp>
      <p:pic>
        <p:nvPicPr>
          <p:cNvPr id="26627" name="Picture 3"/>
          <p:cNvPicPr>
            <a:picLocks noChangeAspect="1" noChangeArrowheads="1"/>
          </p:cNvPicPr>
          <p:nvPr/>
        </p:nvPicPr>
        <p:blipFill>
          <a:blip r:embed="rId2" cstate="print"/>
          <a:srcRect/>
          <a:stretch>
            <a:fillRect/>
          </a:stretch>
        </p:blipFill>
        <p:spPr bwMode="auto">
          <a:xfrm>
            <a:off x="1578384" y="3429001"/>
            <a:ext cx="6017952" cy="3429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6627"/>
                                        </p:tgtEl>
                                        <p:attrNameLst>
                                          <p:attrName>style.visibility</p:attrName>
                                        </p:attrNameLst>
                                      </p:cBhvr>
                                      <p:to>
                                        <p:strVal val="visible"/>
                                      </p:to>
                                    </p:set>
                                    <p:animEffect transition="in" filter="fade">
                                      <p:cBhvr>
                                        <p:cTn id="11" dur="2000"/>
                                        <p:tgtEl>
                                          <p:spTgt spid="26627"/>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27384"/>
            <a:ext cx="9144000" cy="850900"/>
          </a:xfrm>
        </p:spPr>
        <p:txBody>
          <a:bodyPr/>
          <a:lstStyle/>
          <a:p>
            <a:pPr eaLnBrk="1" hangingPunct="1"/>
            <a:r>
              <a:rPr lang="lv-LV" sz="3000" b="1" dirty="0" smtClean="0">
                <a:solidFill>
                  <a:schemeClr val="tx1"/>
                </a:solidFill>
              </a:rPr>
              <a:t>7</a:t>
            </a:r>
            <a:r>
              <a:rPr lang="lv-LV" sz="3000" b="1" dirty="0" smtClean="0">
                <a:solidFill>
                  <a:schemeClr val="tx1"/>
                </a:solidFill>
              </a:rPr>
              <a:t>. Aklais pārvar visus šķēršļus un izcīna uzvaru</a:t>
            </a:r>
            <a:endParaRPr lang="lv-LV" sz="3000" b="1" dirty="0" smtClean="0">
              <a:solidFill>
                <a:schemeClr val="tx1"/>
              </a:solidFill>
            </a:endParaRPr>
          </a:p>
        </p:txBody>
      </p:sp>
      <p:sp>
        <p:nvSpPr>
          <p:cNvPr id="7" name="Rectangle 6"/>
          <p:cNvSpPr>
            <a:spLocks noChangeArrowheads="1"/>
          </p:cNvSpPr>
          <p:nvPr/>
        </p:nvSpPr>
        <p:spPr bwMode="auto">
          <a:xfrm>
            <a:off x="0" y="1700808"/>
            <a:ext cx="5580112" cy="5262979"/>
          </a:xfrm>
          <a:prstGeom prst="rect">
            <a:avLst/>
          </a:prstGeom>
          <a:noFill/>
          <a:ln w="9525">
            <a:noFill/>
            <a:miter lim="800000"/>
            <a:headEnd/>
            <a:tailEnd/>
          </a:ln>
        </p:spPr>
        <p:txBody>
          <a:bodyPr wrap="square">
            <a:spAutoFit/>
          </a:bodyPr>
          <a:lstStyle/>
          <a:p>
            <a:pPr>
              <a:buFontTx/>
              <a:buChar char="•"/>
            </a:pPr>
            <a:r>
              <a:rPr lang="lv-LV" sz="2800" dirty="0" smtClean="0"/>
              <a:t>Šis </a:t>
            </a:r>
            <a:r>
              <a:rPr lang="lv-LV" sz="2800" b="1" dirty="0" smtClean="0"/>
              <a:t>cilvēks</a:t>
            </a:r>
            <a:r>
              <a:rPr lang="lv-LV" sz="2800" dirty="0" smtClean="0"/>
              <a:t> </a:t>
            </a:r>
            <a:r>
              <a:rPr lang="lv-LV" sz="2800" b="1" dirty="0" smtClean="0"/>
              <a:t>pārvar visus šķēršļus </a:t>
            </a:r>
            <a:r>
              <a:rPr lang="lv-LV" sz="2800" dirty="0" smtClean="0"/>
              <a:t>un </a:t>
            </a:r>
            <a:r>
              <a:rPr lang="lv-LV" sz="2800" b="1" dirty="0" smtClean="0"/>
              <a:t>izcīna uzvaru</a:t>
            </a:r>
            <a:r>
              <a:rPr lang="lv-LV" sz="2800" dirty="0" smtClean="0"/>
              <a:t>. Viņš </a:t>
            </a:r>
            <a:r>
              <a:rPr lang="lv-LV" sz="2800" b="1" dirty="0" smtClean="0"/>
              <a:t>neļauj pasaulei</a:t>
            </a:r>
            <a:r>
              <a:rPr lang="lv-LV" sz="2800" dirty="0" smtClean="0"/>
              <a:t>, ne arī paša </a:t>
            </a:r>
            <a:r>
              <a:rPr lang="lv-LV" sz="2800" b="1" dirty="0" smtClean="0"/>
              <a:t>iekšējām cīņām </a:t>
            </a:r>
            <a:r>
              <a:rPr lang="lv-LV" sz="2800" dirty="0" smtClean="0"/>
              <a:t>sagraut </a:t>
            </a:r>
            <a:r>
              <a:rPr lang="lv-LV" sz="2800" b="1" dirty="0" smtClean="0"/>
              <a:t>viņa paļāvību</a:t>
            </a:r>
            <a:r>
              <a:rPr lang="lv-LV" sz="2800" dirty="0" smtClean="0"/>
              <a:t>.</a:t>
            </a:r>
          </a:p>
          <a:p>
            <a:pPr>
              <a:buFontTx/>
              <a:buChar char="•"/>
            </a:pPr>
            <a:r>
              <a:rPr lang="lv-LV" sz="2800" b="1" dirty="0" smtClean="0"/>
              <a:t>Ticība</a:t>
            </a:r>
            <a:r>
              <a:rPr lang="lv-LV" sz="2800" dirty="0" smtClean="0"/>
              <a:t> </a:t>
            </a:r>
            <a:r>
              <a:rPr lang="lv-LV" sz="2800" b="1" dirty="0" smtClean="0"/>
              <a:t>gūst uzvaru </a:t>
            </a:r>
            <a:r>
              <a:rPr lang="lv-LV" sz="2800" dirty="0" smtClean="0"/>
              <a:t>pie visiem, kas </a:t>
            </a:r>
            <a:r>
              <a:rPr lang="lv-LV" sz="2800" b="1" dirty="0" smtClean="0"/>
              <a:t>cieši turas </a:t>
            </a:r>
            <a:r>
              <a:rPr lang="lv-LV" sz="2800" dirty="0" smtClean="0"/>
              <a:t>pie </a:t>
            </a:r>
            <a:r>
              <a:rPr lang="lv-LV" sz="2800" b="1" dirty="0" smtClean="0"/>
              <a:t>Dieva vārda</a:t>
            </a:r>
            <a:r>
              <a:rPr lang="lv-LV" sz="2800" dirty="0" smtClean="0"/>
              <a:t>, novērš savas </a:t>
            </a:r>
            <a:r>
              <a:rPr lang="lv-LV" sz="2800" b="1" dirty="0" smtClean="0"/>
              <a:t>ausis</a:t>
            </a:r>
            <a:r>
              <a:rPr lang="lv-LV" sz="2800" dirty="0" smtClean="0"/>
              <a:t> no </a:t>
            </a:r>
            <a:r>
              <a:rPr lang="lv-LV" sz="2800" b="1" dirty="0" smtClean="0"/>
              <a:t>velna</a:t>
            </a:r>
            <a:r>
              <a:rPr lang="lv-LV" sz="2800" dirty="0" smtClean="0"/>
              <a:t>, </a:t>
            </a:r>
            <a:r>
              <a:rPr lang="lv-LV" sz="2800" b="1" dirty="0" smtClean="0"/>
              <a:t>pasaules</a:t>
            </a:r>
            <a:r>
              <a:rPr lang="lv-LV" sz="2800" dirty="0" smtClean="0"/>
              <a:t> un paši saviem </a:t>
            </a:r>
            <a:r>
              <a:rPr lang="lv-LV" sz="2800" b="1" dirty="0" smtClean="0"/>
              <a:t>čukstiem</a:t>
            </a:r>
            <a:r>
              <a:rPr lang="lv-LV" sz="2800" dirty="0" smtClean="0"/>
              <a:t> un jūtas tā, itin kā </a:t>
            </a:r>
            <a:r>
              <a:rPr lang="lv-LV" sz="2800" b="1" dirty="0" smtClean="0"/>
              <a:t>virs zemes nebūtu nekā cita </a:t>
            </a:r>
            <a:r>
              <a:rPr lang="lv-LV" sz="2800" dirty="0" smtClean="0"/>
              <a:t>kā vien </a:t>
            </a:r>
            <a:r>
              <a:rPr lang="lv-LV" sz="2800" b="1" dirty="0" smtClean="0"/>
              <a:t>Jēzus</a:t>
            </a:r>
            <a:r>
              <a:rPr lang="lv-LV" sz="2800" dirty="0" smtClean="0"/>
              <a:t> un </a:t>
            </a:r>
            <a:r>
              <a:rPr lang="lv-LV" sz="2800" b="1" dirty="0" smtClean="0"/>
              <a:t>viņi paši</a:t>
            </a:r>
            <a:r>
              <a:rPr lang="lv-LV" sz="2800" dirty="0" smtClean="0"/>
              <a:t>.</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11</a:t>
            </a:fld>
            <a:endParaRPr lang="lv-LV" smtClean="0"/>
          </a:p>
        </p:txBody>
      </p:sp>
      <p:sp>
        <p:nvSpPr>
          <p:cNvPr id="5" name="Rectangle 4"/>
          <p:cNvSpPr/>
          <p:nvPr/>
        </p:nvSpPr>
        <p:spPr>
          <a:xfrm>
            <a:off x="0" y="764704"/>
            <a:ext cx="9144000" cy="954107"/>
          </a:xfrm>
          <a:prstGeom prst="rect">
            <a:avLst/>
          </a:prstGeom>
        </p:spPr>
        <p:txBody>
          <a:bodyPr wrap="square">
            <a:spAutoFit/>
          </a:bodyPr>
          <a:lstStyle/>
          <a:p>
            <a:r>
              <a:rPr lang="lv-LV" sz="2800" i="1" baseline="30000" dirty="0" smtClean="0"/>
              <a:t>42</a:t>
            </a:r>
            <a:r>
              <a:rPr lang="lv-LV" sz="2800" i="1" dirty="0" smtClean="0"/>
              <a:t> Un Jēzus viņam sacīja: “Topi redzīgs! Tava ticība tevi ir dziedinājusi.” </a:t>
            </a:r>
            <a:endParaRPr lang="en-US" sz="2800" i="1" dirty="0"/>
          </a:p>
        </p:txBody>
      </p:sp>
      <p:pic>
        <p:nvPicPr>
          <p:cNvPr id="26626" name="Picture 2" descr="Jesus Heals A Man Born Blind | DAILY PRAYERS"/>
          <p:cNvPicPr>
            <a:picLocks noChangeAspect="1" noChangeArrowheads="1"/>
          </p:cNvPicPr>
          <p:nvPr/>
        </p:nvPicPr>
        <p:blipFill>
          <a:blip r:embed="rId2" cstate="print"/>
          <a:srcRect/>
          <a:stretch>
            <a:fillRect/>
          </a:stretch>
        </p:blipFill>
        <p:spPr bwMode="auto">
          <a:xfrm>
            <a:off x="5508104" y="1556792"/>
            <a:ext cx="3491880" cy="476523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6626"/>
                                        </p:tgtEl>
                                        <p:attrNameLst>
                                          <p:attrName>style.visibility</p:attrName>
                                        </p:attrNameLst>
                                      </p:cBhvr>
                                      <p:to>
                                        <p:strVal val="visible"/>
                                      </p:to>
                                    </p:set>
                                    <p:animEffect transition="in" filter="fade">
                                      <p:cBhvr>
                                        <p:cTn id="11" dur="2000"/>
                                        <p:tgtEl>
                                          <p:spTgt spid="266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27384"/>
            <a:ext cx="9144000" cy="850900"/>
          </a:xfrm>
        </p:spPr>
        <p:txBody>
          <a:bodyPr/>
          <a:lstStyle/>
          <a:p>
            <a:pPr eaLnBrk="1" hangingPunct="1"/>
            <a:r>
              <a:rPr lang="lv-LV" sz="4000" b="1" dirty="0" smtClean="0">
                <a:solidFill>
                  <a:schemeClr val="tx1"/>
                </a:solidFill>
              </a:rPr>
              <a:t>8</a:t>
            </a:r>
            <a:r>
              <a:rPr lang="lv-LV" sz="4000" b="1" dirty="0" smtClean="0">
                <a:solidFill>
                  <a:schemeClr val="tx1"/>
                </a:solidFill>
              </a:rPr>
              <a:t>. Ticības lūgšana tiek atbildēta</a:t>
            </a:r>
            <a:endParaRPr lang="lv-LV" sz="4000" b="1" dirty="0" smtClean="0">
              <a:solidFill>
                <a:schemeClr val="tx1"/>
              </a:solidFill>
            </a:endParaRPr>
          </a:p>
        </p:txBody>
      </p:sp>
      <p:sp>
        <p:nvSpPr>
          <p:cNvPr id="7" name="Rectangle 6"/>
          <p:cNvSpPr>
            <a:spLocks noChangeArrowheads="1"/>
          </p:cNvSpPr>
          <p:nvPr/>
        </p:nvSpPr>
        <p:spPr bwMode="auto">
          <a:xfrm>
            <a:off x="0" y="1484784"/>
            <a:ext cx="9144000" cy="1815882"/>
          </a:xfrm>
          <a:prstGeom prst="rect">
            <a:avLst/>
          </a:prstGeom>
          <a:noFill/>
          <a:ln w="9525">
            <a:noFill/>
            <a:miter lim="800000"/>
            <a:headEnd/>
            <a:tailEnd/>
          </a:ln>
        </p:spPr>
        <p:txBody>
          <a:bodyPr wrap="square">
            <a:spAutoFit/>
          </a:bodyPr>
          <a:lstStyle/>
          <a:p>
            <a:pPr>
              <a:buFontTx/>
              <a:buChar char="•"/>
            </a:pPr>
            <a:r>
              <a:rPr lang="lv-LV" sz="2800" b="1" dirty="0" smtClean="0"/>
              <a:t>Jēzus uzklausīja </a:t>
            </a:r>
            <a:r>
              <a:rPr lang="lv-LV" sz="2800" dirty="0" smtClean="0"/>
              <a:t>aklā vīra </a:t>
            </a:r>
            <a:r>
              <a:rPr lang="lv-LV" sz="2800" b="1" dirty="0" smtClean="0"/>
              <a:t>izmisušo lūgšanu</a:t>
            </a:r>
            <a:r>
              <a:rPr lang="lv-LV" sz="2800" dirty="0" smtClean="0"/>
              <a:t>.</a:t>
            </a:r>
          </a:p>
          <a:p>
            <a:pPr>
              <a:buFontTx/>
              <a:buChar char="•"/>
            </a:pPr>
            <a:r>
              <a:rPr lang="lv-LV" sz="2800" b="1" dirty="0" smtClean="0"/>
              <a:t>Aklais</a:t>
            </a:r>
            <a:r>
              <a:rPr lang="lv-LV" sz="2800" dirty="0" smtClean="0"/>
              <a:t> </a:t>
            </a:r>
            <a:r>
              <a:rPr lang="lv-LV" sz="2800" dirty="0" smtClean="0"/>
              <a:t>kļuva </a:t>
            </a:r>
            <a:r>
              <a:rPr lang="lv-LV" sz="2800" b="1" dirty="0" smtClean="0"/>
              <a:t>redzīgs </a:t>
            </a:r>
            <a:r>
              <a:rPr lang="lv-LV" sz="2800" dirty="0" smtClean="0"/>
              <a:t>no </a:t>
            </a:r>
            <a:r>
              <a:rPr lang="lv-LV" sz="2800" b="1" dirty="0" smtClean="0"/>
              <a:t>sākumā</a:t>
            </a:r>
            <a:r>
              <a:rPr lang="lv-LV" sz="2800" dirty="0" smtClean="0"/>
              <a:t> ar </a:t>
            </a:r>
            <a:r>
              <a:rPr lang="lv-LV" sz="2800" b="1" dirty="0" smtClean="0"/>
              <a:t>sirdi</a:t>
            </a:r>
            <a:r>
              <a:rPr lang="lv-LV" sz="2800" dirty="0" smtClean="0"/>
              <a:t> un pēc tam arī </a:t>
            </a:r>
            <a:r>
              <a:rPr lang="lv-LV" sz="2800" b="1" dirty="0" smtClean="0"/>
              <a:t>fiziski</a:t>
            </a:r>
            <a:r>
              <a:rPr lang="lv-LV" sz="2800" dirty="0" smtClean="0"/>
              <a:t> piedzīvoja savas ticības </a:t>
            </a:r>
            <a:r>
              <a:rPr lang="lv-LV" sz="2800" b="1" dirty="0" smtClean="0"/>
              <a:t>apstiprinājumu</a:t>
            </a:r>
            <a:r>
              <a:rPr lang="lv-LV" sz="2800" dirty="0" smtClean="0"/>
              <a:t>.</a:t>
            </a:r>
            <a:endParaRPr lang="lv-LV" sz="2800" dirty="0" smtClean="0"/>
          </a:p>
          <a:p>
            <a:pPr>
              <a:buFontTx/>
              <a:buChar char="•"/>
            </a:pP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12</a:t>
            </a:fld>
            <a:endParaRPr lang="lv-LV" smtClean="0"/>
          </a:p>
        </p:txBody>
      </p:sp>
      <p:sp>
        <p:nvSpPr>
          <p:cNvPr id="5" name="Rectangle 4"/>
          <p:cNvSpPr/>
          <p:nvPr/>
        </p:nvSpPr>
        <p:spPr>
          <a:xfrm>
            <a:off x="0" y="620688"/>
            <a:ext cx="9144000" cy="954107"/>
          </a:xfrm>
          <a:prstGeom prst="rect">
            <a:avLst/>
          </a:prstGeom>
        </p:spPr>
        <p:txBody>
          <a:bodyPr wrap="square">
            <a:spAutoFit/>
          </a:bodyPr>
          <a:lstStyle/>
          <a:p>
            <a:r>
              <a:rPr lang="lv-LV" sz="2800" i="1" baseline="30000" dirty="0" smtClean="0"/>
              <a:t>43</a:t>
            </a:r>
            <a:r>
              <a:rPr lang="lv-LV" sz="2800" i="1" dirty="0" smtClean="0"/>
              <a:t> Un tūlīt viņš kļuva redzīgs un, Dievu slavēdams, gāja viņam līdzi. </a:t>
            </a:r>
            <a:endParaRPr lang="en-US" sz="2800" i="1" dirty="0"/>
          </a:p>
        </p:txBody>
      </p:sp>
      <p:pic>
        <p:nvPicPr>
          <p:cNvPr id="8" name="Picture 3"/>
          <p:cNvPicPr>
            <a:picLocks noChangeAspect="1" noChangeArrowheads="1"/>
          </p:cNvPicPr>
          <p:nvPr/>
        </p:nvPicPr>
        <p:blipFill>
          <a:blip r:embed="rId2" cstate="print"/>
          <a:srcRect/>
          <a:stretch>
            <a:fillRect/>
          </a:stretch>
        </p:blipFill>
        <p:spPr bwMode="auto">
          <a:xfrm>
            <a:off x="899592" y="2852936"/>
            <a:ext cx="7399950" cy="400506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57820"/>
            <a:ext cx="9144000" cy="850900"/>
          </a:xfrm>
        </p:spPr>
        <p:txBody>
          <a:bodyPr/>
          <a:lstStyle/>
          <a:p>
            <a:pPr eaLnBrk="1" hangingPunct="1"/>
            <a:r>
              <a:rPr lang="lv-LV" sz="2800" b="1" dirty="0" smtClean="0">
                <a:solidFill>
                  <a:schemeClr val="tx1"/>
                </a:solidFill>
              </a:rPr>
              <a:t>9</a:t>
            </a:r>
            <a:r>
              <a:rPr lang="lv-LV" sz="2800" b="1" dirty="0" smtClean="0">
                <a:solidFill>
                  <a:schemeClr val="tx1"/>
                </a:solidFill>
              </a:rPr>
              <a:t>. Kristus ar darbiem un vārdiem mudina mūs ticēt</a:t>
            </a:r>
            <a:endParaRPr lang="lv-LV" sz="2800" b="1" dirty="0" smtClean="0">
              <a:solidFill>
                <a:schemeClr val="tx1"/>
              </a:solidFill>
            </a:endParaRPr>
          </a:p>
        </p:txBody>
      </p:sp>
      <p:sp>
        <p:nvSpPr>
          <p:cNvPr id="7" name="Rectangle 6"/>
          <p:cNvSpPr>
            <a:spLocks noChangeArrowheads="1"/>
          </p:cNvSpPr>
          <p:nvPr/>
        </p:nvSpPr>
        <p:spPr bwMode="auto">
          <a:xfrm>
            <a:off x="0" y="836712"/>
            <a:ext cx="9144000" cy="3539430"/>
          </a:xfrm>
          <a:prstGeom prst="rect">
            <a:avLst/>
          </a:prstGeom>
          <a:noFill/>
          <a:ln w="9525">
            <a:noFill/>
            <a:miter lim="800000"/>
            <a:headEnd/>
            <a:tailEnd/>
          </a:ln>
        </p:spPr>
        <p:txBody>
          <a:bodyPr wrap="square">
            <a:spAutoFit/>
          </a:bodyPr>
          <a:lstStyle/>
          <a:p>
            <a:pPr>
              <a:buFontTx/>
              <a:buChar char="•"/>
            </a:pPr>
            <a:r>
              <a:rPr lang="lv-LV" sz="2800" b="1" dirty="0" smtClean="0"/>
              <a:t>Jēzus</a:t>
            </a:r>
            <a:r>
              <a:rPr lang="lv-LV" sz="2800" dirty="0" smtClean="0"/>
              <a:t> vispirms ar </a:t>
            </a:r>
            <a:r>
              <a:rPr lang="lv-LV" sz="2800" b="1" dirty="0" smtClean="0"/>
              <a:t>darbiem mudina mūs ticēt</a:t>
            </a:r>
            <a:r>
              <a:rPr lang="lv-LV" sz="2800" dirty="0" smtClean="0"/>
              <a:t>, ļoti </a:t>
            </a:r>
            <a:r>
              <a:rPr lang="lv-LV" sz="2800" b="1" dirty="0" smtClean="0"/>
              <a:t>rūpēdamies</a:t>
            </a:r>
            <a:r>
              <a:rPr lang="lv-LV" sz="2800" dirty="0" smtClean="0"/>
              <a:t> par </a:t>
            </a:r>
            <a:r>
              <a:rPr lang="lv-LV" sz="2800" b="1" dirty="0" smtClean="0"/>
              <a:t>aklo</a:t>
            </a:r>
            <a:r>
              <a:rPr lang="lv-LV" sz="2800" dirty="0" smtClean="0"/>
              <a:t> un </a:t>
            </a:r>
            <a:r>
              <a:rPr lang="lv-LV" sz="2800" b="1" dirty="0" smtClean="0"/>
              <a:t>ļaudams</a:t>
            </a:r>
            <a:r>
              <a:rPr lang="lv-LV" sz="2800" dirty="0" smtClean="0"/>
              <a:t> visiem </a:t>
            </a:r>
            <a:r>
              <a:rPr lang="lv-LV" sz="2800" b="1" dirty="0" smtClean="0"/>
              <a:t>noprast</a:t>
            </a:r>
            <a:r>
              <a:rPr lang="lv-LV" sz="2800" dirty="0" smtClean="0"/>
              <a:t>, cik </a:t>
            </a:r>
            <a:r>
              <a:rPr lang="lv-LV" sz="2800" b="1" dirty="0" smtClean="0"/>
              <a:t>tīkama</a:t>
            </a:r>
            <a:r>
              <a:rPr lang="lv-LV" sz="2800" dirty="0" smtClean="0"/>
              <a:t> Viņam ir šī </a:t>
            </a:r>
            <a:r>
              <a:rPr lang="lv-LV" sz="2800" b="1" dirty="0" smtClean="0"/>
              <a:t>vīra ticība</a:t>
            </a:r>
            <a:r>
              <a:rPr lang="lv-LV" sz="2800" dirty="0" smtClean="0"/>
              <a:t>.</a:t>
            </a:r>
          </a:p>
          <a:p>
            <a:pPr>
              <a:buFontTx/>
              <a:buChar char="•"/>
            </a:pPr>
            <a:r>
              <a:rPr lang="lv-LV" sz="2800" dirty="0" smtClean="0"/>
              <a:t>Un arī ar </a:t>
            </a:r>
            <a:r>
              <a:rPr lang="lv-LV" sz="2800" b="1" dirty="0" smtClean="0"/>
              <a:t>vārdiem</a:t>
            </a:r>
            <a:r>
              <a:rPr lang="lv-LV" sz="2800" dirty="0" smtClean="0"/>
              <a:t> </a:t>
            </a:r>
            <a:r>
              <a:rPr lang="lv-LV" sz="2800" b="1" dirty="0" smtClean="0"/>
              <a:t>Kristus slavē </a:t>
            </a:r>
            <a:r>
              <a:rPr lang="lv-LV" sz="2800" dirty="0" smtClean="0"/>
              <a:t>šī </a:t>
            </a:r>
            <a:r>
              <a:rPr lang="lv-LV" sz="2800" b="1" dirty="0" smtClean="0"/>
              <a:t>vīra ticību </a:t>
            </a:r>
            <a:r>
              <a:rPr lang="lv-LV" sz="2800" dirty="0" smtClean="0"/>
              <a:t>un saka: “</a:t>
            </a:r>
            <a:r>
              <a:rPr lang="lv-LV" sz="2800" i="1" dirty="0" smtClean="0"/>
              <a:t>Tava ticība tev ir palīdzējusi</a:t>
            </a:r>
            <a:r>
              <a:rPr lang="lv-LV" sz="2800" dirty="0" smtClean="0"/>
              <a:t>”</a:t>
            </a:r>
          </a:p>
          <a:p>
            <a:pPr>
              <a:buFontTx/>
              <a:buChar char="•"/>
            </a:pPr>
            <a:r>
              <a:rPr lang="lv-LV" sz="2800" b="1" dirty="0" smtClean="0"/>
              <a:t>Jēzus</a:t>
            </a:r>
            <a:r>
              <a:rPr lang="lv-LV" sz="2800" dirty="0" smtClean="0"/>
              <a:t> atdot </a:t>
            </a:r>
            <a:r>
              <a:rPr lang="lv-LV" sz="2800" b="1" dirty="0" smtClean="0"/>
              <a:t>aklā vīra ticībai </a:t>
            </a:r>
            <a:r>
              <a:rPr lang="lv-LV" sz="2800" dirty="0" smtClean="0"/>
              <a:t>visu </a:t>
            </a:r>
            <a:r>
              <a:rPr lang="lv-LV" sz="2800" b="1" dirty="0" smtClean="0"/>
              <a:t>brīnumaino godu</a:t>
            </a:r>
            <a:r>
              <a:rPr lang="lv-LV" sz="2800" dirty="0" smtClean="0"/>
              <a:t>, rādot mums, ka tieši šī </a:t>
            </a:r>
            <a:r>
              <a:rPr lang="lv-LV" sz="2800" b="1" dirty="0" smtClean="0"/>
              <a:t>ticība</a:t>
            </a:r>
            <a:r>
              <a:rPr lang="lv-LV" sz="2800" dirty="0" smtClean="0"/>
              <a:t> ir mūsu </a:t>
            </a:r>
            <a:r>
              <a:rPr lang="lv-LV" sz="2800" b="1" dirty="0" smtClean="0"/>
              <a:t>lielākais gods Dieva priekšā</a:t>
            </a:r>
            <a:r>
              <a:rPr lang="lv-LV" sz="2800" dirty="0" smtClean="0"/>
              <a:t>.</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13</a:t>
            </a:fld>
            <a:endParaRPr lang="lv-LV" smtClean="0"/>
          </a:p>
        </p:txBody>
      </p:sp>
      <p:sp>
        <p:nvSpPr>
          <p:cNvPr id="22530" name="AutoShape 2" descr="Healing a Blind Ma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2531" name="Picture 3"/>
          <p:cNvPicPr>
            <a:picLocks noChangeAspect="1" noChangeArrowheads="1"/>
          </p:cNvPicPr>
          <p:nvPr/>
        </p:nvPicPr>
        <p:blipFill>
          <a:blip r:embed="rId2" cstate="print"/>
          <a:srcRect/>
          <a:stretch>
            <a:fillRect/>
          </a:stretch>
        </p:blipFill>
        <p:spPr bwMode="auto">
          <a:xfrm>
            <a:off x="1475656" y="4252400"/>
            <a:ext cx="6192688" cy="26056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2531"/>
                                        </p:tgtEl>
                                        <p:attrNameLst>
                                          <p:attrName>style.visibility</p:attrName>
                                        </p:attrNameLst>
                                      </p:cBhvr>
                                      <p:to>
                                        <p:strVal val="visible"/>
                                      </p:to>
                                    </p:set>
                                    <p:animEffect transition="in" filter="fade">
                                      <p:cBhvr>
                                        <p:cTn id="11" dur="2000"/>
                                        <p:tgtEl>
                                          <p:spTgt spid="22531"/>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179512" y="0"/>
            <a:ext cx="8712967" cy="850900"/>
          </a:xfrm>
        </p:spPr>
        <p:txBody>
          <a:bodyPr/>
          <a:lstStyle/>
          <a:p>
            <a:pPr eaLnBrk="1" hangingPunct="1"/>
            <a:r>
              <a:rPr lang="lv-LV" b="1" dirty="0" smtClean="0">
                <a:solidFill>
                  <a:schemeClr val="tx1"/>
                </a:solidFill>
              </a:rPr>
              <a:t>Lūgsim par Ukrainu un Krieviju</a:t>
            </a:r>
            <a:endParaRPr lang="lv-LV"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D4D63CAC-EFC6-4CF9-9F7B-9EE627347B0B}" type="slidenum">
              <a:rPr lang="lv-LV" smtClean="0"/>
              <a:pPr/>
              <a:t>14</a:t>
            </a:fld>
            <a:endParaRPr lang="lv-LV" smtClean="0"/>
          </a:p>
        </p:txBody>
      </p:sp>
      <p:pic>
        <p:nvPicPr>
          <p:cNvPr id="2052" name="Picture 4" descr="Diverse Russia-Ukraine Discussion Leaves Room For Additional Input – OpEd –  Eurasia Review"/>
          <p:cNvPicPr>
            <a:picLocks noChangeAspect="1" noChangeArrowheads="1"/>
          </p:cNvPicPr>
          <p:nvPr/>
        </p:nvPicPr>
        <p:blipFill>
          <a:blip r:embed="rId2" cstate="print"/>
          <a:srcRect/>
          <a:stretch>
            <a:fillRect/>
          </a:stretch>
        </p:blipFill>
        <p:spPr bwMode="auto">
          <a:xfrm>
            <a:off x="11492" y="908719"/>
            <a:ext cx="9132507" cy="513703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FE85F5C3-00D7-4ED9-89DB-EBAF74A43177}" type="slidenum">
              <a:rPr lang="lv-LV" smtClean="0"/>
              <a:pPr/>
              <a:t>15</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16632"/>
            <a:ext cx="8964612" cy="1071563"/>
          </a:xfrm>
        </p:spPr>
        <p:txBody>
          <a:bodyPr/>
          <a:lstStyle/>
          <a:p>
            <a:pPr eaLnBrk="1" hangingPunct="1"/>
            <a:r>
              <a:rPr lang="lv-LV" b="1" dirty="0" smtClean="0"/>
              <a:t>Lk.18:35-43 Aklā ubaga ticība</a:t>
            </a:r>
            <a:endParaRPr lang="lv-LV" b="1" dirty="0" smtClean="0"/>
          </a:p>
        </p:txBody>
      </p:sp>
      <p:pic>
        <p:nvPicPr>
          <p:cNvPr id="3075" name="Picture 3" descr="DOVE019"/>
          <p:cNvPicPr>
            <a:picLocks noChangeAspect="1" noChangeArrowheads="1"/>
          </p:cNvPicPr>
          <p:nvPr/>
        </p:nvPicPr>
        <p:blipFill>
          <a:blip r:embed="rId2" cstate="print"/>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9BAA2502-1F90-42B2-B32E-387EFBC717A8}" type="slidenum">
              <a:rPr lang="lv-LV" smtClean="0"/>
              <a:pPr/>
              <a:t>2</a:t>
            </a:fld>
            <a:endParaRPr lang="lv-LV" smtClean="0"/>
          </a:p>
        </p:txBody>
      </p:sp>
      <p:sp>
        <p:nvSpPr>
          <p:cNvPr id="3077" name="Rectangle 6"/>
          <p:cNvSpPr>
            <a:spLocks noChangeArrowheads="1"/>
          </p:cNvSpPr>
          <p:nvPr/>
        </p:nvSpPr>
        <p:spPr bwMode="auto">
          <a:xfrm>
            <a:off x="0" y="1268760"/>
            <a:ext cx="9144000" cy="5493812"/>
          </a:xfrm>
          <a:prstGeom prst="rect">
            <a:avLst/>
          </a:prstGeom>
          <a:noFill/>
          <a:ln w="9525">
            <a:noFill/>
            <a:miter lim="800000"/>
            <a:headEnd/>
            <a:tailEnd/>
          </a:ln>
        </p:spPr>
        <p:txBody>
          <a:bodyPr>
            <a:spAutoFit/>
          </a:bodyPr>
          <a:lstStyle/>
          <a:p>
            <a:pPr algn="just"/>
            <a:r>
              <a:rPr lang="lv-LV" sz="2700" baseline="30000" dirty="0" smtClean="0"/>
              <a:t>35</a:t>
            </a:r>
            <a:r>
              <a:rPr lang="lv-LV" sz="2700" dirty="0" smtClean="0"/>
              <a:t> Kad viņš tuvojās Jērikai, kāds akls sēdēja ceļmalā un ubagoja. </a:t>
            </a:r>
            <a:r>
              <a:rPr lang="lv-LV" sz="2700" baseline="30000" dirty="0" smtClean="0"/>
              <a:t>36</a:t>
            </a:r>
            <a:r>
              <a:rPr lang="lv-LV" sz="2700" dirty="0" smtClean="0"/>
              <a:t> Izdzirdējis, ka ļaužu pūlis iet garām, viņš taujāja, kas tur ir. </a:t>
            </a:r>
            <a:r>
              <a:rPr lang="lv-LV" sz="2700" baseline="30000" dirty="0" smtClean="0"/>
              <a:t>37</a:t>
            </a:r>
            <a:r>
              <a:rPr lang="lv-LV" sz="2700" dirty="0" smtClean="0"/>
              <a:t> Viņam pavēstīja: “Jēzus, </a:t>
            </a:r>
            <a:r>
              <a:rPr lang="lv-LV" sz="2700" dirty="0" err="1" smtClean="0"/>
              <a:t>Nācarietis</a:t>
            </a:r>
            <a:r>
              <a:rPr lang="lv-LV" sz="2700" dirty="0" smtClean="0"/>
              <a:t>, iet garām.” </a:t>
            </a:r>
            <a:r>
              <a:rPr lang="lv-LV" sz="2700" baseline="30000" dirty="0" smtClean="0"/>
              <a:t>38</a:t>
            </a:r>
            <a:r>
              <a:rPr lang="lv-LV" sz="2700" dirty="0" smtClean="0"/>
              <a:t> Un viņš iesaucās: “Jēzu, Dāvida dēls, apžēlojies par mani!” </a:t>
            </a:r>
            <a:r>
              <a:rPr lang="lv-LV" sz="2700" baseline="30000" dirty="0" smtClean="0"/>
              <a:t>39</a:t>
            </a:r>
            <a:r>
              <a:rPr lang="lv-LV" sz="2700" dirty="0" smtClean="0"/>
              <a:t> Un tie, kas gāja pa priekšu, apsauca viņu, lai viņš apklust, bet viņš kliedza vēl skaļāk: “Jēzu, Dāvida dēls, apžēlojies par mani!” </a:t>
            </a:r>
            <a:r>
              <a:rPr lang="lv-LV" sz="2700" baseline="30000" dirty="0" smtClean="0"/>
              <a:t>40</a:t>
            </a:r>
            <a:r>
              <a:rPr lang="lv-LV" sz="2700" dirty="0" smtClean="0"/>
              <a:t> Jēzus apstājies lika viņu atvest pie sevis. Kad tas pienāca tuvāk, viņš tam jautāja: </a:t>
            </a:r>
            <a:r>
              <a:rPr lang="lv-LV" sz="2700" baseline="30000" dirty="0" smtClean="0"/>
              <a:t>41</a:t>
            </a:r>
            <a:r>
              <a:rPr lang="lv-LV" sz="2700" dirty="0" smtClean="0"/>
              <a:t> “Ko tu gribi, lai es tev daru?” Viņš atbildēja: “Kungs, lai es redzētu!” </a:t>
            </a:r>
            <a:r>
              <a:rPr lang="lv-LV" sz="2700" baseline="30000" dirty="0" smtClean="0"/>
              <a:t>42</a:t>
            </a:r>
            <a:r>
              <a:rPr lang="lv-LV" sz="2700" dirty="0" smtClean="0"/>
              <a:t> Un Jēzus viņam sacīja: “Topi redzīgs! Tava ticība tevi ir dziedinājusi.” </a:t>
            </a:r>
            <a:r>
              <a:rPr lang="lv-LV" sz="2700" baseline="30000" dirty="0" smtClean="0"/>
              <a:t>43</a:t>
            </a:r>
            <a:r>
              <a:rPr lang="lv-LV" sz="2700" dirty="0" smtClean="0"/>
              <a:t> Un tūlīt viņš kļuva redzīgs un, Dievu slavēdams, gāja viņam līdzi. Un visi ļaudis, kas to redzēja, godināja Dievu.</a:t>
            </a:r>
            <a:endParaRPr lang="lv-LV" sz="2700" dirty="0"/>
          </a:p>
        </p:txBody>
      </p:sp>
      <p:sp>
        <p:nvSpPr>
          <p:cNvPr id="3078" name="Text Box 6"/>
          <p:cNvSpPr txBox="1">
            <a:spLocks noChangeArrowheads="1"/>
          </p:cNvSpPr>
          <p:nvPr/>
        </p:nvSpPr>
        <p:spPr bwMode="auto">
          <a:xfrm>
            <a:off x="7429520" y="0"/>
            <a:ext cx="1714480" cy="400110"/>
          </a:xfrm>
          <a:prstGeom prst="rect">
            <a:avLst/>
          </a:prstGeom>
          <a:noFill/>
          <a:ln w="9525">
            <a:noFill/>
            <a:miter lim="800000"/>
            <a:headEnd/>
            <a:tailEnd/>
          </a:ln>
        </p:spPr>
        <p:txBody>
          <a:bodyPr wrap="square">
            <a:spAutoFit/>
          </a:bodyPr>
          <a:lstStyle/>
          <a:p>
            <a:pPr>
              <a:spcBef>
                <a:spcPct val="50000"/>
              </a:spcBef>
            </a:pPr>
            <a:r>
              <a:rPr lang="lv-LV" sz="2000" dirty="0" smtClean="0"/>
              <a:t>27.feb.2022.</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6300192" cy="850900"/>
          </a:xfrm>
        </p:spPr>
        <p:txBody>
          <a:bodyPr/>
          <a:lstStyle/>
          <a:p>
            <a:pPr eaLnBrk="1" hangingPunct="1"/>
            <a:r>
              <a:rPr lang="lv-LV" b="1" dirty="0" smtClean="0">
                <a:solidFill>
                  <a:schemeClr val="tx1"/>
                </a:solidFill>
              </a:rPr>
              <a:t>Mārtiņš Luters:</a:t>
            </a:r>
            <a:endParaRPr lang="lv-LV" b="1" dirty="0" smtClean="0">
              <a:solidFill>
                <a:schemeClr val="tx1"/>
              </a:solidFill>
            </a:endParaRPr>
          </a:p>
        </p:txBody>
      </p:sp>
      <p:sp>
        <p:nvSpPr>
          <p:cNvPr id="7" name="Rectangle 6"/>
          <p:cNvSpPr>
            <a:spLocks noChangeArrowheads="1"/>
          </p:cNvSpPr>
          <p:nvPr/>
        </p:nvSpPr>
        <p:spPr bwMode="auto">
          <a:xfrm>
            <a:off x="0" y="692696"/>
            <a:ext cx="9144000" cy="3970318"/>
          </a:xfrm>
          <a:prstGeom prst="rect">
            <a:avLst/>
          </a:prstGeom>
          <a:noFill/>
          <a:ln w="9525">
            <a:noFill/>
            <a:miter lim="800000"/>
            <a:headEnd/>
            <a:tailEnd/>
          </a:ln>
        </p:spPr>
        <p:txBody>
          <a:bodyPr wrap="square">
            <a:spAutoFit/>
          </a:bodyPr>
          <a:lstStyle/>
          <a:p>
            <a:pPr algn="just"/>
            <a:r>
              <a:rPr lang="lv-LV" sz="2800" dirty="0" smtClean="0"/>
              <a:t>“Vispirms </a:t>
            </a:r>
            <a:r>
              <a:rPr lang="lv-LV" sz="2800" dirty="0" smtClean="0"/>
              <a:t>es gribētu teikt, ka tas, kas uzsāk karu, tam nav taisnība, un ir godīgi, ja tas, kas pirmais paceļ zobenu, tiks sakauts vai sodīts. Un parasti, kā apliecina vēsture, notiek tā, ka tie,</a:t>
            </a:r>
            <a:r>
              <a:rPr lang="en-US" sz="2800" dirty="0" smtClean="0"/>
              <a:t> </a:t>
            </a:r>
            <a:r>
              <a:rPr lang="lv-LV" sz="2800" dirty="0" smtClean="0"/>
              <a:t>kas uzsāka karu, zaudēja, un ļoti reti guva virsroku pār tiem, kuriem vajadzēja sevi aizstāvēt. Galu galā, laicīgo varu ir radījis Dievs nevis lai salauztu pasauli un sāktu karu, bet lai saglabātu pasauli un pretotos karam....”</a:t>
            </a:r>
          </a:p>
          <a:p>
            <a:endParaRPr lang="lv-LV" sz="2800" dirty="0" smtClean="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3</a:t>
            </a:fld>
            <a:endParaRPr lang="lv-LV" smtClean="0"/>
          </a:p>
        </p:txBody>
      </p:sp>
      <p:pic>
        <p:nvPicPr>
          <p:cNvPr id="33796" name="Picture 4" descr="No one is the winner in a Russia-Ukraine conflict - The Sunday Guardian Live"/>
          <p:cNvPicPr>
            <a:picLocks noChangeAspect="1" noChangeArrowheads="1"/>
          </p:cNvPicPr>
          <p:nvPr/>
        </p:nvPicPr>
        <p:blipFill>
          <a:blip r:embed="rId2" cstate="print"/>
          <a:srcRect/>
          <a:stretch>
            <a:fillRect/>
          </a:stretch>
        </p:blipFill>
        <p:spPr bwMode="auto">
          <a:xfrm>
            <a:off x="4427983" y="3717032"/>
            <a:ext cx="4705273" cy="2952328"/>
          </a:xfrm>
          <a:prstGeom prst="rect">
            <a:avLst/>
          </a:prstGeom>
          <a:ln>
            <a:noFill/>
          </a:ln>
          <a:effectLst>
            <a:softEdge rad="112500"/>
          </a:effectLst>
        </p:spPr>
      </p:pic>
      <p:sp>
        <p:nvSpPr>
          <p:cNvPr id="8" name="Rectangle 7"/>
          <p:cNvSpPr/>
          <p:nvPr/>
        </p:nvSpPr>
        <p:spPr>
          <a:xfrm>
            <a:off x="0" y="4365104"/>
            <a:ext cx="4572000" cy="1692771"/>
          </a:xfrm>
          <a:prstGeom prst="rect">
            <a:avLst/>
          </a:prstGeom>
        </p:spPr>
        <p:txBody>
          <a:bodyPr>
            <a:spAutoFit/>
          </a:bodyPr>
          <a:lstStyle/>
          <a:p>
            <a:r>
              <a:rPr lang="lv-LV" sz="3200" dirty="0" smtClean="0"/>
              <a:t>Kas mums šajā laikā ir vajadzīgs? </a:t>
            </a:r>
            <a:endParaRPr lang="lv-LV" sz="3200" dirty="0" smtClean="0"/>
          </a:p>
          <a:p>
            <a:r>
              <a:rPr lang="lv-LV" sz="3200" dirty="0" smtClean="0">
                <a:sym typeface="Wingdings" pitchFamily="2" charset="2"/>
              </a:rPr>
              <a:t></a:t>
            </a:r>
            <a:r>
              <a:rPr lang="lv-LV" sz="3200" dirty="0" smtClean="0"/>
              <a:t> </a:t>
            </a:r>
            <a:r>
              <a:rPr lang="lv-LV" sz="3600" b="1" dirty="0" smtClean="0"/>
              <a:t>ticība</a:t>
            </a:r>
            <a:r>
              <a:rPr lang="lv-LV" sz="3600" dirty="0" smtClean="0"/>
              <a:t> un </a:t>
            </a:r>
            <a:r>
              <a:rPr lang="lv-LV" sz="3600" b="1" dirty="0" smtClean="0"/>
              <a:t>lūgšana</a:t>
            </a:r>
            <a:endParaRPr lang="lv-LV"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33796"/>
                                        </p:tgtEl>
                                        <p:attrNameLst>
                                          <p:attrName>style.visibility</p:attrName>
                                        </p:attrNameLst>
                                      </p:cBhvr>
                                      <p:to>
                                        <p:strVal val="visible"/>
                                      </p:to>
                                    </p:set>
                                    <p:animEffect transition="in" filter="fade">
                                      <p:cBhvr>
                                        <p:cTn id="17" dur="2000"/>
                                        <p:tgtEl>
                                          <p:spTgt spid="33796"/>
                                        </p:tgtEl>
                                      </p:cBhvr>
                                    </p:animEffect>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 calcmode="lin" valueType="num">
                                      <p:cBhvr additive="base">
                                        <p:cTn id="2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 calcmode="lin" valueType="num">
                                      <p:cBhvr additive="base">
                                        <p:cTn id="2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27384"/>
            <a:ext cx="9144000" cy="850900"/>
          </a:xfrm>
        </p:spPr>
        <p:txBody>
          <a:bodyPr/>
          <a:lstStyle/>
          <a:p>
            <a:pPr eaLnBrk="1" hangingPunct="1"/>
            <a:r>
              <a:rPr lang="lv-LV" sz="3600" b="1" dirty="0" smtClean="0">
                <a:solidFill>
                  <a:schemeClr val="tx1"/>
                </a:solidFill>
              </a:rPr>
              <a:t>1. </a:t>
            </a:r>
            <a:r>
              <a:rPr lang="lv-LV" sz="3600" b="1" dirty="0" smtClean="0">
                <a:solidFill>
                  <a:schemeClr val="tx1"/>
                </a:solidFill>
              </a:rPr>
              <a:t>Aklais ir iepriekš dzirdējis </a:t>
            </a:r>
            <a:r>
              <a:rPr lang="lv-LV" sz="3600" b="1" dirty="0" smtClean="0">
                <a:solidFill>
                  <a:schemeClr val="tx1"/>
                </a:solidFill>
              </a:rPr>
              <a:t>par Kristu</a:t>
            </a:r>
            <a:endParaRPr lang="lv-LV" sz="3600" b="1" dirty="0" smtClean="0">
              <a:solidFill>
                <a:schemeClr val="tx1"/>
              </a:solidFill>
            </a:endParaRPr>
          </a:p>
        </p:txBody>
      </p:sp>
      <p:sp>
        <p:nvSpPr>
          <p:cNvPr id="7" name="Rectangle 6"/>
          <p:cNvSpPr>
            <a:spLocks noChangeArrowheads="1"/>
          </p:cNvSpPr>
          <p:nvPr/>
        </p:nvSpPr>
        <p:spPr bwMode="auto">
          <a:xfrm>
            <a:off x="0" y="1758295"/>
            <a:ext cx="9144000" cy="2246769"/>
          </a:xfrm>
          <a:prstGeom prst="rect">
            <a:avLst/>
          </a:prstGeom>
          <a:noFill/>
          <a:ln w="9525">
            <a:noFill/>
            <a:miter lim="800000"/>
            <a:headEnd/>
            <a:tailEnd/>
          </a:ln>
        </p:spPr>
        <p:txBody>
          <a:bodyPr wrap="square">
            <a:spAutoFit/>
          </a:bodyPr>
          <a:lstStyle/>
          <a:p>
            <a:pPr>
              <a:buFontTx/>
              <a:buChar char="•"/>
            </a:pPr>
            <a:r>
              <a:rPr lang="lv-LV" sz="2800" b="1" dirty="0" smtClean="0"/>
              <a:t>Aklais</a:t>
            </a:r>
            <a:r>
              <a:rPr lang="lv-LV" sz="2800" dirty="0" smtClean="0"/>
              <a:t> </a:t>
            </a:r>
            <a:r>
              <a:rPr lang="lv-LV" sz="2800" b="1" dirty="0" smtClean="0"/>
              <a:t>iepriekš</a:t>
            </a:r>
            <a:r>
              <a:rPr lang="lv-LV" sz="2800" dirty="0" smtClean="0"/>
              <a:t> ir </a:t>
            </a:r>
            <a:r>
              <a:rPr lang="lv-LV" sz="2800" b="1" dirty="0" smtClean="0"/>
              <a:t>dzirdējis</a:t>
            </a:r>
            <a:r>
              <a:rPr lang="lv-LV" sz="2800" dirty="0" smtClean="0"/>
              <a:t> par Viņu un zina </a:t>
            </a:r>
            <a:r>
              <a:rPr lang="lv-LV" sz="2800" b="1" dirty="0" smtClean="0"/>
              <a:t>Jēzus</a:t>
            </a:r>
            <a:r>
              <a:rPr lang="lv-LV" sz="2800" dirty="0" smtClean="0"/>
              <a:t> ir </a:t>
            </a:r>
            <a:r>
              <a:rPr lang="lv-LV" sz="2800" b="1" dirty="0" smtClean="0"/>
              <a:t>labestīgs vīrs</a:t>
            </a:r>
            <a:r>
              <a:rPr lang="lv-LV" sz="2800" dirty="0" smtClean="0"/>
              <a:t>, kas </a:t>
            </a:r>
            <a:r>
              <a:rPr lang="lv-LV" sz="2800" b="1" dirty="0" smtClean="0"/>
              <a:t>palīdz katram</a:t>
            </a:r>
            <a:r>
              <a:rPr lang="lv-LV" sz="2800" dirty="0" smtClean="0"/>
              <a:t>, kas </a:t>
            </a:r>
            <a:r>
              <a:rPr lang="lv-LV" sz="2800" b="1" dirty="0" smtClean="0"/>
              <a:t>Viņu piesauc</a:t>
            </a:r>
            <a:r>
              <a:rPr lang="lv-LV" sz="2800" dirty="0" smtClean="0"/>
              <a:t>. </a:t>
            </a:r>
          </a:p>
          <a:p>
            <a:pPr>
              <a:buFontTx/>
              <a:buChar char="•"/>
            </a:pPr>
            <a:r>
              <a:rPr lang="lv-LV" sz="2800" dirty="0" smtClean="0"/>
              <a:t>No šiem </a:t>
            </a:r>
            <a:r>
              <a:rPr lang="lv-LV" sz="2800" b="1" dirty="0" smtClean="0"/>
              <a:t>stāstiem</a:t>
            </a:r>
            <a:r>
              <a:rPr lang="lv-LV" sz="2800" dirty="0" smtClean="0"/>
              <a:t> bija </a:t>
            </a:r>
            <a:r>
              <a:rPr lang="lv-LV" sz="2800" b="1" dirty="0" smtClean="0"/>
              <a:t>izaugusi</a:t>
            </a:r>
            <a:r>
              <a:rPr lang="lv-LV" sz="2800" dirty="0" smtClean="0"/>
              <a:t> aklā vīra </a:t>
            </a:r>
            <a:r>
              <a:rPr lang="lv-LV" sz="2800" b="1" dirty="0" smtClean="0"/>
              <a:t>ticība</a:t>
            </a:r>
            <a:r>
              <a:rPr lang="lv-LV" sz="2800" dirty="0" smtClean="0"/>
              <a:t> un </a:t>
            </a:r>
            <a:r>
              <a:rPr lang="lv-LV" sz="2800" b="1" dirty="0" smtClean="0"/>
              <a:t>paļāvība</a:t>
            </a:r>
            <a:r>
              <a:rPr lang="lv-LV" sz="2800" dirty="0" smtClean="0"/>
              <a:t> uz </a:t>
            </a:r>
            <a:r>
              <a:rPr lang="lv-LV" sz="2800" b="1" dirty="0" smtClean="0"/>
              <a:t>Kristu</a:t>
            </a:r>
            <a:r>
              <a:rPr lang="lv-LV" sz="2800" dirty="0" smtClean="0"/>
              <a:t>, tādēļ viņš </a:t>
            </a:r>
            <a:r>
              <a:rPr lang="lv-LV" sz="2800" b="1" dirty="0" smtClean="0"/>
              <a:t>nešaubījās</a:t>
            </a:r>
            <a:r>
              <a:rPr lang="lv-LV" sz="2800" dirty="0" smtClean="0"/>
              <a:t>, ka </a:t>
            </a:r>
            <a:r>
              <a:rPr lang="lv-LV" sz="2800" b="1" dirty="0" smtClean="0"/>
              <a:t>Jēzus</a:t>
            </a:r>
            <a:r>
              <a:rPr lang="lv-LV" sz="2800" dirty="0" smtClean="0"/>
              <a:t> viņam </a:t>
            </a:r>
            <a:r>
              <a:rPr lang="lv-LV" sz="2800" b="1" dirty="0" smtClean="0"/>
              <a:t>palīdzēs</a:t>
            </a:r>
            <a:r>
              <a:rPr lang="lv-LV" sz="2800" dirty="0" smtClean="0"/>
              <a:t>.</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4</a:t>
            </a:fld>
            <a:endParaRPr lang="lv-LV" smtClean="0"/>
          </a:p>
        </p:txBody>
      </p:sp>
      <p:sp>
        <p:nvSpPr>
          <p:cNvPr id="5" name="Rectangle 4"/>
          <p:cNvSpPr/>
          <p:nvPr/>
        </p:nvSpPr>
        <p:spPr>
          <a:xfrm>
            <a:off x="0" y="692696"/>
            <a:ext cx="9144000" cy="954107"/>
          </a:xfrm>
          <a:prstGeom prst="rect">
            <a:avLst/>
          </a:prstGeom>
        </p:spPr>
        <p:txBody>
          <a:bodyPr wrap="square">
            <a:spAutoFit/>
          </a:bodyPr>
          <a:lstStyle/>
          <a:p>
            <a:r>
              <a:rPr lang="lv-LV" sz="2800" dirty="0" smtClean="0"/>
              <a:t>“</a:t>
            </a:r>
            <a:r>
              <a:rPr lang="en-US" sz="2800" i="1" dirty="0" err="1" smtClean="0"/>
              <a:t>Tātad</a:t>
            </a:r>
            <a:r>
              <a:rPr lang="en-US" sz="2800" i="1" dirty="0" smtClean="0"/>
              <a:t> </a:t>
            </a:r>
            <a:r>
              <a:rPr lang="en-US" sz="2800" i="1" dirty="0" err="1" smtClean="0"/>
              <a:t>ticība</a:t>
            </a:r>
            <a:r>
              <a:rPr lang="en-US" sz="2800" i="1" dirty="0" smtClean="0"/>
              <a:t> </a:t>
            </a:r>
            <a:r>
              <a:rPr lang="en-US" sz="2800" i="1" dirty="0" err="1" smtClean="0"/>
              <a:t>nāk</a:t>
            </a:r>
            <a:r>
              <a:rPr lang="en-US" sz="2800" i="1" dirty="0" smtClean="0"/>
              <a:t> no </a:t>
            </a:r>
            <a:r>
              <a:rPr lang="en-US" sz="2800" i="1" dirty="0" err="1" smtClean="0"/>
              <a:t>sludināšanas</a:t>
            </a:r>
            <a:r>
              <a:rPr lang="en-US" sz="2800" i="1" dirty="0" smtClean="0"/>
              <a:t> un </a:t>
            </a:r>
            <a:r>
              <a:rPr lang="en-US" sz="2800" i="1" dirty="0" err="1" smtClean="0"/>
              <a:t>sludināšana</a:t>
            </a:r>
            <a:r>
              <a:rPr lang="en-US" sz="2800" i="1" dirty="0" smtClean="0"/>
              <a:t> - no </a:t>
            </a:r>
            <a:r>
              <a:rPr lang="en-US" sz="2800" i="1" dirty="0" err="1" smtClean="0"/>
              <a:t>Kristus</a:t>
            </a:r>
            <a:r>
              <a:rPr lang="en-US" sz="2800" i="1" dirty="0" smtClean="0"/>
              <a:t> </a:t>
            </a:r>
            <a:r>
              <a:rPr lang="en-US" sz="2800" i="1" dirty="0" err="1" smtClean="0"/>
              <a:t>pavēles</a:t>
            </a:r>
            <a:r>
              <a:rPr lang="lv-LV" sz="2800" dirty="0" smtClean="0"/>
              <a:t>” (Rom.10:17)</a:t>
            </a:r>
            <a:endParaRPr lang="en-US" sz="2800" dirty="0"/>
          </a:p>
        </p:txBody>
      </p:sp>
      <p:sp>
        <p:nvSpPr>
          <p:cNvPr id="6" name="Rectangle 5"/>
          <p:cNvSpPr>
            <a:spLocks noChangeArrowheads="1"/>
          </p:cNvSpPr>
          <p:nvPr/>
        </p:nvSpPr>
        <p:spPr bwMode="auto">
          <a:xfrm>
            <a:off x="5328592" y="4359875"/>
            <a:ext cx="1835696" cy="1877437"/>
          </a:xfrm>
          <a:prstGeom prst="rect">
            <a:avLst/>
          </a:prstGeom>
          <a:noFill/>
          <a:ln w="9525">
            <a:noFill/>
            <a:miter lim="800000"/>
            <a:headEnd/>
            <a:tailEnd/>
          </a:ln>
        </p:spPr>
        <p:txBody>
          <a:bodyPr wrap="square">
            <a:spAutoFit/>
          </a:bodyPr>
          <a:lstStyle/>
          <a:p>
            <a:pPr algn="ctr"/>
            <a:r>
              <a:rPr lang="lv-LV" sz="3600" dirty="0" smtClean="0"/>
              <a:t>tad nāk</a:t>
            </a:r>
            <a:endParaRPr lang="lv-LV" sz="3600" dirty="0" smtClean="0"/>
          </a:p>
          <a:p>
            <a:pPr algn="ctr"/>
            <a:r>
              <a:rPr lang="lv-LV" sz="4400" b="1" dirty="0" smtClean="0"/>
              <a:t>Ticība</a:t>
            </a:r>
            <a:endParaRPr lang="lv-LV" sz="4400" b="1" dirty="0" smtClean="0"/>
          </a:p>
          <a:p>
            <a:pPr algn="ctr"/>
            <a:r>
              <a:rPr lang="lv-LV" sz="3600" dirty="0" smtClean="0"/>
              <a:t>Jēzum</a:t>
            </a:r>
            <a:endParaRPr lang="lv-LV" sz="3600" dirty="0"/>
          </a:p>
        </p:txBody>
      </p:sp>
      <p:sp>
        <p:nvSpPr>
          <p:cNvPr id="8" name="Rectangle 7"/>
          <p:cNvSpPr>
            <a:spLocks noChangeArrowheads="1"/>
          </p:cNvSpPr>
          <p:nvPr/>
        </p:nvSpPr>
        <p:spPr bwMode="auto">
          <a:xfrm>
            <a:off x="0" y="4437112"/>
            <a:ext cx="2411760" cy="1877437"/>
          </a:xfrm>
          <a:prstGeom prst="rect">
            <a:avLst/>
          </a:prstGeom>
          <a:noFill/>
          <a:ln w="9525">
            <a:noFill/>
            <a:miter lim="800000"/>
            <a:headEnd/>
            <a:tailEnd/>
          </a:ln>
        </p:spPr>
        <p:txBody>
          <a:bodyPr wrap="square">
            <a:spAutoFit/>
          </a:bodyPr>
          <a:lstStyle/>
          <a:p>
            <a:pPr algn="ctr"/>
            <a:r>
              <a:rPr lang="lv-LV" sz="3600" dirty="0" smtClean="0"/>
              <a:t>vispirms</a:t>
            </a:r>
            <a:endParaRPr lang="lv-LV" sz="3600" b="1" dirty="0" smtClean="0"/>
          </a:p>
          <a:p>
            <a:pPr algn="ctr"/>
            <a:r>
              <a:rPr lang="lv-LV" sz="4400" b="1" dirty="0" smtClean="0"/>
              <a:t>Jādzird</a:t>
            </a:r>
          </a:p>
          <a:p>
            <a:pPr algn="ctr"/>
            <a:r>
              <a:rPr lang="lv-LV" sz="3600" dirty="0" smtClean="0"/>
              <a:t>evaņģēlijs</a:t>
            </a:r>
            <a:endParaRPr lang="lv-LV" sz="3600" dirty="0"/>
          </a:p>
        </p:txBody>
      </p:sp>
      <p:pic>
        <p:nvPicPr>
          <p:cNvPr id="9" name="Picture 4" descr="BIBLE016"/>
          <p:cNvPicPr>
            <a:picLocks noChangeAspect="1" noChangeArrowheads="1"/>
          </p:cNvPicPr>
          <p:nvPr/>
        </p:nvPicPr>
        <p:blipFill>
          <a:blip r:embed="rId2" cstate="print"/>
          <a:srcRect/>
          <a:stretch>
            <a:fillRect/>
          </a:stretch>
        </p:blipFill>
        <p:spPr bwMode="auto">
          <a:xfrm>
            <a:off x="6732240" y="4337720"/>
            <a:ext cx="2631113" cy="2520280"/>
          </a:xfrm>
          <a:prstGeom prst="rect">
            <a:avLst/>
          </a:prstGeom>
          <a:noFill/>
          <a:ln w="9525">
            <a:noFill/>
            <a:miter lim="800000"/>
            <a:headEnd/>
            <a:tailEnd/>
          </a:ln>
        </p:spPr>
      </p:pic>
      <p:sp>
        <p:nvSpPr>
          <p:cNvPr id="11" name="Flowchart: Delay 10"/>
          <p:cNvSpPr/>
          <p:nvPr/>
        </p:nvSpPr>
        <p:spPr>
          <a:xfrm>
            <a:off x="2411760" y="4221088"/>
            <a:ext cx="2736304" cy="2448272"/>
          </a:xfrm>
          <a:prstGeom prst="flowChartDelay">
            <a:avLst/>
          </a:prstGeom>
          <a:blipFill>
            <a:blip r:embed="rId3"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1" end="1"/>
                                            </p:txEl>
                                          </p:spTgt>
                                        </p:tgtEl>
                                        <p:attrNameLst>
                                          <p:attrName>style.visibility</p:attrName>
                                        </p:attrNameLst>
                                      </p:cBhvr>
                                      <p:to>
                                        <p:strVal val="visible"/>
                                      </p:to>
                                    </p:set>
                                    <p:anim calcmode="lin" valueType="num">
                                      <p:cBhvr additive="base">
                                        <p:cTn id="2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anim calcmode="lin" valueType="num">
                                      <p:cBhvr additive="base">
                                        <p:cTn id="2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8">
                                            <p:txEl>
                                              <p:pRg st="1" end="1"/>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 calcmode="lin" valueType="num">
                                      <p:cBhvr additive="base">
                                        <p:cTn id="3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8">
                                            <p:txEl>
                                              <p:pRg st="2" end="2"/>
                                            </p:txEl>
                                          </p:spTgt>
                                        </p:tgtEl>
                                        <p:attrNameLst>
                                          <p:attrName>style.visibility</p:attrName>
                                        </p:attrNameLst>
                                      </p:cBhvr>
                                      <p:to>
                                        <p:strVal val="visible"/>
                                      </p:to>
                                    </p:set>
                                    <p:anim calcmode="lin" valueType="num">
                                      <p:cBhvr additive="base">
                                        <p:cTn id="35"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8">
                                            <p:txEl>
                                              <p:pRg st="2" end="2"/>
                                            </p:txEl>
                                          </p:spTgt>
                                        </p:tgtEl>
                                        <p:attrNameLst>
                                          <p:attrName>ppt_y</p:attrName>
                                        </p:attrNameLst>
                                      </p:cBhvr>
                                      <p:tavLst>
                                        <p:tav tm="0">
                                          <p:val>
                                            <p:strVal val="1+#ppt_h/2"/>
                                          </p:val>
                                        </p:tav>
                                        <p:tav tm="100000">
                                          <p:val>
                                            <p:strVal val="#ppt_y"/>
                                          </p:val>
                                        </p:tav>
                                      </p:tavLst>
                                    </p:anim>
                                  </p:childTnLst>
                                </p:cTn>
                              </p:par>
                              <p:par>
                                <p:cTn id="37" presetID="10"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2000"/>
                                        <p:tgtEl>
                                          <p:spTgt spid="11"/>
                                        </p:tgtEl>
                                      </p:cBhvr>
                                    </p:animEffect>
                                  </p:childTnLst>
                                </p:cTn>
                              </p:par>
                            </p:childTnLst>
                          </p:cTn>
                        </p:par>
                        <p:par>
                          <p:cTn id="40" fill="hold">
                            <p:stCondLst>
                              <p:cond delay="4000"/>
                            </p:stCondLst>
                            <p:childTnLst>
                              <p:par>
                                <p:cTn id="41" presetID="2" presetClass="entr" presetSubtype="4" fill="hold" nodeType="after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anim calcmode="lin" valueType="num">
                                      <p:cBhvr additive="base">
                                        <p:cTn id="4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1" end="1"/>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6">
                                            <p:txEl>
                                              <p:pRg st="0" end="0"/>
                                            </p:txEl>
                                          </p:spTgt>
                                        </p:tgtEl>
                                        <p:attrNameLst>
                                          <p:attrName>style.visibility</p:attrName>
                                        </p:attrNameLst>
                                      </p:cBhvr>
                                      <p:to>
                                        <p:strVal val="visible"/>
                                      </p:to>
                                    </p:set>
                                    <p:anim calcmode="lin" valueType="num">
                                      <p:cBhvr additive="base">
                                        <p:cTn id="4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6">
                                            <p:txEl>
                                              <p:pRg st="2" end="2"/>
                                            </p:txEl>
                                          </p:spTgt>
                                        </p:tgtEl>
                                        <p:attrNameLst>
                                          <p:attrName>style.visibility</p:attrName>
                                        </p:attrNameLst>
                                      </p:cBhvr>
                                      <p:to>
                                        <p:strVal val="visible"/>
                                      </p:to>
                                    </p:set>
                                    <p:anim calcmode="lin" valueType="num">
                                      <p:cBhvr additive="base">
                                        <p:cTn id="5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2" end="2"/>
                                            </p:txEl>
                                          </p:spTgt>
                                        </p:tgtEl>
                                        <p:attrNameLst>
                                          <p:attrName>ppt_y</p:attrName>
                                        </p:attrNameLst>
                                      </p:cBhvr>
                                      <p:tavLst>
                                        <p:tav tm="0">
                                          <p:val>
                                            <p:strVal val="1+#ppt_h/2"/>
                                          </p:val>
                                        </p:tav>
                                        <p:tav tm="100000">
                                          <p:val>
                                            <p:strVal val="#ppt_y"/>
                                          </p:val>
                                        </p:tav>
                                      </p:tavLst>
                                    </p:anim>
                                  </p:childTnLst>
                                </p:cTn>
                              </p:par>
                              <p:par>
                                <p:cTn id="53" presetID="8" presetClass="entr" presetSubtype="16" fill="hold" nodeType="with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diamond(in)">
                                      <p:cBhvr>
                                        <p:cTn id="55"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57820"/>
            <a:ext cx="9144000" cy="850900"/>
          </a:xfrm>
        </p:spPr>
        <p:txBody>
          <a:bodyPr/>
          <a:lstStyle/>
          <a:p>
            <a:pPr eaLnBrk="1" hangingPunct="1"/>
            <a:r>
              <a:rPr lang="lv-LV" sz="3000" b="1" dirty="0" smtClean="0">
                <a:solidFill>
                  <a:schemeClr val="tx1"/>
                </a:solidFill>
              </a:rPr>
              <a:t>2.Aklais nešaubīgi tic, ka ir tā, kā viņš ir dzirdējis</a:t>
            </a:r>
            <a:endParaRPr lang="lv-LV" sz="3000" b="1" dirty="0" smtClean="0">
              <a:solidFill>
                <a:schemeClr val="tx1"/>
              </a:solidFill>
            </a:endParaRPr>
          </a:p>
        </p:txBody>
      </p:sp>
      <p:sp>
        <p:nvSpPr>
          <p:cNvPr id="7" name="Rectangle 6"/>
          <p:cNvSpPr>
            <a:spLocks noChangeArrowheads="1"/>
          </p:cNvSpPr>
          <p:nvPr/>
        </p:nvSpPr>
        <p:spPr bwMode="auto">
          <a:xfrm>
            <a:off x="0" y="836712"/>
            <a:ext cx="9144000" cy="3970318"/>
          </a:xfrm>
          <a:prstGeom prst="rect">
            <a:avLst/>
          </a:prstGeom>
          <a:noFill/>
          <a:ln w="9525">
            <a:noFill/>
            <a:miter lim="800000"/>
            <a:headEnd/>
            <a:tailEnd/>
          </a:ln>
        </p:spPr>
        <p:txBody>
          <a:bodyPr wrap="square">
            <a:spAutoFit/>
          </a:bodyPr>
          <a:lstStyle/>
          <a:p>
            <a:pPr>
              <a:buFontTx/>
              <a:buChar char="•"/>
            </a:pPr>
            <a:r>
              <a:rPr lang="lv-LV" sz="2800" b="1" dirty="0" smtClean="0"/>
              <a:t>Aklais tic</a:t>
            </a:r>
            <a:r>
              <a:rPr lang="lv-LV" sz="2800" dirty="0" smtClean="0"/>
              <a:t>, ka </a:t>
            </a:r>
            <a:r>
              <a:rPr lang="lv-LV" sz="2800" b="1" dirty="0" smtClean="0"/>
              <a:t>viss notiks tieši tā</a:t>
            </a:r>
            <a:r>
              <a:rPr lang="lv-LV" sz="2800" dirty="0" smtClean="0"/>
              <a:t>, kā viņš ir </a:t>
            </a:r>
            <a:r>
              <a:rPr lang="lv-LV" sz="2800" b="1" dirty="0" smtClean="0"/>
              <a:t>dzirdējis </a:t>
            </a:r>
            <a:r>
              <a:rPr lang="lv-LV" sz="2800" dirty="0" smtClean="0"/>
              <a:t>par Jēzu, lai gan viņš </a:t>
            </a:r>
            <a:r>
              <a:rPr lang="lv-LV" sz="2800" b="1" dirty="0" smtClean="0"/>
              <a:t>pats Kristu nepazīst </a:t>
            </a:r>
            <a:r>
              <a:rPr lang="lv-LV" sz="2800" dirty="0" smtClean="0"/>
              <a:t>un </a:t>
            </a:r>
            <a:r>
              <a:rPr lang="lv-LV" sz="2800" b="1" dirty="0" smtClean="0"/>
              <a:t>nav viņu redzējis</a:t>
            </a:r>
            <a:r>
              <a:rPr lang="lv-LV" sz="2800" dirty="0" smtClean="0"/>
              <a:t>.</a:t>
            </a:r>
          </a:p>
          <a:p>
            <a:pPr>
              <a:buFontTx/>
              <a:buChar char="•"/>
            </a:pPr>
            <a:r>
              <a:rPr lang="lv-LV" sz="2800" b="1" dirty="0" smtClean="0"/>
              <a:t>Aklā ticība </a:t>
            </a:r>
            <a:r>
              <a:rPr lang="lv-LV" sz="2800" dirty="0" smtClean="0"/>
              <a:t>un </a:t>
            </a:r>
            <a:r>
              <a:rPr lang="lv-LV" sz="2800" b="1" dirty="0" smtClean="0"/>
              <a:t>paļāvība</a:t>
            </a:r>
            <a:r>
              <a:rPr lang="lv-LV" sz="2800" dirty="0" smtClean="0"/>
              <a:t> ir </a:t>
            </a:r>
            <a:r>
              <a:rPr lang="lv-LV" sz="2800" b="1" dirty="0" smtClean="0"/>
              <a:t>balstīta vārdos</a:t>
            </a:r>
            <a:r>
              <a:rPr lang="lv-LV" sz="2800" dirty="0" smtClean="0"/>
              <a:t>, ko viņš </a:t>
            </a:r>
            <a:r>
              <a:rPr lang="lv-LV" sz="2800" b="1" dirty="0" smtClean="0"/>
              <a:t>iepriekš</a:t>
            </a:r>
            <a:r>
              <a:rPr lang="lv-LV" sz="2800" dirty="0" smtClean="0"/>
              <a:t> ir </a:t>
            </a:r>
            <a:r>
              <a:rPr lang="lv-LV" sz="2800" b="1" dirty="0" smtClean="0"/>
              <a:t>dzirdējis</a:t>
            </a:r>
            <a:r>
              <a:rPr lang="lv-LV" sz="2800" dirty="0" smtClean="0"/>
              <a:t>, tādēļ </a:t>
            </a:r>
            <a:r>
              <a:rPr lang="lv-LV" sz="2800" b="1" dirty="0" smtClean="0"/>
              <a:t>viņš nekļūdās</a:t>
            </a:r>
            <a:r>
              <a:rPr lang="lv-LV" sz="2800" dirty="0" smtClean="0"/>
              <a:t>.</a:t>
            </a:r>
          </a:p>
          <a:p>
            <a:pPr>
              <a:buFontTx/>
              <a:buChar char="•"/>
            </a:pPr>
            <a:r>
              <a:rPr lang="lv-LV" sz="2800" dirty="0" smtClean="0"/>
              <a:t>Te </a:t>
            </a:r>
            <a:r>
              <a:rPr lang="lv-LV" sz="2800" b="1" dirty="0" smtClean="0"/>
              <a:t>redzam</a:t>
            </a:r>
            <a:r>
              <a:rPr lang="lv-LV" sz="2800" dirty="0" smtClean="0"/>
              <a:t>, </a:t>
            </a:r>
            <a:r>
              <a:rPr lang="lv-LV" sz="2800" dirty="0" smtClean="0"/>
              <a:t>cik </a:t>
            </a:r>
            <a:r>
              <a:rPr lang="lv-LV" sz="2800" b="1" dirty="0" smtClean="0"/>
              <a:t>svarīgi</a:t>
            </a:r>
            <a:r>
              <a:rPr lang="lv-LV" sz="2800" dirty="0" smtClean="0"/>
              <a:t>, ka </a:t>
            </a:r>
            <a:r>
              <a:rPr lang="lv-LV" sz="2800" b="1" dirty="0" smtClean="0"/>
              <a:t>cilvēki dzird </a:t>
            </a:r>
            <a:r>
              <a:rPr lang="lv-LV" sz="2800" dirty="0" smtClean="0"/>
              <a:t>no </a:t>
            </a:r>
            <a:r>
              <a:rPr lang="lv-LV" sz="2800" b="1" dirty="0" smtClean="0"/>
              <a:t>kristiešiem</a:t>
            </a:r>
            <a:r>
              <a:rPr lang="lv-LV" sz="2800" dirty="0" smtClean="0"/>
              <a:t> </a:t>
            </a:r>
            <a:r>
              <a:rPr lang="lv-LV" sz="2800" dirty="0" smtClean="0"/>
              <a:t>par </a:t>
            </a:r>
            <a:r>
              <a:rPr lang="lv-LV" sz="2800" b="1" dirty="0" smtClean="0"/>
              <a:t>Jēzu</a:t>
            </a:r>
            <a:r>
              <a:rPr lang="lv-LV" sz="2800" dirty="0" smtClean="0"/>
              <a:t>!</a:t>
            </a:r>
          </a:p>
          <a:p>
            <a:pPr>
              <a:buFontTx/>
              <a:buChar char="•"/>
            </a:pPr>
            <a:endParaRPr lang="lv-LV" sz="2800" dirty="0" smtClean="0"/>
          </a:p>
          <a:p>
            <a:pPr>
              <a:buFontTx/>
              <a:buChar char="•"/>
            </a:pP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5</a:t>
            </a:fld>
            <a:endParaRPr lang="lv-LV" smtClean="0"/>
          </a:p>
        </p:txBody>
      </p:sp>
      <p:pic>
        <p:nvPicPr>
          <p:cNvPr id="5" name="Picture 4" descr="BIBLE016"/>
          <p:cNvPicPr>
            <a:picLocks noChangeAspect="1" noChangeArrowheads="1"/>
          </p:cNvPicPr>
          <p:nvPr/>
        </p:nvPicPr>
        <p:blipFill>
          <a:blip r:embed="rId2" cstate="print"/>
          <a:srcRect/>
          <a:stretch>
            <a:fillRect/>
          </a:stretch>
        </p:blipFill>
        <p:spPr bwMode="auto">
          <a:xfrm>
            <a:off x="6444208" y="4293096"/>
            <a:ext cx="2631113" cy="2520280"/>
          </a:xfrm>
          <a:prstGeom prst="rect">
            <a:avLst/>
          </a:prstGeom>
          <a:noFill/>
          <a:ln w="9525">
            <a:noFill/>
            <a:miter lim="800000"/>
            <a:headEnd/>
            <a:tailEnd/>
          </a:ln>
        </p:spPr>
      </p:pic>
      <p:sp>
        <p:nvSpPr>
          <p:cNvPr id="6" name="Flowchart: Delay 5"/>
          <p:cNvSpPr/>
          <p:nvPr/>
        </p:nvSpPr>
        <p:spPr>
          <a:xfrm flipH="1">
            <a:off x="611560" y="4149080"/>
            <a:ext cx="5400600" cy="2448272"/>
          </a:xfrm>
          <a:prstGeom prst="flowChartDelay">
            <a:avLst/>
          </a:prstGeom>
          <a:blipFill>
            <a:blip r:embed="rId3"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par>
                                <p:cTn id="12" presetID="8" presetClass="entr" presetSubtype="16"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diamond(in)">
                                      <p:cBhvr>
                                        <p:cTn id="14" dur="2000"/>
                                        <p:tgtEl>
                                          <p:spTgt spid="5"/>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27384"/>
            <a:ext cx="9144000" cy="850900"/>
          </a:xfrm>
        </p:spPr>
        <p:txBody>
          <a:bodyPr/>
          <a:lstStyle/>
          <a:p>
            <a:pPr eaLnBrk="1" hangingPunct="1"/>
            <a:r>
              <a:rPr lang="lv-LV" sz="3000" b="1" dirty="0" smtClean="0">
                <a:solidFill>
                  <a:schemeClr val="tx1"/>
                </a:solidFill>
              </a:rPr>
              <a:t>3. Sekojot Kristum, viņš piesauc Kristus vārdu</a:t>
            </a:r>
            <a:endParaRPr lang="lv-LV" sz="3000" b="1" dirty="0" smtClean="0">
              <a:solidFill>
                <a:schemeClr val="tx1"/>
              </a:solidFill>
            </a:endParaRPr>
          </a:p>
        </p:txBody>
      </p:sp>
      <p:sp>
        <p:nvSpPr>
          <p:cNvPr id="7" name="Rectangle 6"/>
          <p:cNvSpPr>
            <a:spLocks noChangeArrowheads="1"/>
          </p:cNvSpPr>
          <p:nvPr/>
        </p:nvSpPr>
        <p:spPr bwMode="auto">
          <a:xfrm>
            <a:off x="0" y="1772816"/>
            <a:ext cx="5796136" cy="1384995"/>
          </a:xfrm>
          <a:prstGeom prst="rect">
            <a:avLst/>
          </a:prstGeom>
          <a:noFill/>
          <a:ln w="9525">
            <a:noFill/>
            <a:miter lim="800000"/>
            <a:headEnd/>
            <a:tailEnd/>
          </a:ln>
        </p:spPr>
        <p:txBody>
          <a:bodyPr wrap="square">
            <a:spAutoFit/>
          </a:bodyPr>
          <a:lstStyle/>
          <a:p>
            <a:pPr>
              <a:buFontTx/>
              <a:buChar char="•"/>
            </a:pPr>
            <a:r>
              <a:rPr lang="lv-LV" sz="2800" dirty="0" smtClean="0"/>
              <a:t>Aklais, sekodams savai ticībai, viņš </a:t>
            </a:r>
            <a:r>
              <a:rPr lang="lv-LV" sz="2800" b="1" dirty="0" smtClean="0"/>
              <a:t>sauc uz Kristu</a:t>
            </a:r>
            <a:r>
              <a:rPr lang="lv-LV" sz="2800" dirty="0" smtClean="0"/>
              <a:t>, lai </a:t>
            </a:r>
            <a:r>
              <a:rPr lang="lv-LV" sz="2800" b="1" dirty="0" smtClean="0"/>
              <a:t>Kristus</a:t>
            </a:r>
            <a:r>
              <a:rPr lang="lv-LV" sz="2800" dirty="0" smtClean="0"/>
              <a:t> par </a:t>
            </a:r>
            <a:r>
              <a:rPr lang="lv-LV" sz="2800" b="1" dirty="0" smtClean="0"/>
              <a:t>viņu</a:t>
            </a:r>
            <a:r>
              <a:rPr lang="lv-LV" sz="2800" dirty="0" smtClean="0"/>
              <a:t> </a:t>
            </a:r>
            <a:r>
              <a:rPr lang="lv-LV" sz="2800" b="1" dirty="0" smtClean="0"/>
              <a:t>apžēlojas</a:t>
            </a:r>
            <a:r>
              <a:rPr lang="lv-LV" sz="2800" dirty="0" smtClean="0"/>
              <a:t>:</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6</a:t>
            </a:fld>
            <a:endParaRPr lang="lv-LV" smtClean="0"/>
          </a:p>
        </p:txBody>
      </p:sp>
      <p:sp>
        <p:nvSpPr>
          <p:cNvPr id="5" name="Rectangle 4"/>
          <p:cNvSpPr/>
          <p:nvPr/>
        </p:nvSpPr>
        <p:spPr>
          <a:xfrm>
            <a:off x="0" y="692696"/>
            <a:ext cx="9144000" cy="954107"/>
          </a:xfrm>
          <a:prstGeom prst="rect">
            <a:avLst/>
          </a:prstGeom>
        </p:spPr>
        <p:txBody>
          <a:bodyPr wrap="square">
            <a:spAutoFit/>
          </a:bodyPr>
          <a:lstStyle/>
          <a:p>
            <a:r>
              <a:rPr lang="lv-LV" sz="2800" dirty="0" smtClean="0"/>
              <a:t>“</a:t>
            </a:r>
            <a:r>
              <a:rPr lang="lv-LV" sz="2800" i="1" dirty="0" smtClean="0"/>
              <a:t>Jo ikviens, kas piesauc Tā Kunga Vārdu, tiks izglābts.</a:t>
            </a:r>
          </a:p>
          <a:p>
            <a:r>
              <a:rPr lang="lv-LV" sz="2800" i="1" dirty="0" smtClean="0"/>
              <a:t>Bet kā lai piesauc, kam nav ticējuši</a:t>
            </a:r>
            <a:r>
              <a:rPr lang="en-US" sz="2800" i="1" dirty="0" smtClean="0"/>
              <a:t>?</a:t>
            </a:r>
            <a:r>
              <a:rPr lang="lv-LV" sz="2800" dirty="0" smtClean="0"/>
              <a:t>” (Rom.10:13-14)</a:t>
            </a:r>
            <a:endParaRPr lang="en-US" sz="2800" dirty="0"/>
          </a:p>
        </p:txBody>
      </p:sp>
      <p:sp>
        <p:nvSpPr>
          <p:cNvPr id="6" name="Rectangle 5"/>
          <p:cNvSpPr/>
          <p:nvPr/>
        </p:nvSpPr>
        <p:spPr>
          <a:xfrm>
            <a:off x="0" y="3052117"/>
            <a:ext cx="5292080" cy="1384995"/>
          </a:xfrm>
          <a:prstGeom prst="rect">
            <a:avLst/>
          </a:prstGeom>
        </p:spPr>
        <p:txBody>
          <a:bodyPr wrap="square">
            <a:spAutoFit/>
          </a:bodyPr>
          <a:lstStyle/>
          <a:p>
            <a:r>
              <a:rPr lang="lv-LV" sz="2800" i="1" baseline="30000" dirty="0" smtClean="0"/>
              <a:t>38</a:t>
            </a:r>
            <a:r>
              <a:rPr lang="lv-LV" sz="2800" i="1" dirty="0" smtClean="0"/>
              <a:t> Un </a:t>
            </a:r>
            <a:r>
              <a:rPr lang="lv-LV" sz="2800" i="1" dirty="0" smtClean="0"/>
              <a:t>aklais iesaucās</a:t>
            </a:r>
            <a:r>
              <a:rPr lang="lv-LV" sz="2800" i="1" dirty="0" smtClean="0"/>
              <a:t>: “Jēzu, Dāvida dēls, apžēlojies par mani!</a:t>
            </a:r>
            <a:endParaRPr lang="en-US" sz="2800" i="1" dirty="0"/>
          </a:p>
        </p:txBody>
      </p:sp>
      <p:pic>
        <p:nvPicPr>
          <p:cNvPr id="29700" name="Picture 4" descr="Healing the man blind from birth - Wikipedia"/>
          <p:cNvPicPr>
            <a:picLocks noChangeAspect="1" noChangeArrowheads="1"/>
          </p:cNvPicPr>
          <p:nvPr/>
        </p:nvPicPr>
        <p:blipFill>
          <a:blip r:embed="rId2" cstate="print"/>
          <a:srcRect/>
          <a:stretch>
            <a:fillRect/>
          </a:stretch>
        </p:blipFill>
        <p:spPr bwMode="auto">
          <a:xfrm>
            <a:off x="5580111" y="2276872"/>
            <a:ext cx="3555039" cy="4104456"/>
          </a:xfrm>
          <a:prstGeom prst="rect">
            <a:avLst/>
          </a:prstGeom>
          <a:ln>
            <a:noFill/>
          </a:ln>
          <a:effectLst>
            <a:softEdge rad="112500"/>
          </a:effectLst>
        </p:spPr>
      </p:pic>
      <p:sp>
        <p:nvSpPr>
          <p:cNvPr id="9" name="Oval Callout 8"/>
          <p:cNvSpPr/>
          <p:nvPr/>
        </p:nvSpPr>
        <p:spPr>
          <a:xfrm>
            <a:off x="899592" y="4005064"/>
            <a:ext cx="4176464" cy="2520280"/>
          </a:xfrm>
          <a:prstGeom prst="wedgeEllipseCallout">
            <a:avLst/>
          </a:prstGeom>
          <a:blipFill>
            <a:blip r:embed="rId3"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9700"/>
                                        </p:tgtEl>
                                        <p:attrNameLst>
                                          <p:attrName>style.visibility</p:attrName>
                                        </p:attrNameLst>
                                      </p:cBhvr>
                                      <p:to>
                                        <p:strVal val="visible"/>
                                      </p:to>
                                    </p:set>
                                    <p:animEffect transition="in" filter="fade">
                                      <p:cBhvr>
                                        <p:cTn id="11" dur="2000"/>
                                        <p:tgtEl>
                                          <p:spTgt spid="29700"/>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par>
                                <p:cTn id="27" presetID="10"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p:bldP spid="6" grpId="0"/>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57820"/>
            <a:ext cx="9144000" cy="850900"/>
          </a:xfrm>
        </p:spPr>
        <p:txBody>
          <a:bodyPr/>
          <a:lstStyle/>
          <a:p>
            <a:pPr eaLnBrk="1" hangingPunct="1"/>
            <a:r>
              <a:rPr lang="lv-LV" sz="2800" b="1" dirty="0" smtClean="0">
                <a:solidFill>
                  <a:schemeClr val="tx1"/>
                </a:solidFill>
              </a:rPr>
              <a:t>4. Aklais ticībā apliecina Kristu un nebīstas neviena</a:t>
            </a:r>
            <a:endParaRPr lang="lv-LV" sz="2800" b="1" dirty="0" smtClean="0">
              <a:solidFill>
                <a:schemeClr val="tx1"/>
              </a:solidFill>
            </a:endParaRPr>
          </a:p>
        </p:txBody>
      </p:sp>
      <p:sp>
        <p:nvSpPr>
          <p:cNvPr id="7" name="Rectangle 6"/>
          <p:cNvSpPr>
            <a:spLocks noChangeArrowheads="1"/>
          </p:cNvSpPr>
          <p:nvPr/>
        </p:nvSpPr>
        <p:spPr bwMode="auto">
          <a:xfrm>
            <a:off x="0" y="2204864"/>
            <a:ext cx="9144000" cy="2246769"/>
          </a:xfrm>
          <a:prstGeom prst="rect">
            <a:avLst/>
          </a:prstGeom>
          <a:noFill/>
          <a:ln w="9525">
            <a:noFill/>
            <a:miter lim="800000"/>
            <a:headEnd/>
            <a:tailEnd/>
          </a:ln>
        </p:spPr>
        <p:txBody>
          <a:bodyPr wrap="square">
            <a:spAutoFit/>
          </a:bodyPr>
          <a:lstStyle/>
          <a:p>
            <a:pPr>
              <a:buFontTx/>
              <a:buChar char="•"/>
            </a:pPr>
            <a:r>
              <a:rPr lang="lv-LV" sz="2800" dirty="0" smtClean="0"/>
              <a:t>Šo cilvēku </a:t>
            </a:r>
            <a:r>
              <a:rPr lang="lv-LV" sz="2800" b="1" dirty="0" smtClean="0"/>
              <a:t>mudina vajadzība </a:t>
            </a:r>
            <a:r>
              <a:rPr lang="lv-LV" sz="2800" dirty="0" smtClean="0"/>
              <a:t>un viņš </a:t>
            </a:r>
            <a:r>
              <a:rPr lang="lv-LV" sz="2800" b="1" dirty="0" smtClean="0"/>
              <a:t>negaida palīdzību </a:t>
            </a:r>
            <a:r>
              <a:rPr lang="lv-LV" sz="2800" dirty="0" smtClean="0"/>
              <a:t>ne no viena cita, tikai </a:t>
            </a:r>
            <a:r>
              <a:rPr lang="lv-LV" sz="2800" b="1" dirty="0" smtClean="0"/>
              <a:t>Jēzus</a:t>
            </a:r>
            <a:r>
              <a:rPr lang="lv-LV" sz="2800" dirty="0" smtClean="0"/>
              <a:t>.</a:t>
            </a:r>
          </a:p>
          <a:p>
            <a:pPr>
              <a:buFontTx/>
              <a:buChar char="•"/>
            </a:pPr>
            <a:r>
              <a:rPr lang="lv-LV" sz="2800" dirty="0" smtClean="0"/>
              <a:t>Tā ir </a:t>
            </a:r>
            <a:r>
              <a:rPr lang="lv-LV" sz="2800" b="1" dirty="0" smtClean="0"/>
              <a:t>īsta ticības pazīme</a:t>
            </a:r>
            <a:r>
              <a:rPr lang="lv-LV" sz="2800" dirty="0" smtClean="0"/>
              <a:t>, ka </a:t>
            </a:r>
            <a:r>
              <a:rPr lang="lv-LV" sz="2800" b="1" dirty="0" smtClean="0"/>
              <a:t>ticība atzīst tikai Kristu </a:t>
            </a:r>
            <a:r>
              <a:rPr lang="lv-LV" sz="2800" dirty="0" smtClean="0"/>
              <a:t>un </a:t>
            </a:r>
            <a:r>
              <a:rPr lang="lv-LV" sz="2800" b="1" dirty="0" smtClean="0"/>
              <a:t>neko citu</a:t>
            </a:r>
            <a:r>
              <a:rPr lang="lv-LV" sz="2800" dirty="0" smtClean="0"/>
              <a:t>, turpretī citi </a:t>
            </a:r>
            <a:r>
              <a:rPr lang="lv-LV" sz="2800" b="1" dirty="0" smtClean="0"/>
              <a:t>pasaules priekšā </a:t>
            </a:r>
            <a:r>
              <a:rPr lang="lv-LV" sz="2800" dirty="0" smtClean="0"/>
              <a:t>Kristus dēļ </a:t>
            </a:r>
            <a:r>
              <a:rPr lang="lv-LV" sz="2800" b="1" dirty="0" smtClean="0"/>
              <a:t>kaunas</a:t>
            </a:r>
            <a:r>
              <a:rPr lang="lv-LV" sz="2800" dirty="0" smtClean="0"/>
              <a:t>.</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7</a:t>
            </a:fld>
            <a:endParaRPr lang="lv-LV" smtClean="0"/>
          </a:p>
        </p:txBody>
      </p:sp>
      <p:sp>
        <p:nvSpPr>
          <p:cNvPr id="5" name="Rectangle 4"/>
          <p:cNvSpPr/>
          <p:nvPr/>
        </p:nvSpPr>
        <p:spPr>
          <a:xfrm>
            <a:off x="0" y="836712"/>
            <a:ext cx="9144000" cy="1384995"/>
          </a:xfrm>
          <a:prstGeom prst="rect">
            <a:avLst/>
          </a:prstGeom>
        </p:spPr>
        <p:txBody>
          <a:bodyPr wrap="square">
            <a:spAutoFit/>
          </a:bodyPr>
          <a:lstStyle/>
          <a:p>
            <a:r>
              <a:rPr lang="lv-LV" sz="2800" i="1" baseline="30000" dirty="0" smtClean="0"/>
              <a:t>39</a:t>
            </a:r>
            <a:r>
              <a:rPr lang="lv-LV" sz="2800" i="1" dirty="0" smtClean="0"/>
              <a:t> Un tie, kas gāja pa priekšu, apsauca viņu, lai viņš apklust, bet viņš kliedza vēl skaļāk: “Jēzu, Dāvida dēls, apžēlojies par mani!”</a:t>
            </a:r>
            <a:endParaRPr lang="en-US" sz="2800" i="1" dirty="0"/>
          </a:p>
        </p:txBody>
      </p:sp>
      <p:pic>
        <p:nvPicPr>
          <p:cNvPr id="9" name="Picture 2" descr="Lenten Lectionary | A Blind Man&amp;#39;s Journey to Believing in Jesus - Good  Faith Media"/>
          <p:cNvPicPr>
            <a:picLocks noChangeAspect="1" noChangeArrowheads="1"/>
          </p:cNvPicPr>
          <p:nvPr/>
        </p:nvPicPr>
        <p:blipFill>
          <a:blip r:embed="rId2" cstate="print"/>
          <a:srcRect/>
          <a:stretch>
            <a:fillRect/>
          </a:stretch>
        </p:blipFill>
        <p:spPr bwMode="auto">
          <a:xfrm>
            <a:off x="1619672" y="4016868"/>
            <a:ext cx="5760640" cy="284113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000"/>
                                        <p:tgtEl>
                                          <p:spTgt spid="9"/>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sz="4000" b="1" dirty="0" smtClean="0">
                <a:solidFill>
                  <a:schemeClr val="tx1"/>
                </a:solidFill>
              </a:rPr>
              <a:t>Ukraiņu luterāņu mācītājs </a:t>
            </a:r>
            <a:r>
              <a:rPr lang="lv-LV" sz="3200" b="1" dirty="0" smtClean="0">
                <a:solidFill>
                  <a:schemeClr val="tx1"/>
                </a:solidFill>
              </a:rPr>
              <a:t>(24.feb.)</a:t>
            </a:r>
            <a:endParaRPr lang="lv-LV" sz="3200"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8</a:t>
            </a:fld>
            <a:endParaRPr lang="lv-LV" smtClean="0"/>
          </a:p>
        </p:txBody>
      </p:sp>
      <p:pic>
        <p:nvPicPr>
          <p:cNvPr id="35842" name="Picture 2"/>
          <p:cNvPicPr>
            <a:picLocks noChangeAspect="1" noChangeArrowheads="1"/>
          </p:cNvPicPr>
          <p:nvPr/>
        </p:nvPicPr>
        <p:blipFill>
          <a:blip r:embed="rId2" cstate="print"/>
          <a:srcRect/>
          <a:stretch>
            <a:fillRect/>
          </a:stretch>
        </p:blipFill>
        <p:spPr bwMode="auto">
          <a:xfrm>
            <a:off x="0" y="692696"/>
            <a:ext cx="5501248" cy="5832648"/>
          </a:xfrm>
          <a:prstGeom prst="rect">
            <a:avLst/>
          </a:prstGeom>
          <a:noFill/>
          <a:ln w="9525">
            <a:noFill/>
            <a:miter lim="800000"/>
            <a:headEnd/>
            <a:tailEnd/>
          </a:ln>
        </p:spPr>
      </p:pic>
      <p:pic>
        <p:nvPicPr>
          <p:cNvPr id="35846" name="Picture 6" descr="How the Russia-Ukraine crisis is playing out thousands of miles away, in  Israel - Israel News - Haaretz.com"/>
          <p:cNvPicPr>
            <a:picLocks noChangeAspect="1" noChangeArrowheads="1"/>
          </p:cNvPicPr>
          <p:nvPr/>
        </p:nvPicPr>
        <p:blipFill>
          <a:blip r:embed="rId3" cstate="print"/>
          <a:srcRect/>
          <a:stretch>
            <a:fillRect/>
          </a:stretch>
        </p:blipFill>
        <p:spPr bwMode="auto">
          <a:xfrm>
            <a:off x="5508104" y="1196752"/>
            <a:ext cx="3635896" cy="473893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 presetClass="entr" presetSubtype="10" fill="hold" nodeType="afterEffect">
                                  <p:stCondLst>
                                    <p:cond delay="0"/>
                                  </p:stCondLst>
                                  <p:childTnLst>
                                    <p:set>
                                      <p:cBhvr>
                                        <p:cTn id="11" dur="1" fill="hold">
                                          <p:stCondLst>
                                            <p:cond delay="0"/>
                                          </p:stCondLst>
                                        </p:cTn>
                                        <p:tgtEl>
                                          <p:spTgt spid="35842"/>
                                        </p:tgtEl>
                                        <p:attrNameLst>
                                          <p:attrName>style.visibility</p:attrName>
                                        </p:attrNameLst>
                                      </p:cBhvr>
                                      <p:to>
                                        <p:strVal val="visible"/>
                                      </p:to>
                                    </p:set>
                                    <p:animEffect transition="in" filter="checkerboard(across)">
                                      <p:cBhvr>
                                        <p:cTn id="12" dur="500"/>
                                        <p:tgtEl>
                                          <p:spTgt spid="35842"/>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35846"/>
                                        </p:tgtEl>
                                        <p:attrNameLst>
                                          <p:attrName>style.visibility</p:attrName>
                                        </p:attrNameLst>
                                      </p:cBhvr>
                                      <p:to>
                                        <p:strVal val="visible"/>
                                      </p:to>
                                    </p:set>
                                    <p:animEffect transition="in" filter="fade">
                                      <p:cBhvr>
                                        <p:cTn id="16" dur="2000"/>
                                        <p:tgtEl>
                                          <p:spTgt spid="358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57820"/>
            <a:ext cx="9144000" cy="850900"/>
          </a:xfrm>
        </p:spPr>
        <p:txBody>
          <a:bodyPr/>
          <a:lstStyle/>
          <a:p>
            <a:pPr eaLnBrk="1" hangingPunct="1"/>
            <a:r>
              <a:rPr lang="lv-LV" sz="3600" b="1" dirty="0" smtClean="0">
                <a:solidFill>
                  <a:schemeClr val="tx1"/>
                </a:solidFill>
              </a:rPr>
              <a:t>5. </a:t>
            </a:r>
            <a:r>
              <a:rPr lang="lv-LV" sz="3600" b="1" dirty="0" smtClean="0"/>
              <a:t>Kur rodas ticība, tur sākas arī cīņa</a:t>
            </a:r>
            <a:r>
              <a:rPr lang="lv-LV" sz="3600" b="1" dirty="0" smtClean="0"/>
              <a:t>!</a:t>
            </a:r>
            <a:endParaRPr lang="lv-LV" sz="3600" b="1" dirty="0" smtClean="0">
              <a:solidFill>
                <a:schemeClr val="tx1"/>
              </a:solidFill>
            </a:endParaRPr>
          </a:p>
        </p:txBody>
      </p:sp>
      <p:sp>
        <p:nvSpPr>
          <p:cNvPr id="7" name="Rectangle 6"/>
          <p:cNvSpPr>
            <a:spLocks noChangeArrowheads="1"/>
          </p:cNvSpPr>
          <p:nvPr/>
        </p:nvSpPr>
        <p:spPr bwMode="auto">
          <a:xfrm>
            <a:off x="0" y="836712"/>
            <a:ext cx="9144000" cy="3108543"/>
          </a:xfrm>
          <a:prstGeom prst="rect">
            <a:avLst/>
          </a:prstGeom>
          <a:noFill/>
          <a:ln w="9525">
            <a:noFill/>
            <a:miter lim="800000"/>
            <a:headEnd/>
            <a:tailEnd/>
          </a:ln>
        </p:spPr>
        <p:txBody>
          <a:bodyPr wrap="square">
            <a:spAutoFit/>
          </a:bodyPr>
          <a:lstStyle/>
          <a:p>
            <a:pPr>
              <a:buFontTx/>
              <a:buChar char="•"/>
            </a:pPr>
            <a:r>
              <a:rPr lang="lv-LV" sz="2800" b="1" dirty="0" smtClean="0"/>
              <a:t>Aklais cīnās </a:t>
            </a:r>
            <a:r>
              <a:rPr lang="lv-LV" sz="2800" dirty="0" smtClean="0"/>
              <a:t>ne tikai ar </a:t>
            </a:r>
            <a:r>
              <a:rPr lang="lv-LV" sz="2800" b="1" dirty="0" smtClean="0"/>
              <a:t>savu sirdsapziņu</a:t>
            </a:r>
            <a:r>
              <a:rPr lang="lv-LV" sz="2800" dirty="0" smtClean="0"/>
              <a:t>, kura bez </a:t>
            </a:r>
            <a:r>
              <a:rPr lang="lv-LV" sz="2800" b="1" dirty="0" smtClean="0"/>
              <a:t>šaubām</a:t>
            </a:r>
            <a:r>
              <a:rPr lang="lv-LV" sz="2800" dirty="0" smtClean="0"/>
              <a:t>, būs </a:t>
            </a:r>
            <a:r>
              <a:rPr lang="lv-LV" sz="2800" b="1" dirty="0" smtClean="0"/>
              <a:t>čukstējusi</a:t>
            </a:r>
            <a:r>
              <a:rPr lang="lv-LV" sz="2800" dirty="0" smtClean="0"/>
              <a:t>, ka viņš </a:t>
            </a:r>
            <a:r>
              <a:rPr lang="lv-LV" sz="2800" b="1" dirty="0" smtClean="0"/>
              <a:t>nav Kristus palīdzības cienīgs</a:t>
            </a:r>
            <a:r>
              <a:rPr lang="lv-LV" sz="2800" dirty="0" smtClean="0"/>
              <a:t>; </a:t>
            </a:r>
          </a:p>
          <a:p>
            <a:pPr>
              <a:buFontTx/>
              <a:buChar char="•"/>
            </a:pPr>
            <a:r>
              <a:rPr lang="lv-LV" sz="2800" dirty="0" smtClean="0"/>
              <a:t>Viņš </a:t>
            </a:r>
            <a:r>
              <a:rPr lang="lv-LV" sz="2800" b="1" dirty="0" smtClean="0"/>
              <a:t>stājas</a:t>
            </a:r>
            <a:r>
              <a:rPr lang="lv-LV" sz="2800" dirty="0" smtClean="0"/>
              <a:t> arī </a:t>
            </a:r>
            <a:r>
              <a:rPr lang="lv-LV" sz="2800" b="1" dirty="0" smtClean="0"/>
              <a:t>pretī tiem</a:t>
            </a:r>
            <a:r>
              <a:rPr lang="lv-LV" sz="2800" dirty="0" smtClean="0"/>
              <a:t>, kuri </a:t>
            </a:r>
            <a:r>
              <a:rPr lang="lv-LV" sz="2800" b="1" dirty="0" smtClean="0"/>
              <a:t>draud</a:t>
            </a:r>
            <a:r>
              <a:rPr lang="lv-LV" sz="2800" dirty="0" smtClean="0"/>
              <a:t> un </a:t>
            </a:r>
            <a:r>
              <a:rPr lang="lv-LV" sz="2800" b="1" dirty="0" smtClean="0"/>
              <a:t>liek klusēt</a:t>
            </a:r>
            <a:r>
              <a:rPr lang="lv-LV" sz="2800" dirty="0" smtClean="0"/>
              <a:t>, </a:t>
            </a:r>
            <a:r>
              <a:rPr lang="lv-LV" sz="2800" b="1" dirty="0" smtClean="0"/>
              <a:t>gribēdami izbiedēt aklo vīru</a:t>
            </a:r>
            <a:r>
              <a:rPr lang="lv-LV" sz="2800" dirty="0" smtClean="0"/>
              <a:t>, lai viņš </a:t>
            </a:r>
            <a:r>
              <a:rPr lang="lv-LV" sz="2800" b="1" dirty="0" smtClean="0"/>
              <a:t>uzlūkotu</a:t>
            </a:r>
            <a:r>
              <a:rPr lang="lv-LV" sz="2800" dirty="0" smtClean="0"/>
              <a:t> savu </a:t>
            </a:r>
            <a:r>
              <a:rPr lang="lv-LV" sz="2800" b="1" dirty="0" smtClean="0"/>
              <a:t>necienīgumu</a:t>
            </a:r>
            <a:r>
              <a:rPr lang="lv-LV" sz="2800" dirty="0" smtClean="0"/>
              <a:t> un </a:t>
            </a:r>
            <a:r>
              <a:rPr lang="lv-LV" sz="2800" b="1" dirty="0" smtClean="0"/>
              <a:t>Kristus </a:t>
            </a:r>
            <a:r>
              <a:rPr lang="lv-LV" sz="2800" b="1" dirty="0" smtClean="0"/>
              <a:t>cienīgumu </a:t>
            </a:r>
            <a:r>
              <a:rPr lang="lv-LV" sz="2800" dirty="0" smtClean="0"/>
              <a:t>un </a:t>
            </a:r>
            <a:r>
              <a:rPr lang="lv-LV" sz="2800" b="1" dirty="0" smtClean="0"/>
              <a:t>zaudētu visas cerības</a:t>
            </a:r>
            <a:r>
              <a:rPr lang="lv-LV" sz="2800" dirty="0" smtClean="0"/>
              <a:t>!</a:t>
            </a:r>
            <a:endParaRPr lang="lv-LV" sz="2800" dirty="0" smtClean="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9</a:t>
            </a:fld>
            <a:endParaRPr lang="lv-LV" smtClean="0"/>
          </a:p>
        </p:txBody>
      </p:sp>
      <p:pic>
        <p:nvPicPr>
          <p:cNvPr id="27650" name="Picture 2" descr="Amazon.com: ZENDA Jesus VS Devil Picture Framed Wall Decor Jesus Fights  Satan Wall Art for Bedroom Office Framed Ready to Hang: Posters &amp;amp; Prints"/>
          <p:cNvPicPr>
            <a:picLocks noChangeAspect="1" noChangeArrowheads="1"/>
          </p:cNvPicPr>
          <p:nvPr/>
        </p:nvPicPr>
        <p:blipFill>
          <a:blip r:embed="rId2" cstate="print"/>
          <a:srcRect/>
          <a:stretch>
            <a:fillRect/>
          </a:stretch>
        </p:blipFill>
        <p:spPr bwMode="auto">
          <a:xfrm>
            <a:off x="1475656" y="3501008"/>
            <a:ext cx="6840760" cy="328498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7650"/>
                                        </p:tgtEl>
                                        <p:attrNameLst>
                                          <p:attrName>style.visibility</p:attrName>
                                        </p:attrNameLst>
                                      </p:cBhvr>
                                      <p:to>
                                        <p:strVal val="visible"/>
                                      </p:to>
                                    </p:set>
                                    <p:animEffect transition="in" filter="fade">
                                      <p:cBhvr>
                                        <p:cTn id="11" dur="2000"/>
                                        <p:tgtEl>
                                          <p:spTgt spid="276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8568</TotalTime>
  <Words>971</Words>
  <Application>Microsoft Office PowerPoint</Application>
  <PresentationFormat>On-screen Show (4:3)</PresentationFormat>
  <Paragraphs>70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Default Design</vt:lpstr>
      <vt:lpstr>Lk.18:35-43 Aklā ubaga ticība</vt:lpstr>
      <vt:lpstr>Lk.18:35-43 Aklā ubaga ticība</vt:lpstr>
      <vt:lpstr>Mārtiņš Luters:</vt:lpstr>
      <vt:lpstr>1. Aklais ir iepriekš dzirdējis par Kristu</vt:lpstr>
      <vt:lpstr>2.Aklais nešaubīgi tic, ka ir tā, kā viņš ir dzirdējis</vt:lpstr>
      <vt:lpstr>3. Sekojot Kristum, viņš piesauc Kristus vārdu</vt:lpstr>
      <vt:lpstr>4. Aklais ticībā apliecina Kristu un nebīstas neviena</vt:lpstr>
      <vt:lpstr>Ukraiņu luterāņu mācītājs (24.feb.)</vt:lpstr>
      <vt:lpstr>5. Kur rodas ticība, tur sākas arī cīņa!</vt:lpstr>
      <vt:lpstr>6. Īsta ticība grib redzēt Jēzu</vt:lpstr>
      <vt:lpstr>7. Aklais pārvar visus šķēršļus un izcīna uzvaru</vt:lpstr>
      <vt:lpstr>8. Ticības lūgšana tiek atbildēta</vt:lpstr>
      <vt:lpstr>9. Kristus ar darbiem un vārdiem mudina mūs ticēt</vt:lpstr>
      <vt:lpstr>Lūgsim par Ukrainu un Krieviju</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115</cp:revision>
  <dcterms:created xsi:type="dcterms:W3CDTF">2010-10-07T14:46:11Z</dcterms:created>
  <dcterms:modified xsi:type="dcterms:W3CDTF">2022-02-27T14:53:46Z</dcterms:modified>
</cp:coreProperties>
</file>