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1" r:id="rId3"/>
    <p:sldId id="280" r:id="rId4"/>
    <p:sldId id="281" r:id="rId5"/>
    <p:sldId id="268" r:id="rId6"/>
    <p:sldId id="273" r:id="rId7"/>
    <p:sldId id="274" r:id="rId8"/>
    <p:sldId id="275" r:id="rId9"/>
    <p:sldId id="279" r:id="rId10"/>
    <p:sldId id="282" r:id="rId11"/>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varScale="1">
        <p:scale>
          <a:sx n="48" d="100"/>
          <a:sy n="48" d="100"/>
        </p:scale>
        <p:origin x="-40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2695BB1-7646-478F-A629-C089222576E0}"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FBA5CF2-095E-4BBF-A300-D2CB930814E3}"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0B63AC2-B49A-4FE5-A144-C3274257466A}"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EE9901C-0344-409A-B484-2AAA59DC2A42}"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25C1928-6A35-41E7-9546-9EB453D75CA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C18805-C8CE-4981-A050-664A6FEA038C}"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F2977676-42AA-4580-B593-EC8BB3A385F6}"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34870215-B908-44B7-96AE-603A9D7FDDFC}"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66B6D91C-AE36-4F76-891E-D62DD55595A2}"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60B5F0C0-B646-4D8F-AAB7-41A1DB4B3099}"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E0C84626-2FAD-46A4-87CA-70B8425D316D}"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BEAC7"/>
            </a:gs>
            <a:gs pos="17999">
              <a:srgbClr val="FEE7F2"/>
            </a:gs>
            <a:gs pos="36000">
              <a:srgbClr val="FAC77D"/>
            </a:gs>
            <a:gs pos="61000">
              <a:srgbClr val="FBA97D"/>
            </a:gs>
            <a:gs pos="82001">
              <a:srgbClr val="FBD49C"/>
            </a:gs>
            <a:gs pos="100000">
              <a:srgbClr val="FEE7F2"/>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E70E557F-BA45-4433-AF49-2598AACABB32}"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0"/>
            <a:ext cx="8175625" cy="1071563"/>
          </a:xfrm>
        </p:spPr>
        <p:txBody>
          <a:bodyPr/>
          <a:lstStyle/>
          <a:p>
            <a:pPr eaLnBrk="1" hangingPunct="1"/>
            <a:r>
              <a:rPr lang="lv-LV" sz="4000" b="1" smtClean="0">
                <a:solidFill>
                  <a:schemeClr val="tx1"/>
                </a:solidFill>
              </a:rPr>
              <a:t>Mk.6:31-44  5000 paēdināšana</a:t>
            </a:r>
          </a:p>
        </p:txBody>
      </p:sp>
      <p:pic>
        <p:nvPicPr>
          <p:cNvPr id="2051" name="Picture 3" descr="DOVE019"/>
          <p:cNvPicPr>
            <a:picLocks noChangeAspect="1" noChangeArrowheads="1"/>
          </p:cNvPicPr>
          <p:nvPr/>
        </p:nvPicPr>
        <p:blipFill>
          <a:blip r:embed="rId2"/>
          <a:srcRect/>
          <a:stretch>
            <a:fillRect/>
          </a:stretch>
        </p:blipFill>
        <p:spPr bwMode="auto">
          <a:xfrm>
            <a:off x="357188" y="285750"/>
            <a:ext cx="714375" cy="1017588"/>
          </a:xfrm>
          <a:prstGeom prst="rect">
            <a:avLst/>
          </a:prstGeom>
          <a:noFill/>
          <a:ln w="9525">
            <a:noFill/>
            <a:miter lim="800000"/>
            <a:headEnd/>
            <a:tailEnd/>
          </a:ln>
        </p:spPr>
      </p:pic>
      <p:pic>
        <p:nvPicPr>
          <p:cNvPr id="2055" name="Picture 7"/>
          <p:cNvPicPr>
            <a:picLocks noChangeAspect="1" noChangeArrowheads="1"/>
          </p:cNvPicPr>
          <p:nvPr/>
        </p:nvPicPr>
        <p:blipFill>
          <a:blip r:embed="rId3" cstate="print"/>
          <a:srcRect/>
          <a:stretch>
            <a:fillRect/>
          </a:stretch>
        </p:blipFill>
        <p:spPr bwMode="auto">
          <a:xfrm>
            <a:off x="827584" y="1052736"/>
            <a:ext cx="7717269" cy="5035518"/>
          </a:xfrm>
          <a:prstGeom prst="rect">
            <a:avLst/>
          </a:prstGeom>
          <a:ln>
            <a:noFill/>
          </a:ln>
          <a:effectLst>
            <a:softEdge rad="112500"/>
          </a:effectLst>
        </p:spPr>
      </p:pic>
      <p:sp>
        <p:nvSpPr>
          <p:cNvPr id="2053"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22.jūl.2018.</a:t>
            </a:r>
            <a:endParaRPr lang="lv-LV" sz="2000" dirty="0"/>
          </a:p>
        </p:txBody>
      </p:sp>
      <p:sp>
        <p:nvSpPr>
          <p:cNvPr id="2054" name="Text Box 6"/>
          <p:cNvSpPr txBox="1">
            <a:spLocks noChangeArrowheads="1"/>
          </p:cNvSpPr>
          <p:nvPr/>
        </p:nvSpPr>
        <p:spPr bwMode="auto">
          <a:xfrm>
            <a:off x="6286500" y="714375"/>
            <a:ext cx="2857500" cy="400050"/>
          </a:xfrm>
          <a:prstGeom prst="rect">
            <a:avLst/>
          </a:prstGeom>
          <a:noFill/>
          <a:ln w="9525">
            <a:noFill/>
            <a:miter lim="800000"/>
            <a:headEnd/>
            <a:tailEnd/>
          </a:ln>
        </p:spPr>
        <p:txBody>
          <a:bodyPr>
            <a:spAutoFit/>
          </a:bodyPr>
          <a:lstStyle/>
          <a:p>
            <a:pPr>
              <a:spcBef>
                <a:spcPct val="50000"/>
              </a:spcBef>
            </a:pPr>
            <a:r>
              <a:rPr lang="lv-LV" sz="2000"/>
              <a:t>Māc. Roberts Otomers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1267"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1268" name="Slide Number Placeholder 3"/>
          <p:cNvSpPr>
            <a:spLocks noGrp="1"/>
          </p:cNvSpPr>
          <p:nvPr>
            <p:ph type="sldNum" sz="quarter" idx="12"/>
          </p:nvPr>
        </p:nvSpPr>
        <p:spPr>
          <a:noFill/>
        </p:spPr>
        <p:txBody>
          <a:bodyPr/>
          <a:lstStyle/>
          <a:p>
            <a:fld id="{E1D2E7CD-46BB-4204-8E61-7DC9BE6271EC}" type="slidenum">
              <a:rPr lang="lv-LV" smtClean="0"/>
              <a:pPr/>
              <a:t>10</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428625" y="0"/>
            <a:ext cx="9572625" cy="1081088"/>
          </a:xfrm>
        </p:spPr>
        <p:txBody>
          <a:bodyPr/>
          <a:lstStyle/>
          <a:p>
            <a:pPr algn="just"/>
            <a:r>
              <a:rPr lang="lv-LV" sz="2200" i="1" smtClean="0"/>
              <a:t>31 Un Viņš tiem saka: "Nāciet vieni paši savrup kādā vientuļā vietā un atpūtieties maķenīt." Jo daudz bija, kas nāca un gāja, un tiem nebija vaļas ne ēst. 32 Un tie laivā aizbrauca savrup uz kādu tukšu vietu. 33 Un daudzi redzēja tos aizbraucam un viņus pazina, un satecēja kājām no visām pilsētām kopā, un nonāca tur viņiem pa priekšu. 34 Un Jēzus, izkāpdams malā, redzēja daudz ļaužu, un sirds Viņam par tiem iežēlojās, jo tie bija kā avis, kam nav gana, un Viņš sāka tos daudz mācīt. 35 Un bija jau vēls, kad Viņa mācekļi pie Tā nāca un sacīja: "Šī vieta ir tukša, un laiks jau vēls. 36 Atlaid tos, ka tie var noiet apkārtējos ciemos un miestos un sev pirkt ko ēst.“ 37 Bet Viņš atbildēdams tiem sacīja: "Dodiet jūs viņiem ēst." Un tie Viņam sacīja: "Vai tad mums būs noiet un par divi simti denārijiem pirkt maizi un tiem dot ēst?“ 38 Bet Viņš uz tiem saka: "Cik maizes jums ir? Ejiet un raugiet." Un tie uzzinājuši saka: "Piecas un divi zivis.“ 39 Un Viņš visiem pavēlēja pa pulkiem apsēsties zaļajā zālē. 40 Un tie apsēdās pulciņos pa simtiem un pa piecdesmit. 41 Un Viņš ņēma tās piecas maizes un tās divi zivis, skatījās uz debesīm, pateicās un pārlauza maizes un deva Saviem mācekļiem, lai tie viņiem liktu priekšā, arī tās divi zivis Viņš visiem izdalīja. 42 Un tie visi ēda un paēda, 43 un salasīja no druskām divpadsmit pilnus grozus un no zivīm. 44 Un to, kas bija ēduši no tām maizēm, bija pieci tūkstoši.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cstate="print"/>
          <a:srcRect/>
          <a:stretch>
            <a:fillRect/>
          </a:stretch>
        </p:blipFill>
        <p:spPr bwMode="auto">
          <a:xfrm>
            <a:off x="0" y="3571876"/>
            <a:ext cx="9144000" cy="3286125"/>
          </a:xfrm>
          <a:prstGeom prst="rect">
            <a:avLst/>
          </a:prstGeom>
          <a:ln>
            <a:noFill/>
          </a:ln>
          <a:effectLst>
            <a:softEdge rad="112500"/>
          </a:effectLst>
        </p:spPr>
      </p:pic>
      <p:sp>
        <p:nvSpPr>
          <p:cNvPr id="10244" name="Rectangle 3"/>
          <p:cNvSpPr>
            <a:spLocks noGrp="1" noChangeArrowheads="1"/>
          </p:cNvSpPr>
          <p:nvPr>
            <p:ph type="body" idx="1"/>
          </p:nvPr>
        </p:nvSpPr>
        <p:spPr>
          <a:xfrm>
            <a:off x="-357188" y="-80963"/>
            <a:ext cx="9467851" cy="1081088"/>
          </a:xfrm>
        </p:spPr>
        <p:txBody>
          <a:bodyPr/>
          <a:lstStyle/>
          <a:p>
            <a:r>
              <a:rPr lang="lv-LV" sz="2600" i="1" smtClean="0"/>
              <a:t>31 Un Viņš tiem saka: "Nāciet vieni paši savrup kādā vientuļā vietā un atpūtieties maķenīt." Jo daudz bija, kas nāca un gāja, un tiem nebija vaļas ne ēst. 32 Un tie laivā aizbrauca savrup uz kādu tukšu vietu. 33 Un daudzi redzēja tos aizbraucam un viņus pazina, un satecēja kājām no visām pilsētām kopā, un nonāca tur viņiem pa priekšu. </a:t>
            </a:r>
            <a:endParaRPr lang="lv-LV" sz="2600" smtClean="0"/>
          </a:p>
        </p:txBody>
      </p:sp>
      <p:sp>
        <p:nvSpPr>
          <p:cNvPr id="7" name="Rectangle 6"/>
          <p:cNvSpPr>
            <a:spLocks noChangeArrowheads="1"/>
          </p:cNvSpPr>
          <p:nvPr/>
        </p:nvSpPr>
        <p:spPr bwMode="auto">
          <a:xfrm>
            <a:off x="0" y="2330450"/>
            <a:ext cx="9144000" cy="1384300"/>
          </a:xfrm>
          <a:prstGeom prst="rect">
            <a:avLst/>
          </a:prstGeom>
          <a:noFill/>
          <a:ln w="9525">
            <a:noFill/>
            <a:miter lim="800000"/>
            <a:headEnd/>
            <a:tailEnd/>
          </a:ln>
        </p:spPr>
        <p:txBody>
          <a:bodyPr>
            <a:spAutoFit/>
          </a:bodyPr>
          <a:lstStyle/>
          <a:p>
            <a:r>
              <a:rPr lang="lv-LV" sz="2800" b="1"/>
              <a:t>Jēzus aicina 12 mācekļus</a:t>
            </a:r>
            <a:r>
              <a:rPr lang="lv-LV" sz="2800"/>
              <a:t> brīdi atvilkt elpu kopā ar Viņu, bet viņus iztraucē milzīgs </a:t>
            </a:r>
            <a:r>
              <a:rPr lang="lv-LV" sz="2800" b="1"/>
              <a:t>pūlis</a:t>
            </a:r>
            <a:r>
              <a:rPr lang="lv-LV" sz="2800"/>
              <a:t>, kādi </a:t>
            </a:r>
            <a:r>
              <a:rPr lang="lv-LV" sz="2800" b="1"/>
              <a:t>10-15 000 cilvēki</a:t>
            </a:r>
            <a:r>
              <a:rPr lang="lv-LV" sz="2800"/>
              <a:t>, 5000 vīru vien, kas dzirdējuši par </a:t>
            </a:r>
            <a:r>
              <a:rPr lang="lv-LV" sz="2800" b="1"/>
              <a:t>brīnumiem</a:t>
            </a:r>
            <a:r>
              <a:rPr lang="lv-LV" sz="2800"/>
              <a:t>. </a:t>
            </a:r>
            <a:endParaRPr 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6"/>
                                        </p:tgtEl>
                                        <p:attrNameLst>
                                          <p:attrName>style.visibility</p:attrName>
                                        </p:attrNameLst>
                                      </p:cBhvr>
                                      <p:to>
                                        <p:strVal val="visible"/>
                                      </p:to>
                                    </p:set>
                                    <p:animEffect transition="in" filter="fade">
                                      <p:cBhvr>
                                        <p:cTn id="11" dur="2000"/>
                                        <p:tgtEl>
                                          <p:spTgt spid="307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57188" y="-80963"/>
            <a:ext cx="9467851" cy="1081088"/>
          </a:xfrm>
        </p:spPr>
        <p:txBody>
          <a:bodyPr/>
          <a:lstStyle/>
          <a:p>
            <a:r>
              <a:rPr lang="lv-LV" sz="2800" i="1" smtClean="0"/>
              <a:t>34 Un Jēzus, izkāpdams malā, redzēja daudz ļaužu, un sirds Viņam par tiem iežēlojās, jo tie bija kā avis, kam nav gana, un Viņš sāka tos daudz mācīt.</a:t>
            </a:r>
            <a:endParaRPr lang="lv-LV" sz="2800" smtClean="0"/>
          </a:p>
        </p:txBody>
      </p:sp>
      <p:sp>
        <p:nvSpPr>
          <p:cNvPr id="7" name="Rectangle 6"/>
          <p:cNvSpPr>
            <a:spLocks noChangeArrowheads="1"/>
          </p:cNvSpPr>
          <p:nvPr/>
        </p:nvSpPr>
        <p:spPr bwMode="auto">
          <a:xfrm>
            <a:off x="0" y="1143000"/>
            <a:ext cx="7143750" cy="5694363"/>
          </a:xfrm>
          <a:prstGeom prst="rect">
            <a:avLst/>
          </a:prstGeom>
          <a:noFill/>
          <a:ln w="9525">
            <a:noFill/>
            <a:miter lim="800000"/>
            <a:headEnd/>
            <a:tailEnd/>
          </a:ln>
        </p:spPr>
        <p:txBody>
          <a:bodyPr>
            <a:spAutoFit/>
          </a:bodyPr>
          <a:lstStyle/>
          <a:p>
            <a:pPr>
              <a:buFont typeface="Arial" charset="0"/>
              <a:buChar char="•"/>
            </a:pPr>
            <a:r>
              <a:rPr lang="lv-LV" sz="2800"/>
              <a:t>Jēzus pašmērķis nekad nav bijis </a:t>
            </a:r>
            <a:r>
              <a:rPr lang="lv-LV" sz="2800" b="1"/>
              <a:t>gūt slavu</a:t>
            </a:r>
            <a:r>
              <a:rPr lang="lv-LV" sz="2800"/>
              <a:t> ar saviem </a:t>
            </a:r>
            <a:r>
              <a:rPr lang="lv-LV" sz="2800" b="1"/>
              <a:t>brīnumiem</a:t>
            </a:r>
            <a:r>
              <a:rPr lang="lv-LV" sz="2800"/>
              <a:t>, vai </a:t>
            </a:r>
            <a:r>
              <a:rPr lang="lv-LV" sz="2800" b="1"/>
              <a:t>izdziedināt </a:t>
            </a:r>
            <a:r>
              <a:rPr lang="lv-LV" sz="2800"/>
              <a:t>pēc iespējas vairāk cilvēkus, bet gan </a:t>
            </a:r>
            <a:r>
              <a:rPr lang="lv-LV" sz="2800" b="1"/>
              <a:t>sludināt grēku piedošanu</a:t>
            </a:r>
            <a:r>
              <a:rPr lang="lv-LV" sz="2800"/>
              <a:t> un </a:t>
            </a:r>
            <a:r>
              <a:rPr lang="lv-LV" sz="2800" b="1"/>
              <a:t>mūžīgo dzīvību</a:t>
            </a:r>
            <a:r>
              <a:rPr lang="lv-LV" sz="2800"/>
              <a:t>, un pēc iespējas vairāk </a:t>
            </a:r>
            <a:r>
              <a:rPr lang="lv-LV" sz="2800" b="1"/>
              <a:t>cilvēkus mantot debesu valstībai</a:t>
            </a:r>
            <a:r>
              <a:rPr lang="lv-LV" sz="2800"/>
              <a:t>. </a:t>
            </a:r>
          </a:p>
          <a:p>
            <a:pPr>
              <a:buFont typeface="Arial" charset="0"/>
              <a:buChar char="•"/>
            </a:pPr>
            <a:r>
              <a:rPr lang="lv-LV" sz="2800"/>
              <a:t>To mēs varam redzēt šīs rakstu vietas </a:t>
            </a:r>
            <a:r>
              <a:rPr lang="lv-LV" sz="2800" b="1"/>
              <a:t>beigās</a:t>
            </a:r>
            <a:r>
              <a:rPr lang="lv-LV" sz="2800"/>
              <a:t>, ka tikko Jēzus bija veicis brīnumu, viņi </a:t>
            </a:r>
            <a:r>
              <a:rPr lang="lv-LV" sz="2800" b="1"/>
              <a:t>gribēja celt Viņu</a:t>
            </a:r>
            <a:r>
              <a:rPr lang="lv-LV" sz="2800"/>
              <a:t> par </a:t>
            </a:r>
            <a:r>
              <a:rPr lang="lv-LV" sz="2800" b="1"/>
              <a:t>ķēniņu</a:t>
            </a:r>
            <a:r>
              <a:rPr lang="lv-LV" sz="2800"/>
              <a:t>, bet </a:t>
            </a:r>
            <a:r>
              <a:rPr lang="lv-LV" sz="2800" b="1"/>
              <a:t>Jēzus pazuda</a:t>
            </a:r>
            <a:r>
              <a:rPr lang="lv-LV" sz="2800"/>
              <a:t> no viņu acu skata. </a:t>
            </a:r>
          </a:p>
          <a:p>
            <a:pPr>
              <a:buFont typeface="Arial" charset="0"/>
              <a:buChar char="•"/>
            </a:pPr>
            <a:r>
              <a:rPr lang="lv-LV" sz="2800"/>
              <a:t>Ja </a:t>
            </a:r>
            <a:r>
              <a:rPr lang="lv-LV" sz="2800" b="1"/>
              <a:t>brīnumi palīdzēja Viņam sludināšanai</a:t>
            </a:r>
            <a:r>
              <a:rPr lang="lv-LV" sz="2800"/>
              <a:t>, tad Viņš tos izmantoja, bet </a:t>
            </a:r>
            <a:r>
              <a:rPr lang="lv-LV" sz="2800" b="1"/>
              <a:t>brīnumi</a:t>
            </a:r>
            <a:r>
              <a:rPr lang="lv-LV" sz="2800"/>
              <a:t> nekad Viņam </a:t>
            </a:r>
            <a:r>
              <a:rPr lang="lv-LV" sz="2800" b="1"/>
              <a:t>nebija pašmērķis</a:t>
            </a:r>
            <a:r>
              <a:rPr lang="lv-LV" sz="2800"/>
              <a:t>.</a:t>
            </a:r>
            <a:endParaRPr lang="en-US" sz="2800"/>
          </a:p>
        </p:txBody>
      </p:sp>
      <p:pic>
        <p:nvPicPr>
          <p:cNvPr id="20482" name="Picture 2" descr="http://upload.wikimedia.org/wikipedia/commons/2/2c/Flock_of_sheep.jpg"/>
          <p:cNvPicPr>
            <a:picLocks noChangeAspect="1" noChangeArrowheads="1"/>
          </p:cNvPicPr>
          <p:nvPr/>
        </p:nvPicPr>
        <p:blipFill>
          <a:blip r:embed="rId2" cstate="print"/>
          <a:srcRect/>
          <a:stretch>
            <a:fillRect/>
          </a:stretch>
        </p:blipFill>
        <p:spPr bwMode="auto">
          <a:xfrm>
            <a:off x="6643702" y="1857364"/>
            <a:ext cx="2500298" cy="447674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0482"/>
                                        </p:tgtEl>
                                        <p:attrNameLst>
                                          <p:attrName>style.visibility</p:attrName>
                                        </p:attrNameLst>
                                      </p:cBhvr>
                                      <p:to>
                                        <p:strVal val="visible"/>
                                      </p:to>
                                    </p:set>
                                    <p:animEffect transition="in" filter="fade">
                                      <p:cBhvr>
                                        <p:cTn id="11" dur="2000"/>
                                        <p:tgtEl>
                                          <p:spTgt spid="2048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142875"/>
            <a:ext cx="9429750" cy="2205038"/>
          </a:xfrm>
        </p:spPr>
        <p:txBody>
          <a:bodyPr/>
          <a:lstStyle/>
          <a:p>
            <a:pPr algn="just">
              <a:buFontTx/>
              <a:buNone/>
            </a:pPr>
            <a:r>
              <a:rPr lang="lv-LV" i="1" smtClean="0"/>
              <a:t>   </a:t>
            </a:r>
            <a:r>
              <a:rPr lang="lv-LV" sz="2800" i="1" smtClean="0"/>
              <a:t>36 Atlaid tos, ka tie var noiet apkārtējos ciemos un miestos un sev pirkt ko ēst.“ 37 Bet Viņš atbildēdams tiem sacīja: "Dodiet jūs viņiem ēst." Un tie Viņam sacīja: "Vai tad mums būs noiet un par divi simti denārijiem pirkt maizi un tiem dot ēst?“</a:t>
            </a:r>
            <a:endParaRPr lang="en-US" sz="2200" i="1" smtClean="0"/>
          </a:p>
        </p:txBody>
      </p:sp>
      <p:sp>
        <p:nvSpPr>
          <p:cNvPr id="7" name="Rectangle 6"/>
          <p:cNvSpPr>
            <a:spLocks noChangeArrowheads="1"/>
          </p:cNvSpPr>
          <p:nvPr/>
        </p:nvSpPr>
        <p:spPr bwMode="auto">
          <a:xfrm>
            <a:off x="0" y="2143125"/>
            <a:ext cx="5143500" cy="4400550"/>
          </a:xfrm>
          <a:prstGeom prst="rect">
            <a:avLst/>
          </a:prstGeom>
          <a:noFill/>
          <a:ln w="9525">
            <a:noFill/>
            <a:miter lim="800000"/>
            <a:headEnd/>
            <a:tailEnd/>
          </a:ln>
        </p:spPr>
        <p:txBody>
          <a:bodyPr>
            <a:spAutoFit/>
          </a:bodyPr>
          <a:lstStyle/>
          <a:p>
            <a:pPr>
              <a:buFontTx/>
              <a:buChar char="•"/>
            </a:pPr>
            <a:r>
              <a:rPr lang="lv-LV" sz="2800" b="1"/>
              <a:t>Jēzus: </a:t>
            </a:r>
            <a:r>
              <a:rPr lang="lv-LV" sz="2800" i="1"/>
              <a:t>Dodiet jūs viņiem ēst.</a:t>
            </a:r>
          </a:p>
          <a:p>
            <a:pPr>
              <a:buFontTx/>
              <a:buChar char="•"/>
            </a:pPr>
            <a:r>
              <a:rPr lang="lv-LV" sz="2800" b="1"/>
              <a:t>Mācekļi: Nu ko tad mēs varam?</a:t>
            </a:r>
          </a:p>
          <a:p>
            <a:pPr>
              <a:buFontTx/>
              <a:buChar char="•"/>
            </a:pPr>
            <a:r>
              <a:rPr lang="lv-LV" sz="2800" b="1"/>
              <a:t>Nauda</a:t>
            </a:r>
            <a:r>
              <a:rPr lang="lv-LV" sz="2800"/>
              <a:t> viņiem it kā </a:t>
            </a:r>
            <a:r>
              <a:rPr lang="lv-LV" sz="2800" b="1"/>
              <a:t>būtu</a:t>
            </a:r>
            <a:r>
              <a:rPr lang="lv-LV" sz="2800"/>
              <a:t>, bet šāds tēriņš neliekas </a:t>
            </a:r>
            <a:r>
              <a:rPr lang="lv-LV" sz="2800" b="1"/>
              <a:t>lietderīgs</a:t>
            </a:r>
            <a:r>
              <a:rPr lang="lv-LV" sz="2800"/>
              <a:t>.</a:t>
            </a:r>
          </a:p>
          <a:p>
            <a:pPr>
              <a:buFontTx/>
              <a:buChar char="•"/>
            </a:pPr>
            <a:r>
              <a:rPr lang="lv-LV" sz="2800" b="1"/>
              <a:t>Jēzus </a:t>
            </a:r>
            <a:r>
              <a:rPr lang="lv-LV" sz="2800"/>
              <a:t>pārbauda mācekļus: </a:t>
            </a:r>
            <a:r>
              <a:rPr lang="lv-LV" sz="2800" b="1"/>
              <a:t>uz ko viņi paļausies</a:t>
            </a:r>
            <a:r>
              <a:rPr lang="lv-LV" sz="2800"/>
              <a:t>: vai uz </a:t>
            </a:r>
            <a:r>
              <a:rPr lang="lv-LV" sz="2800" b="1"/>
              <a:t>savām prāta spējām</a:t>
            </a:r>
            <a:r>
              <a:rPr lang="lv-LV" sz="2800"/>
              <a:t> vai uz </a:t>
            </a:r>
            <a:r>
              <a:rPr lang="lv-LV" sz="2800" b="1"/>
              <a:t>Dieva prātu</a:t>
            </a:r>
            <a:r>
              <a:rPr lang="lv-LV" sz="2800"/>
              <a:t>, uz </a:t>
            </a:r>
            <a:r>
              <a:rPr lang="lv-LV" sz="2800" b="1"/>
              <a:t>saviem līdzekļiem</a:t>
            </a:r>
            <a:r>
              <a:rPr lang="lv-LV" sz="2800"/>
              <a:t> vai </a:t>
            </a:r>
            <a:r>
              <a:rPr lang="lv-LV" sz="2800" b="1"/>
              <a:t>Dieva vadību</a:t>
            </a:r>
            <a:r>
              <a:rPr lang="lv-LV" sz="2800"/>
              <a:t>.</a:t>
            </a:r>
          </a:p>
        </p:txBody>
      </p:sp>
      <p:pic>
        <p:nvPicPr>
          <p:cNvPr id="4100" name="Picture 4"/>
          <p:cNvPicPr>
            <a:picLocks noChangeAspect="1" noChangeArrowheads="1"/>
          </p:cNvPicPr>
          <p:nvPr/>
        </p:nvPicPr>
        <p:blipFill>
          <a:blip r:embed="rId2" cstate="print"/>
          <a:srcRect l="7304"/>
          <a:stretch>
            <a:fillRect/>
          </a:stretch>
        </p:blipFill>
        <p:spPr bwMode="auto">
          <a:xfrm>
            <a:off x="5072066" y="1735723"/>
            <a:ext cx="4071935" cy="517798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3" end="3"/>
                                            </p:txEl>
                                          </p:spTgt>
                                        </p:tgtEl>
                                        <p:attrNameLst>
                                          <p:attrName>style.visibility</p:attrName>
                                        </p:attrNameLst>
                                      </p:cBhvr>
                                      <p:to>
                                        <p:strVal val="visible"/>
                                      </p:to>
                                    </p:set>
                                    <p:anim calcmode="lin" valueType="num">
                                      <p:cBhvr additive="base">
                                        <p:cTn id="12"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 calcmode="lin" valueType="num">
                                      <p:cBhvr additive="base">
                                        <p:cTn id="2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4100"/>
                                        </p:tgtEl>
                                        <p:attrNameLst>
                                          <p:attrName>style.visibility</p:attrName>
                                        </p:attrNameLst>
                                      </p:cBhvr>
                                      <p:to>
                                        <p:strVal val="visible"/>
                                      </p:to>
                                    </p:set>
                                    <p:anim calcmode="lin" valueType="num">
                                      <p:cBhvr additive="base">
                                        <p:cTn id="32" dur="500" fill="hold"/>
                                        <p:tgtEl>
                                          <p:spTgt spid="4100"/>
                                        </p:tgtEl>
                                        <p:attrNameLst>
                                          <p:attrName>ppt_x</p:attrName>
                                        </p:attrNameLst>
                                      </p:cBhvr>
                                      <p:tavLst>
                                        <p:tav tm="0">
                                          <p:val>
                                            <p:strVal val="#ppt_x"/>
                                          </p:val>
                                        </p:tav>
                                        <p:tav tm="100000">
                                          <p:val>
                                            <p:strVal val="#ppt_x"/>
                                          </p:val>
                                        </p:tav>
                                      </p:tavLst>
                                    </p:anim>
                                    <p:anim calcmode="lin" valueType="num">
                                      <p:cBhvr additive="base">
                                        <p:cTn id="33" dur="500" fill="hold"/>
                                        <p:tgtEl>
                                          <p:spTgt spid="4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126" name="Picture 6" descr="http://1.bp.blogspot.com/_Xpbz_jDf9Kg/TU92QUALIQI/AAAAAAAAAsY/oMVzLInE5uw/s1600/Ajesus_feeds_5000_4-web-size.jpg"/>
          <p:cNvPicPr>
            <a:picLocks noChangeAspect="1" noChangeArrowheads="1"/>
          </p:cNvPicPr>
          <p:nvPr/>
        </p:nvPicPr>
        <p:blipFill>
          <a:blip r:embed="rId2"/>
          <a:srcRect/>
          <a:stretch>
            <a:fillRect/>
          </a:stretch>
        </p:blipFill>
        <p:spPr bwMode="auto">
          <a:xfrm>
            <a:off x="357158" y="3143248"/>
            <a:ext cx="7929618" cy="3661199"/>
          </a:xfrm>
          <a:prstGeom prst="rect">
            <a:avLst/>
          </a:prstGeom>
          <a:ln>
            <a:noFill/>
          </a:ln>
          <a:effectLst>
            <a:softEdge rad="112500"/>
          </a:effectLst>
        </p:spPr>
      </p:pic>
      <p:sp>
        <p:nvSpPr>
          <p:cNvPr id="11267" name="Rectangle 3"/>
          <p:cNvSpPr>
            <a:spLocks noGrp="1" noChangeArrowheads="1"/>
          </p:cNvSpPr>
          <p:nvPr>
            <p:ph type="body" idx="1"/>
          </p:nvPr>
        </p:nvSpPr>
        <p:spPr>
          <a:xfrm>
            <a:off x="-214313" y="0"/>
            <a:ext cx="9358313" cy="1052513"/>
          </a:xfrm>
        </p:spPr>
        <p:txBody>
          <a:bodyPr/>
          <a:lstStyle/>
          <a:p>
            <a:pPr algn="just" eaLnBrk="1" hangingPunct="1">
              <a:lnSpc>
                <a:spcPct val="80000"/>
              </a:lnSpc>
              <a:buFontTx/>
              <a:buNone/>
            </a:pPr>
            <a:r>
              <a:rPr lang="lv-LV" sz="2000" i="1" smtClean="0"/>
              <a:t>   </a:t>
            </a:r>
            <a:r>
              <a:rPr lang="lv-LV" sz="2800" i="1" smtClean="0"/>
              <a:t>38 Bet Viņš uz tiem saka: "Cik maizes jums ir? Ejiet un raugiet." Un tie uzzinājuši saka: "Piecas un divi zivis.“</a:t>
            </a:r>
            <a:endParaRPr lang="lv-LV" sz="2600" smtClean="0"/>
          </a:p>
        </p:txBody>
      </p:sp>
      <p:sp>
        <p:nvSpPr>
          <p:cNvPr id="7" name="Rectangle 6"/>
          <p:cNvSpPr>
            <a:spLocks noChangeArrowheads="1"/>
          </p:cNvSpPr>
          <p:nvPr/>
        </p:nvSpPr>
        <p:spPr bwMode="auto">
          <a:xfrm>
            <a:off x="0" y="642938"/>
            <a:ext cx="9144000" cy="2678112"/>
          </a:xfrm>
          <a:prstGeom prst="rect">
            <a:avLst/>
          </a:prstGeom>
          <a:noFill/>
          <a:ln w="9525">
            <a:noFill/>
            <a:miter lim="800000"/>
            <a:headEnd/>
            <a:tailEnd/>
          </a:ln>
        </p:spPr>
        <p:txBody>
          <a:bodyPr>
            <a:spAutoFit/>
          </a:bodyPr>
          <a:lstStyle/>
          <a:p>
            <a:pPr>
              <a:buFontTx/>
              <a:buChar char="•"/>
            </a:pPr>
            <a:r>
              <a:rPr lang="lv-LV" sz="2800"/>
              <a:t>Jēzus jautā mācekļiem: „</a:t>
            </a:r>
            <a:r>
              <a:rPr lang="lv-LV" sz="2800" i="1"/>
              <a:t>Cik maizes </a:t>
            </a:r>
            <a:r>
              <a:rPr lang="lv-LV" sz="2800" i="1" u="sng"/>
              <a:t>jums</a:t>
            </a:r>
            <a:r>
              <a:rPr lang="lv-LV" sz="2800" i="1"/>
              <a:t> ir</a:t>
            </a:r>
            <a:r>
              <a:rPr lang="lv-LV" sz="2800"/>
              <a:t>?” </a:t>
            </a:r>
          </a:p>
          <a:p>
            <a:pPr>
              <a:buFontTx/>
              <a:buChar char="•"/>
            </a:pPr>
            <a:r>
              <a:rPr lang="lv-LV" sz="2800"/>
              <a:t>Jēzus aicina mūs </a:t>
            </a:r>
            <a:r>
              <a:rPr lang="lv-LV" sz="2800" b="1"/>
              <a:t>paskatīties uz sevi</a:t>
            </a:r>
            <a:r>
              <a:rPr lang="lv-LV" sz="2800"/>
              <a:t>, </a:t>
            </a:r>
            <a:r>
              <a:rPr lang="lv-LV" sz="2800" b="1"/>
              <a:t>cik daudz mums Dievs jau ir devis</a:t>
            </a:r>
            <a:r>
              <a:rPr lang="lv-LV" sz="2800"/>
              <a:t>.</a:t>
            </a:r>
          </a:p>
          <a:p>
            <a:pPr>
              <a:buFontTx/>
              <a:buChar char="•"/>
            </a:pPr>
            <a:r>
              <a:rPr lang="lv-LV" sz="2800"/>
              <a:t>Dievs </a:t>
            </a:r>
            <a:r>
              <a:rPr lang="lv-LV" sz="2800" b="1"/>
              <a:t>neprasa</a:t>
            </a:r>
            <a:r>
              <a:rPr lang="lv-LV" sz="2800"/>
              <a:t> no mums </a:t>
            </a:r>
            <a:r>
              <a:rPr lang="lv-LV" sz="2800" b="1"/>
              <a:t>vairāk</a:t>
            </a:r>
            <a:r>
              <a:rPr lang="lv-LV" sz="2800"/>
              <a:t>, nekā </a:t>
            </a:r>
            <a:r>
              <a:rPr lang="lv-LV" sz="2800" b="1"/>
              <a:t>Viņš</a:t>
            </a:r>
            <a:r>
              <a:rPr lang="lv-LV" sz="2800"/>
              <a:t> var </a:t>
            </a:r>
            <a:r>
              <a:rPr lang="lv-LV" sz="2800" b="1"/>
              <a:t>dot</a:t>
            </a:r>
            <a:r>
              <a:rPr lang="lv-LV" sz="2800"/>
              <a:t>!</a:t>
            </a:r>
          </a:p>
          <a:p>
            <a:pPr>
              <a:buFontTx/>
              <a:buChar char="•"/>
            </a:pPr>
            <a:r>
              <a:rPr lang="lv-LV" sz="2800"/>
              <a:t>Te ir </a:t>
            </a:r>
            <a:r>
              <a:rPr lang="lv-LV" sz="2800" b="1"/>
              <a:t>jāsper</a:t>
            </a:r>
            <a:r>
              <a:rPr lang="lv-LV" sz="2800"/>
              <a:t> </a:t>
            </a:r>
            <a:r>
              <a:rPr lang="lv-LV" sz="2800" b="1"/>
              <a:t>solis ticībā</a:t>
            </a:r>
            <a:r>
              <a:rPr lang="lv-LV" sz="2800"/>
              <a:t>, ka ar to </a:t>
            </a:r>
            <a:r>
              <a:rPr lang="lv-LV" sz="2800" b="1"/>
              <a:t>mazumiņu</a:t>
            </a:r>
            <a:r>
              <a:rPr lang="lv-LV" sz="2800"/>
              <a:t>, </a:t>
            </a:r>
            <a:r>
              <a:rPr lang="lv-LV" sz="2800" b="1"/>
              <a:t>KAS IR, </a:t>
            </a:r>
            <a:r>
              <a:rPr lang="lv-LV" sz="2800"/>
              <a:t>var </a:t>
            </a:r>
            <a:r>
              <a:rPr lang="lv-LV" sz="2800" b="1"/>
              <a:t>pietikt</a:t>
            </a:r>
            <a:r>
              <a:rPr lang="lv-LV" sz="2800"/>
              <a:t> arī </a:t>
            </a:r>
            <a:r>
              <a:rPr lang="lv-LV" sz="2800" b="1"/>
              <a:t>DAUDZIEM</a:t>
            </a:r>
            <a:r>
              <a:rPr lang="lv-LV" sz="2800"/>
              <a:t> </a:t>
            </a:r>
            <a:r>
              <a:rPr lang="lv-LV" sz="2800" b="1"/>
              <a:t>citiem</a:t>
            </a:r>
            <a:r>
              <a:rPr lang="lv-LV" sz="2800"/>
              <a:t>. </a:t>
            </a:r>
            <a:endParaRPr lang="lv-LV"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6"/>
                                        </p:tgtEl>
                                        <p:attrNameLst>
                                          <p:attrName>style.visibility</p:attrName>
                                        </p:attrNameLst>
                                      </p:cBhvr>
                                      <p:to>
                                        <p:strVal val="visible"/>
                                      </p:to>
                                    </p:set>
                                    <p:animEffect transition="in" filter="fade">
                                      <p:cBhvr>
                                        <p:cTn id="11" dur="2000"/>
                                        <p:tgtEl>
                                          <p:spTgt spid="51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57188" y="0"/>
            <a:ext cx="9501188" cy="1557338"/>
          </a:xfrm>
        </p:spPr>
        <p:txBody>
          <a:bodyPr/>
          <a:lstStyle/>
          <a:p>
            <a:pPr algn="just" eaLnBrk="1" hangingPunct="1">
              <a:lnSpc>
                <a:spcPct val="80000"/>
              </a:lnSpc>
              <a:buFontTx/>
              <a:buNone/>
            </a:pPr>
            <a:r>
              <a:rPr lang="lv-LV" sz="2800" i="1" smtClean="0"/>
              <a:t>    40 Un tie apsēdās pulciņos pa simtiem un pa piecdesmit. 41 Un Viņš ņēma tās piecas maizes un tās divi zivis, skatījās uz debesīm, pateicās un pārlauza maizes un deva Saviem mācekļiem, lai tie viņiem liktu priekšā, arī tās divi zivis Viņš visiem izdalīja.</a:t>
            </a:r>
            <a:endParaRPr lang="lv-LV" sz="5400" i="1" smtClean="0"/>
          </a:p>
        </p:txBody>
      </p:sp>
      <p:sp>
        <p:nvSpPr>
          <p:cNvPr id="7" name="Rectangle 6"/>
          <p:cNvSpPr>
            <a:spLocks noChangeArrowheads="1"/>
          </p:cNvSpPr>
          <p:nvPr/>
        </p:nvSpPr>
        <p:spPr bwMode="auto">
          <a:xfrm>
            <a:off x="0" y="1785938"/>
            <a:ext cx="5003800" cy="4832350"/>
          </a:xfrm>
          <a:prstGeom prst="rect">
            <a:avLst/>
          </a:prstGeom>
          <a:noFill/>
          <a:ln w="9525">
            <a:noFill/>
            <a:miter lim="800000"/>
            <a:headEnd/>
            <a:tailEnd/>
          </a:ln>
        </p:spPr>
        <p:txBody>
          <a:bodyPr>
            <a:spAutoFit/>
          </a:bodyPr>
          <a:lstStyle/>
          <a:p>
            <a:pPr>
              <a:buFont typeface="Arial" charset="0"/>
              <a:buChar char="•"/>
            </a:pPr>
            <a:r>
              <a:rPr lang="lv-LV" sz="2800" b="1"/>
              <a:t>Jēzus pateicās</a:t>
            </a:r>
            <a:r>
              <a:rPr lang="lv-LV" sz="2800"/>
              <a:t> par maizi, ko </a:t>
            </a:r>
            <a:r>
              <a:rPr lang="lv-LV" sz="2800" b="1"/>
              <a:t>Tēvs</a:t>
            </a:r>
            <a:r>
              <a:rPr lang="lv-LV" sz="2800"/>
              <a:t> ir </a:t>
            </a:r>
            <a:r>
              <a:rPr lang="lv-LV" sz="2800" b="1"/>
              <a:t>dāvājis</a:t>
            </a:r>
            <a:r>
              <a:rPr lang="lv-LV" sz="2800"/>
              <a:t>, pārlauž maizi un dod to </a:t>
            </a:r>
            <a:r>
              <a:rPr lang="lv-LV" sz="2800" b="1"/>
              <a:t>mācekļiem</a:t>
            </a:r>
            <a:r>
              <a:rPr lang="lv-LV" sz="2800"/>
              <a:t>, un </a:t>
            </a:r>
            <a:r>
              <a:rPr lang="lv-LV" sz="2800" b="1"/>
              <a:t>mācekļi</a:t>
            </a:r>
            <a:r>
              <a:rPr lang="lv-LV" sz="2800"/>
              <a:t> tālāk visam </a:t>
            </a:r>
            <a:r>
              <a:rPr lang="lv-LV" sz="2800" b="1"/>
              <a:t>pūlim</a:t>
            </a:r>
            <a:r>
              <a:rPr lang="lv-LV" sz="2800"/>
              <a:t>. </a:t>
            </a:r>
          </a:p>
          <a:p>
            <a:r>
              <a:rPr lang="lv-LV" sz="2800" b="1"/>
              <a:t>Jēzus </a:t>
            </a:r>
            <a:r>
              <a:rPr lang="lv-LV" sz="2800" b="1">
                <a:sym typeface="Wingdings" pitchFamily="2" charset="2"/>
              </a:rPr>
              <a:t> Mācekļi  Pūlis</a:t>
            </a:r>
          </a:p>
          <a:p>
            <a:pPr>
              <a:buFont typeface="Arial" charset="0"/>
              <a:buChar char="•"/>
            </a:pPr>
            <a:r>
              <a:rPr lang="lv-LV" sz="2800" b="1">
                <a:sym typeface="Wingdings" pitchFamily="2" charset="2"/>
              </a:rPr>
              <a:t>Prāts </a:t>
            </a:r>
            <a:r>
              <a:rPr lang="lv-LV" sz="2800">
                <a:sym typeface="Wingdings" pitchFamily="2" charset="2"/>
              </a:rPr>
              <a:t>redz racionāli, loģiski to, kas IR, kas var nesanākt.</a:t>
            </a:r>
          </a:p>
          <a:p>
            <a:pPr>
              <a:buFont typeface="Arial" charset="0"/>
              <a:buChar char="•"/>
            </a:pPr>
            <a:r>
              <a:rPr lang="lv-LV" sz="2800" b="1">
                <a:sym typeface="Wingdings" pitchFamily="2" charset="2"/>
              </a:rPr>
              <a:t>Bet Ticība </a:t>
            </a:r>
            <a:r>
              <a:rPr lang="lv-LV" sz="2800">
                <a:sym typeface="Wingdings" pitchFamily="2" charset="2"/>
              </a:rPr>
              <a:t>redz to, kas </a:t>
            </a:r>
            <a:r>
              <a:rPr lang="lv-LV" sz="2800" b="1">
                <a:sym typeface="Wingdings" pitchFamily="2" charset="2"/>
              </a:rPr>
              <a:t>BŪS</a:t>
            </a:r>
            <a:r>
              <a:rPr lang="lv-LV" sz="2800">
                <a:sym typeface="Wingdings" pitchFamily="2" charset="2"/>
              </a:rPr>
              <a:t>, kas var </a:t>
            </a:r>
            <a:r>
              <a:rPr lang="lv-LV" sz="2800" b="1">
                <a:sym typeface="Wingdings" pitchFamily="2" charset="2"/>
              </a:rPr>
              <a:t>TAPT</a:t>
            </a:r>
            <a:r>
              <a:rPr lang="lv-LV" sz="2800">
                <a:sym typeface="Wingdings" pitchFamily="2" charset="2"/>
              </a:rPr>
              <a:t>, kas var </a:t>
            </a:r>
            <a:r>
              <a:rPr lang="lv-LV" sz="2800" b="1">
                <a:sym typeface="Wingdings" pitchFamily="2" charset="2"/>
              </a:rPr>
              <a:t>IZAUGT</a:t>
            </a:r>
            <a:r>
              <a:rPr lang="lv-LV" sz="2800">
                <a:sym typeface="Wingdings" pitchFamily="2" charset="2"/>
              </a:rPr>
              <a:t> no </a:t>
            </a:r>
            <a:r>
              <a:rPr lang="lv-LV" sz="2800" b="1">
                <a:sym typeface="Wingdings" pitchFamily="2" charset="2"/>
              </a:rPr>
              <a:t>ticības</a:t>
            </a:r>
            <a:r>
              <a:rPr lang="lv-LV" sz="2800">
                <a:sym typeface="Wingdings" pitchFamily="2" charset="2"/>
              </a:rPr>
              <a:t> </a:t>
            </a:r>
            <a:r>
              <a:rPr lang="lv-LV" sz="2800" b="1">
                <a:sym typeface="Wingdings" pitchFamily="2" charset="2"/>
              </a:rPr>
              <a:t>mazās sēkliņas</a:t>
            </a:r>
            <a:r>
              <a:rPr lang="lv-LV" sz="2800">
                <a:sym typeface="Wingdings" pitchFamily="2" charset="2"/>
              </a:rPr>
              <a:t> par </a:t>
            </a:r>
            <a:r>
              <a:rPr lang="lv-LV" sz="2800" b="1">
                <a:sym typeface="Wingdings" pitchFamily="2" charset="2"/>
              </a:rPr>
              <a:t>lielu koku!</a:t>
            </a:r>
            <a:endParaRPr lang="en-US" sz="2800" b="1"/>
          </a:p>
        </p:txBody>
      </p:sp>
      <p:pic>
        <p:nvPicPr>
          <p:cNvPr id="6148" name="Picture 4"/>
          <p:cNvPicPr>
            <a:picLocks noChangeAspect="1" noChangeArrowheads="1"/>
          </p:cNvPicPr>
          <p:nvPr/>
        </p:nvPicPr>
        <p:blipFill>
          <a:blip r:embed="rId2" cstate="print"/>
          <a:srcRect/>
          <a:stretch>
            <a:fillRect/>
          </a:stretch>
        </p:blipFill>
        <p:spPr bwMode="auto">
          <a:xfrm>
            <a:off x="4932040" y="1758225"/>
            <a:ext cx="4211960" cy="509977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8"/>
                                        </p:tgtEl>
                                        <p:attrNameLst>
                                          <p:attrName>style.visibility</p:attrName>
                                        </p:attrNameLst>
                                      </p:cBhvr>
                                      <p:to>
                                        <p:strVal val="visible"/>
                                      </p:to>
                                    </p:set>
                                    <p:animEffect transition="in" filter="fade">
                                      <p:cBhvr>
                                        <p:cTn id="11" dur="2000"/>
                                        <p:tgtEl>
                                          <p:spTgt spid="614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r>
              <a:rPr lang="lv-LV" sz="2800" i="1" smtClean="0"/>
              <a:t>42 Un tie visi ēda un paēda, 43 un salasīja no druskām divpadsmit pilnus grozus un no zivīm. 44 Un to, kas bija ēduši no tām maizēm, bija pieci tūkstoši.</a:t>
            </a:r>
            <a:endParaRPr lang="lv-LV" sz="3600" smtClean="0"/>
          </a:p>
        </p:txBody>
      </p:sp>
      <p:sp>
        <p:nvSpPr>
          <p:cNvPr id="7" name="Rectangle 6"/>
          <p:cNvSpPr>
            <a:spLocks noChangeArrowheads="1"/>
          </p:cNvSpPr>
          <p:nvPr/>
        </p:nvSpPr>
        <p:spPr bwMode="auto">
          <a:xfrm>
            <a:off x="0" y="1428750"/>
            <a:ext cx="4000496" cy="5262979"/>
          </a:xfrm>
          <a:prstGeom prst="rect">
            <a:avLst/>
          </a:prstGeom>
          <a:noFill/>
          <a:ln w="9525">
            <a:noFill/>
            <a:miter lim="800000"/>
            <a:headEnd/>
            <a:tailEnd/>
          </a:ln>
        </p:spPr>
        <p:txBody>
          <a:bodyPr wrap="square">
            <a:spAutoFit/>
          </a:bodyPr>
          <a:lstStyle/>
          <a:p>
            <a:pPr>
              <a:buFontTx/>
              <a:buChar char="•"/>
            </a:pPr>
            <a:r>
              <a:rPr lang="lv-LV" sz="2800" dirty="0"/>
              <a:t>Lūk mēs redzam, kā </a:t>
            </a:r>
            <a:r>
              <a:rPr lang="lv-LV" sz="2800" b="1" dirty="0"/>
              <a:t>svētīga ticība </a:t>
            </a:r>
            <a:r>
              <a:rPr lang="lv-LV" sz="2800" dirty="0"/>
              <a:t>tiek </a:t>
            </a:r>
            <a:r>
              <a:rPr lang="lv-LV" sz="2800" b="1" dirty="0"/>
              <a:t>atalgota!</a:t>
            </a:r>
            <a:endParaRPr lang="lv-LV" sz="2800" dirty="0"/>
          </a:p>
          <a:p>
            <a:pPr>
              <a:buFontTx/>
              <a:buChar char="•"/>
            </a:pPr>
            <a:r>
              <a:rPr lang="lv-LV" sz="2800" dirty="0"/>
              <a:t>Šeit </a:t>
            </a:r>
            <a:r>
              <a:rPr lang="lv-LV" sz="2800" b="1" dirty="0"/>
              <a:t>pūlis ēda un paēda no mazumiņa.</a:t>
            </a:r>
            <a:r>
              <a:rPr lang="lv-LV" sz="2800" dirty="0"/>
              <a:t> </a:t>
            </a:r>
          </a:p>
          <a:p>
            <a:pPr>
              <a:buFontTx/>
              <a:buChar char="•"/>
            </a:pPr>
            <a:r>
              <a:rPr lang="lv-LV" sz="2800" dirty="0"/>
              <a:t>Nekad nevajag </a:t>
            </a:r>
            <a:r>
              <a:rPr lang="lv-LV" sz="2800" b="1" dirty="0"/>
              <a:t>novērtēt</a:t>
            </a:r>
            <a:r>
              <a:rPr lang="lv-LV" sz="2800" dirty="0"/>
              <a:t> </a:t>
            </a:r>
            <a:r>
              <a:rPr lang="lv-LV" sz="2800" b="1" dirty="0"/>
              <a:t>par zemu</a:t>
            </a:r>
            <a:r>
              <a:rPr lang="lv-LV" sz="2800" dirty="0"/>
              <a:t> to </a:t>
            </a:r>
            <a:r>
              <a:rPr lang="lv-LV" sz="2800" b="1" dirty="0"/>
              <a:t>mazumiņu</a:t>
            </a:r>
            <a:r>
              <a:rPr lang="lv-LV" sz="2800" dirty="0"/>
              <a:t>, ko </a:t>
            </a:r>
            <a:r>
              <a:rPr lang="lv-LV" sz="2800" b="1" dirty="0"/>
              <a:t>Dievs</a:t>
            </a:r>
            <a:r>
              <a:rPr lang="lv-LV" sz="2800" dirty="0"/>
              <a:t> mums </a:t>
            </a:r>
            <a:r>
              <a:rPr lang="lv-LV" sz="2800" b="1" dirty="0"/>
              <a:t>devis</a:t>
            </a:r>
            <a:r>
              <a:rPr lang="lv-LV" sz="2800" dirty="0"/>
              <a:t>!</a:t>
            </a:r>
          </a:p>
          <a:p>
            <a:pPr>
              <a:buFontTx/>
              <a:buChar char="•"/>
            </a:pPr>
            <a:r>
              <a:rPr lang="lv-LV" sz="2800" dirty="0"/>
              <a:t>Mēs varam </a:t>
            </a:r>
            <a:r>
              <a:rPr lang="lv-LV" sz="2800" b="1" dirty="0"/>
              <a:t>tālāk stāstīt</a:t>
            </a:r>
            <a:r>
              <a:rPr lang="lv-LV" sz="2800" dirty="0"/>
              <a:t> to, ko esam </a:t>
            </a:r>
            <a:r>
              <a:rPr lang="lv-LV" sz="2800" b="1" dirty="0"/>
              <a:t>saņēmuši</a:t>
            </a:r>
            <a:r>
              <a:rPr lang="lv-LV" sz="2800" dirty="0" smtClean="0"/>
              <a:t>.</a:t>
            </a:r>
            <a:endParaRPr lang="lv-LV" sz="2800" dirty="0"/>
          </a:p>
        </p:txBody>
      </p:sp>
      <p:pic>
        <p:nvPicPr>
          <p:cNvPr id="7172" name="Picture 4"/>
          <p:cNvPicPr>
            <a:picLocks noChangeAspect="1" noChangeArrowheads="1"/>
          </p:cNvPicPr>
          <p:nvPr/>
        </p:nvPicPr>
        <p:blipFill>
          <a:blip r:embed="rId2" cstate="print"/>
          <a:srcRect/>
          <a:stretch>
            <a:fillRect/>
          </a:stretch>
        </p:blipFill>
        <p:spPr bwMode="auto">
          <a:xfrm>
            <a:off x="3786182" y="1335419"/>
            <a:ext cx="5357818" cy="541740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172"/>
                                        </p:tgtEl>
                                        <p:attrNameLst>
                                          <p:attrName>style.visibility</p:attrName>
                                        </p:attrNameLst>
                                      </p:cBhvr>
                                      <p:to>
                                        <p:strVal val="visible"/>
                                      </p:to>
                                    </p:set>
                                    <p:animEffect transition="in" filter="fade">
                                      <p:cBhvr>
                                        <p:cTn id="12" dur="2000"/>
                                        <p:tgtEl>
                                          <p:spTgt spid="7172"/>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7">
                                            <p:txEl>
                                              <p:pRg st="1" end="1"/>
                                            </p:txEl>
                                          </p:spTgt>
                                        </p:tgtEl>
                                        <p:attrNameLst>
                                          <p:attrName>style.visibility</p:attrName>
                                        </p:attrNameLst>
                                      </p:cBhvr>
                                      <p:to>
                                        <p:strVal val="visible"/>
                                      </p:to>
                                    </p:set>
                                    <p:anim calcmode="lin" valueType="num">
                                      <p:cBhvr additive="base">
                                        <p:cTn id="16"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 calcmode="lin" valueType="num">
                                      <p:cBhvr additive="base">
                                        <p:cTn id="2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 calcmode="lin" valueType="num">
                                      <p:cBhvr additive="base">
                                        <p:cTn id="2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2" presetClass="entr" presetSubtype="4" fill="hold" nodeType="afterEffect">
                                  <p:stCondLst>
                                    <p:cond delay="0"/>
                                  </p:stCondLst>
                                  <p:childTnLst>
                                    <p:set>
                                      <p:cBhvr>
                                        <p:cTn id="30" dur="1" fill="hold">
                                          <p:stCondLst>
                                            <p:cond delay="0"/>
                                          </p:stCondLst>
                                        </p:cTn>
                                        <p:tgtEl>
                                          <p:spTgt spid="7">
                                            <p:txEl>
                                              <p:pRg st="3" end="3"/>
                                            </p:txEl>
                                          </p:spTgt>
                                        </p:tgtEl>
                                        <p:attrNameLst>
                                          <p:attrName>style.visibility</p:attrName>
                                        </p:attrNameLst>
                                      </p:cBhvr>
                                      <p:to>
                                        <p:strVal val="visible"/>
                                      </p:to>
                                    </p:set>
                                    <p:anim calcmode="lin" valueType="num">
                                      <p:cBhvr additive="base">
                                        <p:cTn id="3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692150"/>
            <a:ext cx="5000625" cy="6002338"/>
          </a:xfrm>
          <a:prstGeom prst="rect">
            <a:avLst/>
          </a:prstGeom>
          <a:noFill/>
          <a:ln w="9525">
            <a:noFill/>
            <a:miter lim="800000"/>
            <a:headEnd/>
            <a:tailEnd/>
          </a:ln>
        </p:spPr>
        <p:txBody>
          <a:bodyPr>
            <a:spAutoFit/>
          </a:bodyPr>
          <a:lstStyle/>
          <a:p>
            <a:pPr>
              <a:buFont typeface="Arial" charset="0"/>
              <a:buChar char="•"/>
            </a:pPr>
            <a:r>
              <a:rPr lang="lv-LV" sz="3200" b="1"/>
              <a:t>Jēzus</a:t>
            </a:r>
            <a:r>
              <a:rPr lang="lv-LV" sz="3200"/>
              <a:t> pats ir </a:t>
            </a:r>
            <a:r>
              <a:rPr lang="lv-LV" sz="3200" b="1"/>
              <a:t>dzīvības maize. </a:t>
            </a:r>
            <a:r>
              <a:rPr lang="lv-LV" sz="2800"/>
              <a:t>(Jņ.6:35)</a:t>
            </a:r>
            <a:endParaRPr lang="lv-LV" sz="3200"/>
          </a:p>
          <a:p>
            <a:pPr>
              <a:buFont typeface="Arial" charset="0"/>
              <a:buChar char="•"/>
            </a:pPr>
            <a:r>
              <a:rPr lang="lv-LV" sz="3200"/>
              <a:t>Jēzus </a:t>
            </a:r>
            <a:r>
              <a:rPr lang="lv-LV" sz="3200" b="1"/>
              <a:t>pārbauda</a:t>
            </a:r>
            <a:r>
              <a:rPr lang="lv-LV" sz="3200"/>
              <a:t> savus </a:t>
            </a:r>
            <a:r>
              <a:rPr lang="lv-LV" sz="3200" b="1"/>
              <a:t>mācekļus</a:t>
            </a:r>
            <a:r>
              <a:rPr lang="lv-LV" sz="3200"/>
              <a:t> un arī </a:t>
            </a:r>
            <a:r>
              <a:rPr lang="lv-LV" sz="3200" b="1"/>
              <a:t>mūs</a:t>
            </a:r>
            <a:r>
              <a:rPr lang="lv-LV" sz="3200"/>
              <a:t>.</a:t>
            </a:r>
          </a:p>
          <a:p>
            <a:pPr>
              <a:buFont typeface="Arial" charset="0"/>
              <a:buChar char="•"/>
            </a:pPr>
            <a:r>
              <a:rPr lang="lv-LV" sz="3200"/>
              <a:t>Mūsu, </a:t>
            </a:r>
            <a:r>
              <a:rPr lang="lv-LV" sz="3200" b="1"/>
              <a:t>mācekļu</a:t>
            </a:r>
            <a:r>
              <a:rPr lang="lv-LV" sz="3200"/>
              <a:t>, uzdevums ir </a:t>
            </a:r>
            <a:r>
              <a:rPr lang="lv-LV" sz="3200" b="1"/>
              <a:t>ieklausīties</a:t>
            </a:r>
            <a:r>
              <a:rPr lang="lv-LV" sz="3200"/>
              <a:t> </a:t>
            </a:r>
            <a:r>
              <a:rPr lang="lv-LV" sz="3200" b="1"/>
              <a:t>Jēzus mācībā </a:t>
            </a:r>
            <a:r>
              <a:rPr lang="lv-LV" sz="3200"/>
              <a:t>un </a:t>
            </a:r>
            <a:r>
              <a:rPr lang="lv-LV" sz="3200" b="1"/>
              <a:t>ticībā</a:t>
            </a:r>
            <a:r>
              <a:rPr lang="lv-LV" sz="3200"/>
              <a:t> </a:t>
            </a:r>
            <a:r>
              <a:rPr lang="lv-LV" sz="3200" b="1"/>
              <a:t>nest tālāk</a:t>
            </a:r>
            <a:r>
              <a:rPr lang="lv-LV" sz="3200"/>
              <a:t> tik daudz, cik paši </a:t>
            </a:r>
            <a:r>
              <a:rPr lang="lv-LV" sz="3200" b="1"/>
              <a:t>esam saņēmuši</a:t>
            </a:r>
            <a:r>
              <a:rPr lang="lv-LV" sz="3200"/>
              <a:t>, un tad to Dievs </a:t>
            </a:r>
            <a:r>
              <a:rPr lang="lv-LV" sz="3200" b="1"/>
              <a:t>tūkstoškārt svētīs</a:t>
            </a:r>
            <a:r>
              <a:rPr lang="lv-LV" sz="3200"/>
              <a:t>, ka nesīsim </a:t>
            </a:r>
            <a:r>
              <a:rPr lang="lv-LV" sz="3200" b="1"/>
              <a:t>bagātus augļus</a:t>
            </a:r>
            <a:r>
              <a:rPr lang="lv-LV" sz="3200"/>
              <a:t>. Āmen</a:t>
            </a:r>
          </a:p>
        </p:txBody>
      </p:sp>
      <p:pic>
        <p:nvPicPr>
          <p:cNvPr id="8196" name="Picture 4"/>
          <p:cNvPicPr>
            <a:picLocks noChangeAspect="1" noChangeArrowheads="1"/>
          </p:cNvPicPr>
          <p:nvPr/>
        </p:nvPicPr>
        <p:blipFill>
          <a:blip r:embed="rId2" cstate="print"/>
          <a:srcRect/>
          <a:stretch>
            <a:fillRect/>
          </a:stretch>
        </p:blipFill>
        <p:spPr bwMode="auto">
          <a:xfrm>
            <a:off x="6143636" y="-44928"/>
            <a:ext cx="3000364" cy="3713322"/>
          </a:xfrm>
          <a:prstGeom prst="rect">
            <a:avLst/>
          </a:prstGeom>
          <a:ln>
            <a:noFill/>
          </a:ln>
          <a:effectLst>
            <a:softEdge rad="112500"/>
          </a:effectLst>
        </p:spPr>
      </p:pic>
      <p:pic>
        <p:nvPicPr>
          <p:cNvPr id="8197" name="Picture 5"/>
          <p:cNvPicPr>
            <a:picLocks noChangeAspect="1" noChangeArrowheads="1"/>
          </p:cNvPicPr>
          <p:nvPr/>
        </p:nvPicPr>
        <p:blipFill>
          <a:blip r:embed="rId3" cstate="print"/>
          <a:srcRect/>
          <a:stretch>
            <a:fillRect/>
          </a:stretch>
        </p:blipFill>
        <p:spPr bwMode="auto">
          <a:xfrm>
            <a:off x="5000628" y="3754471"/>
            <a:ext cx="4143372" cy="310352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8196"/>
                                        </p:tgtEl>
                                        <p:attrNameLst>
                                          <p:attrName>style.visibility</p:attrName>
                                        </p:attrNameLst>
                                      </p:cBhvr>
                                      <p:to>
                                        <p:strVal val="visible"/>
                                      </p:to>
                                    </p:set>
                                    <p:animEffect transition="in" filter="fade">
                                      <p:cBhvr>
                                        <p:cTn id="16" dur="2000"/>
                                        <p:tgtEl>
                                          <p:spTgt spid="8196"/>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8197"/>
                                        </p:tgtEl>
                                        <p:attrNameLst>
                                          <p:attrName>style.visibility</p:attrName>
                                        </p:attrNameLst>
                                      </p:cBhvr>
                                      <p:to>
                                        <p:strVal val="visible"/>
                                      </p:to>
                                    </p:set>
                                    <p:animEffect transition="in" filter="fade">
                                      <p:cBhvr>
                                        <p:cTn id="29" dur="2000"/>
                                        <p:tgtEl>
                                          <p:spTgt spid="8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1974</TotalTime>
  <Words>996</Words>
  <Application>Microsoft Office PowerPoint</Application>
  <PresentationFormat>On-screen Show (4:3)</PresentationFormat>
  <Paragraphs>36</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Wingdings</vt:lpstr>
      <vt:lpstr>Default Design</vt:lpstr>
      <vt:lpstr>Mk.6:31-44  5000 paēdināšana</vt:lpstr>
      <vt:lpstr>Slide 2</vt:lpstr>
      <vt:lpstr>Slide 3</vt:lpstr>
      <vt:lpstr>Slide 4</vt:lpstr>
      <vt:lpstr>Slide 5</vt:lpstr>
      <vt:lpstr>Slide 6</vt:lpstr>
      <vt:lpstr>Slide 7</vt:lpstr>
      <vt:lpstr>Slide 8</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60</cp:revision>
  <dcterms:created xsi:type="dcterms:W3CDTF">2010-10-07T14:46:11Z</dcterms:created>
  <dcterms:modified xsi:type="dcterms:W3CDTF">2018-07-17T10:50:09Z</dcterms:modified>
</cp:coreProperties>
</file>