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2" r:id="rId2"/>
    <p:sldId id="281" r:id="rId3"/>
    <p:sldId id="302" r:id="rId4"/>
    <p:sldId id="287" r:id="rId5"/>
    <p:sldId id="295" r:id="rId6"/>
    <p:sldId id="291" r:id="rId7"/>
    <p:sldId id="293" r:id="rId8"/>
    <p:sldId id="296" r:id="rId9"/>
    <p:sldId id="294" r:id="rId10"/>
    <p:sldId id="298" r:id="rId11"/>
    <p:sldId id="303" r:id="rId12"/>
    <p:sldId id="297" r:id="rId13"/>
    <p:sldId id="290" r:id="rId14"/>
    <p:sldId id="292" r:id="rId15"/>
    <p:sldId id="289" r:id="rId16"/>
    <p:sldId id="299" r:id="rId17"/>
    <p:sldId id="304" r:id="rId18"/>
    <p:sldId id="301" r:id="rId19"/>
    <p:sldId id="272" r:id="rId2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833" autoAdjust="0"/>
    <p:restoredTop sz="94660"/>
  </p:normalViewPr>
  <p:slideViewPr>
    <p:cSldViewPr>
      <p:cViewPr varScale="1">
        <p:scale>
          <a:sx n="73" d="100"/>
          <a:sy n="73" d="100"/>
        </p:scale>
        <p:origin x="-76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448" cy="495858"/>
          </a:xfrm>
          <a:prstGeom prst="rect">
            <a:avLst/>
          </a:prstGeom>
        </p:spPr>
        <p:txBody>
          <a:bodyPr vert="horz" lIns="90955" tIns="45478" rIns="90955" bIns="45478"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1227" y="1"/>
            <a:ext cx="2944869" cy="495858"/>
          </a:xfrm>
          <a:prstGeom prst="rect">
            <a:avLst/>
          </a:prstGeom>
        </p:spPr>
        <p:txBody>
          <a:bodyPr vert="horz" lIns="90955" tIns="45478" rIns="90955" bIns="45478" rtlCol="0"/>
          <a:lstStyle>
            <a:lvl1pPr algn="r">
              <a:defRPr sz="1200">
                <a:latin typeface="Arial" pitchFamily="34" charset="0"/>
              </a:defRPr>
            </a:lvl1pPr>
          </a:lstStyle>
          <a:p>
            <a:pPr>
              <a:defRPr/>
            </a:pPr>
            <a:fld id="{809D7314-61D2-44C6-897D-4B6A5A539583}" type="datetimeFigureOut">
              <a:rPr lang="en-US"/>
              <a:pPr>
                <a:defRPr/>
              </a:pPr>
              <a:t>2/9/2024</a:t>
            </a:fld>
            <a:endParaRPr lang="en-US"/>
          </a:p>
        </p:txBody>
      </p:sp>
      <p:sp>
        <p:nvSpPr>
          <p:cNvPr id="4" name="Slide Image Placeholder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0955" tIns="45478" rIns="90955" bIns="45478" rtlCol="0" anchor="ctr"/>
          <a:lstStyle/>
          <a:p>
            <a:pPr lvl="0"/>
            <a:endParaRPr lang="en-US" noProof="0" smtClean="0"/>
          </a:p>
        </p:txBody>
      </p:sp>
      <p:sp>
        <p:nvSpPr>
          <p:cNvPr id="5" name="Notes Placeholder 4"/>
          <p:cNvSpPr>
            <a:spLocks noGrp="1"/>
          </p:cNvSpPr>
          <p:nvPr>
            <p:ph type="body" sz="quarter" idx="3"/>
          </p:nvPr>
        </p:nvSpPr>
        <p:spPr>
          <a:xfrm>
            <a:off x="680557" y="4715390"/>
            <a:ext cx="5438140" cy="4467461"/>
          </a:xfrm>
          <a:prstGeom prst="rect">
            <a:avLst/>
          </a:prstGeom>
        </p:spPr>
        <p:txBody>
          <a:bodyPr vert="horz" lIns="90955" tIns="45478" rIns="90955" bIns="4547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9429202"/>
            <a:ext cx="2946448" cy="495858"/>
          </a:xfrm>
          <a:prstGeom prst="rect">
            <a:avLst/>
          </a:prstGeom>
        </p:spPr>
        <p:txBody>
          <a:bodyPr vert="horz" lIns="90955" tIns="45478" rIns="90955" bIns="45478"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1227" y="9429202"/>
            <a:ext cx="2944869" cy="495858"/>
          </a:xfrm>
          <a:prstGeom prst="rect">
            <a:avLst/>
          </a:prstGeom>
        </p:spPr>
        <p:txBody>
          <a:bodyPr vert="horz" lIns="90955" tIns="45478" rIns="90955" bIns="45478" rtlCol="0" anchor="b"/>
          <a:lstStyle>
            <a:lvl1pPr algn="r">
              <a:defRPr sz="1200">
                <a:latin typeface="Arial" pitchFamily="34" charset="0"/>
              </a:defRPr>
            </a:lvl1pPr>
          </a:lstStyle>
          <a:p>
            <a:pPr>
              <a:defRPr/>
            </a:pPr>
            <a:fld id="{39E7C370-F7B9-4409-971E-5F5AA3C37C0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3B275C3-7109-46CB-984C-E89D3AD8478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81EA35-33C6-4E1C-88A6-CACA198053D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7AA9C9-70C8-4895-A80F-ECE87F97478D}"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C9EF16-BB04-4915-8DCF-81D327E7EEF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4923D5D-6CE4-4752-97F2-32CD1608228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23FA9AB-5717-416E-A68E-97EC1A330EE2}"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0ED23E6-DDF5-4640-AA68-FBBFE3E0ECE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3D2E2E40-1EE2-47AC-B144-1EA6548B2EA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7376636A-C016-4844-BCA3-2AF76D9ACDF0}"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71648BD-2BF0-41E4-A443-0F5990934C2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ABF42C3-FB20-4FE8-B37C-252D5675BB4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9B5961BF-1462-4172-B556-96191E5D5A9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285750"/>
            <a:ext cx="8894763" cy="1071563"/>
          </a:xfrm>
        </p:spPr>
        <p:txBody>
          <a:bodyPr/>
          <a:lstStyle/>
          <a:p>
            <a:pPr eaLnBrk="1" hangingPunct="1"/>
            <a:r>
              <a:rPr lang="lv-LV" b="1" dirty="0" smtClean="0"/>
              <a:t>Lk.18:31-33 Ciešanas </a:t>
            </a:r>
            <a:br>
              <a:rPr lang="lv-LV" b="1" dirty="0" smtClean="0"/>
            </a:br>
            <a:r>
              <a:rPr lang="lv-LV" b="1" dirty="0" smtClean="0"/>
              <a:t>Par ko? Uz ko?</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286644" y="0"/>
            <a:ext cx="1857356" cy="400110"/>
          </a:xfrm>
          <a:prstGeom prst="rect">
            <a:avLst/>
          </a:prstGeom>
          <a:noFill/>
          <a:ln w="9525">
            <a:noFill/>
            <a:miter lim="800000"/>
            <a:headEnd/>
            <a:tailEnd/>
          </a:ln>
        </p:spPr>
        <p:txBody>
          <a:bodyPr wrap="square">
            <a:spAutoFit/>
          </a:bodyPr>
          <a:lstStyle/>
          <a:p>
            <a:pPr>
              <a:spcBef>
                <a:spcPct val="50000"/>
              </a:spcBef>
            </a:pPr>
            <a:r>
              <a:rPr lang="lv-LV" sz="2000" dirty="0" smtClean="0"/>
              <a:t>11.feb.2024.</a:t>
            </a:r>
            <a:endParaRPr lang="lv-LV" sz="2000" dirty="0"/>
          </a:p>
        </p:txBody>
      </p:sp>
      <p:sp>
        <p:nvSpPr>
          <p:cNvPr id="2053" name="Rectangle 3"/>
          <p:cNvSpPr>
            <a:spLocks noChangeArrowheads="1"/>
          </p:cNvSpPr>
          <p:nvPr/>
        </p:nvSpPr>
        <p:spPr bwMode="auto">
          <a:xfrm>
            <a:off x="5580063" y="1428750"/>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669475A7-9EA4-4844-B2E3-D28C30AD5C27}" type="slidenum">
              <a:rPr lang="lv-LV" smtClean="0"/>
              <a:pPr/>
              <a:t>1</a:t>
            </a:fld>
            <a:endParaRPr lang="lv-LV" smtClean="0"/>
          </a:p>
        </p:txBody>
      </p:sp>
      <p:pic>
        <p:nvPicPr>
          <p:cNvPr id="2056" name="Picture 8" descr="http://www.excerptsofinri.com/images/nailed_to_cross.jpg"/>
          <p:cNvPicPr>
            <a:picLocks noChangeAspect="1" noChangeArrowheads="1"/>
          </p:cNvPicPr>
          <p:nvPr/>
        </p:nvPicPr>
        <p:blipFill>
          <a:blip r:embed="rId3" cstate="print"/>
          <a:srcRect/>
          <a:stretch>
            <a:fillRect/>
          </a:stretch>
        </p:blipFill>
        <p:spPr bwMode="auto">
          <a:xfrm>
            <a:off x="357158" y="1857364"/>
            <a:ext cx="8429684" cy="471490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sz="4800" b="1" dirty="0" smtClean="0"/>
              <a:t>Kāpēc Jēzus </a:t>
            </a:r>
            <a:r>
              <a:rPr lang="lv-LV" sz="4800" b="1" dirty="0" smtClean="0"/>
              <a:t>klusē?</a:t>
            </a:r>
            <a:endParaRPr lang="lv-LV" sz="4800" b="1"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10</a:t>
            </a:fld>
            <a:endParaRPr lang="lv-LV" dirty="0"/>
          </a:p>
        </p:txBody>
      </p:sp>
      <p:sp>
        <p:nvSpPr>
          <p:cNvPr id="5" name="Content Placeholder 2"/>
          <p:cNvSpPr>
            <a:spLocks noGrp="1"/>
          </p:cNvSpPr>
          <p:nvPr>
            <p:ph idx="1"/>
          </p:nvPr>
        </p:nvSpPr>
        <p:spPr>
          <a:xfrm>
            <a:off x="0" y="908720"/>
            <a:ext cx="9144000" cy="4525963"/>
          </a:xfrm>
        </p:spPr>
        <p:txBody>
          <a:bodyPr/>
          <a:lstStyle/>
          <a:p>
            <a:pPr marL="144000" indent="-144000">
              <a:spcBef>
                <a:spcPts val="300"/>
              </a:spcBef>
              <a:buNone/>
            </a:pPr>
            <a:r>
              <a:rPr lang="lv-LV" sz="2700" dirty="0" smtClean="0"/>
              <a:t>“</a:t>
            </a:r>
            <a:r>
              <a:rPr lang="lv-LV" sz="2700" i="1" dirty="0" smtClean="0"/>
              <a:t>Tad kāds no ļaužu pulka sacīja Jēzum: "Mācītāj, saki manam brālim, lai viņš dalās ar mani mantojumā.“ 14 Bet Viņš tam atbildēja: "Cilvēk, kas Mani iecēlis jums par tiesnesi vai mantas dalītāju?“ 15 Un Viņš tiem sacīja: "</a:t>
            </a:r>
            <a:r>
              <a:rPr lang="lv-LV" sz="2700" i="1" dirty="0" err="1" smtClean="0"/>
              <a:t>Uzmanait</a:t>
            </a:r>
            <a:r>
              <a:rPr lang="lv-LV" sz="2700" i="1" dirty="0" smtClean="0"/>
              <a:t> un </a:t>
            </a:r>
            <a:r>
              <a:rPr lang="lv-LV" sz="2700" i="1" dirty="0" err="1" smtClean="0"/>
              <a:t>sargaities</a:t>
            </a:r>
            <a:r>
              <a:rPr lang="lv-LV" sz="2700" i="1" dirty="0" smtClean="0"/>
              <a:t> no mantkārības, jo neviens nedzīvo no tam, ka viņam ir daudz mantas.“ </a:t>
            </a:r>
            <a:r>
              <a:rPr lang="lv-LV" sz="2700" dirty="0" smtClean="0"/>
              <a:t>(Lk.12:13-15</a:t>
            </a:r>
            <a:r>
              <a:rPr lang="lv-LV" sz="2700" dirty="0" smtClean="0"/>
              <a:t>)</a:t>
            </a:r>
            <a:endParaRPr lang="lv-LV" sz="2700" dirty="0" smtClean="0"/>
          </a:p>
        </p:txBody>
      </p:sp>
      <p:pic>
        <p:nvPicPr>
          <p:cNvPr id="30722" name="Picture 2" descr="Billy Graham Daily Devotion: Jesus is Coming"/>
          <p:cNvPicPr>
            <a:picLocks noChangeAspect="1" noChangeArrowheads="1"/>
          </p:cNvPicPr>
          <p:nvPr/>
        </p:nvPicPr>
        <p:blipFill>
          <a:blip r:embed="rId2" cstate="print"/>
          <a:srcRect/>
          <a:stretch>
            <a:fillRect/>
          </a:stretch>
        </p:blipFill>
        <p:spPr bwMode="auto">
          <a:xfrm>
            <a:off x="0" y="3501008"/>
            <a:ext cx="9144000" cy="3356992"/>
          </a:xfrm>
          <a:prstGeom prst="rect">
            <a:avLst/>
          </a:prstGeom>
          <a:ln>
            <a:noFill/>
          </a:ln>
          <a:effectLst>
            <a:softEdge rad="112500"/>
          </a:effectLst>
        </p:spPr>
      </p:pic>
      <p:sp>
        <p:nvSpPr>
          <p:cNvPr id="7" name="Rounded Rectangle 6"/>
          <p:cNvSpPr/>
          <p:nvPr/>
        </p:nvSpPr>
        <p:spPr>
          <a:xfrm>
            <a:off x="251520" y="3861048"/>
            <a:ext cx="2952328" cy="25202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Jēzus nerisina mūsu </a:t>
            </a:r>
            <a:r>
              <a:rPr lang="lv-LV" sz="4000" b="1" dirty="0" smtClean="0"/>
              <a:t>konfliktus</a:t>
            </a:r>
            <a:endParaRPr lang="en-US" sz="4000" dirty="0"/>
          </a:p>
        </p:txBody>
      </p:sp>
      <p:sp>
        <p:nvSpPr>
          <p:cNvPr id="8" name="Rounded Rectangle 7"/>
          <p:cNvSpPr/>
          <p:nvPr/>
        </p:nvSpPr>
        <p:spPr>
          <a:xfrm>
            <a:off x="5724128" y="4005064"/>
            <a:ext cx="3275856"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Jēzus </a:t>
            </a:r>
            <a:r>
              <a:rPr lang="lv-LV" sz="4000" b="1" dirty="0" smtClean="0"/>
              <a:t>brīdina par mantkārību</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22"/>
                                        </p:tgtEl>
                                        <p:attrNameLst>
                                          <p:attrName>style.visibility</p:attrName>
                                        </p:attrNameLst>
                                      </p:cBhvr>
                                      <p:to>
                                        <p:strVal val="visible"/>
                                      </p:to>
                                    </p:set>
                                    <p:animEffect transition="in" filter="fade">
                                      <p:cBhvr>
                                        <p:cTn id="11" dur="2000"/>
                                        <p:tgtEl>
                                          <p:spTgt spid="3072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uiExpand="1" build="p"/>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sz="4800" b="1" dirty="0" smtClean="0"/>
              <a:t>Jēzus nākšanas iemesls</a:t>
            </a:r>
            <a:endParaRPr lang="lv-LV" sz="4800" b="1"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11</a:t>
            </a:fld>
            <a:endParaRPr lang="lv-LV" dirty="0"/>
          </a:p>
        </p:txBody>
      </p:sp>
      <p:sp>
        <p:nvSpPr>
          <p:cNvPr id="5" name="Content Placeholder 2"/>
          <p:cNvSpPr>
            <a:spLocks noGrp="1"/>
          </p:cNvSpPr>
          <p:nvPr>
            <p:ph idx="1"/>
          </p:nvPr>
        </p:nvSpPr>
        <p:spPr>
          <a:xfrm>
            <a:off x="0" y="908721"/>
            <a:ext cx="9144000" cy="1656184"/>
          </a:xfrm>
        </p:spPr>
        <p:txBody>
          <a:bodyPr/>
          <a:lstStyle/>
          <a:p>
            <a:pPr marL="144000" indent="-144000" algn="ctr">
              <a:spcBef>
                <a:spcPts val="300"/>
              </a:spcBef>
              <a:buNone/>
            </a:pPr>
            <a:r>
              <a:rPr lang="lv-LV" sz="4400" dirty="0" smtClean="0"/>
              <a:t>“</a:t>
            </a:r>
            <a:r>
              <a:rPr lang="lv-LV" sz="4400" i="1" dirty="0" smtClean="0"/>
              <a:t>Jo Cilvēka Dēls ir nācis meklēt un glābt pazudušo</a:t>
            </a:r>
            <a:r>
              <a:rPr lang="lv-LV" sz="4400" dirty="0" smtClean="0"/>
              <a:t>.” (Lk.19:10)</a:t>
            </a:r>
            <a:endParaRPr lang="lv-LV" sz="4400" dirty="0"/>
          </a:p>
        </p:txBody>
      </p:sp>
      <p:pic>
        <p:nvPicPr>
          <p:cNvPr id="6" name="Picture 6"/>
          <p:cNvPicPr>
            <a:picLocks noChangeAspect="1" noChangeArrowheads="1"/>
          </p:cNvPicPr>
          <p:nvPr/>
        </p:nvPicPr>
        <p:blipFill>
          <a:blip r:embed="rId2" cstate="print"/>
          <a:srcRect/>
          <a:stretch>
            <a:fillRect/>
          </a:stretch>
        </p:blipFill>
        <p:spPr bwMode="auto">
          <a:xfrm>
            <a:off x="827584" y="2311742"/>
            <a:ext cx="7704856" cy="454625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323528" y="849908"/>
            <a:ext cx="8389937" cy="850900"/>
          </a:xfrm>
        </p:spPr>
        <p:txBody>
          <a:bodyPr/>
          <a:lstStyle/>
          <a:p>
            <a:r>
              <a:rPr lang="lv-LV" sz="3600" dirty="0" smtClean="0"/>
              <a:t>2 iemesli kāpēc Dievs </a:t>
            </a:r>
            <a:r>
              <a:rPr lang="lv-LV" sz="3600" b="1" dirty="0" smtClean="0"/>
              <a:t>pieļauj ciešanas:</a:t>
            </a:r>
            <a:r>
              <a:rPr lang="lv-LV" sz="3600" dirty="0" smtClean="0"/>
              <a:t> </a:t>
            </a:r>
          </a:p>
        </p:txBody>
      </p:sp>
      <p:sp>
        <p:nvSpPr>
          <p:cNvPr id="9220" name="Slide Number Placeholder 3"/>
          <p:cNvSpPr>
            <a:spLocks noGrp="1"/>
          </p:cNvSpPr>
          <p:nvPr>
            <p:ph type="sldNum" sz="quarter" idx="12"/>
          </p:nvPr>
        </p:nvSpPr>
        <p:spPr>
          <a:noFill/>
        </p:spPr>
        <p:txBody>
          <a:bodyPr/>
          <a:lstStyle/>
          <a:p>
            <a:fld id="{D3572E92-AEC8-4B2E-AAA8-9051CF763F58}" type="slidenum">
              <a:rPr lang="lv-LV" smtClean="0"/>
              <a:pPr/>
              <a:t>12</a:t>
            </a:fld>
            <a:endParaRPr lang="lv-LV" smtClean="0"/>
          </a:p>
        </p:txBody>
      </p:sp>
      <p:pic>
        <p:nvPicPr>
          <p:cNvPr id="37890" name="Picture 2" descr="http://www.la.lv/wp-content/uploads/2013/11/maxima2511201328-664x442.jpg"/>
          <p:cNvPicPr>
            <a:picLocks noChangeAspect="1" noChangeArrowheads="1"/>
          </p:cNvPicPr>
          <p:nvPr/>
        </p:nvPicPr>
        <p:blipFill>
          <a:blip r:embed="rId2" cstate="print"/>
          <a:srcRect/>
          <a:stretch>
            <a:fillRect/>
          </a:stretch>
        </p:blipFill>
        <p:spPr bwMode="auto">
          <a:xfrm>
            <a:off x="4357686" y="3429000"/>
            <a:ext cx="4148540" cy="3429000"/>
          </a:xfrm>
          <a:prstGeom prst="rect">
            <a:avLst/>
          </a:prstGeom>
          <a:ln>
            <a:noFill/>
          </a:ln>
          <a:effectLst>
            <a:softEdge rad="112500"/>
          </a:effectLst>
        </p:spPr>
      </p:pic>
      <p:pic>
        <p:nvPicPr>
          <p:cNvPr id="37892" name="Picture 4" descr="http://zinas.nra.lv/_mm/photos/2013-11/600px/67049_5a94a04204.jpg"/>
          <p:cNvPicPr>
            <a:picLocks noChangeAspect="1" noChangeArrowheads="1"/>
          </p:cNvPicPr>
          <p:nvPr/>
        </p:nvPicPr>
        <p:blipFill>
          <a:blip r:embed="rId3" cstate="print"/>
          <a:srcRect/>
          <a:stretch>
            <a:fillRect/>
          </a:stretch>
        </p:blipFill>
        <p:spPr bwMode="auto">
          <a:xfrm>
            <a:off x="285720" y="3501008"/>
            <a:ext cx="4071966" cy="3357016"/>
          </a:xfrm>
          <a:prstGeom prst="rect">
            <a:avLst/>
          </a:prstGeom>
          <a:ln>
            <a:noFill/>
          </a:ln>
          <a:effectLst>
            <a:softEdge rad="112500"/>
          </a:effectLst>
        </p:spPr>
      </p:pic>
      <p:sp>
        <p:nvSpPr>
          <p:cNvPr id="8" name="Title 1"/>
          <p:cNvSpPr txBox="1">
            <a:spLocks/>
          </p:cNvSpPr>
          <p:nvPr/>
        </p:nvSpPr>
        <p:spPr>
          <a:xfrm>
            <a:off x="467544" y="0"/>
            <a:ext cx="8229600"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lv-LV" sz="6600" b="0" i="0" u="none" strike="noStrike" kern="0" cap="none" spc="0" normalizeH="0" baseline="0" noProof="0" dirty="0" smtClean="0">
                <a:ln>
                  <a:noFill/>
                </a:ln>
                <a:solidFill>
                  <a:schemeClr val="tx2"/>
                </a:solidFill>
                <a:effectLst/>
                <a:uLnTx/>
                <a:uFillTx/>
                <a:latin typeface="+mj-lt"/>
                <a:ea typeface="+mj-ea"/>
                <a:cs typeface="+mj-cs"/>
              </a:rPr>
              <a:t>Ciešanas - Uz ko?</a:t>
            </a:r>
            <a:endParaRPr kumimoji="0" lang="lv-LV" sz="6600" b="0" i="0" u="none" strike="noStrike" kern="0" cap="none" spc="0" normalizeH="0" baseline="0" noProof="0" dirty="0">
              <a:ln>
                <a:noFill/>
              </a:ln>
              <a:solidFill>
                <a:schemeClr val="tx2"/>
              </a:solidFill>
              <a:effectLst/>
              <a:uLnTx/>
              <a:uFillTx/>
              <a:latin typeface="+mj-lt"/>
              <a:ea typeface="+mj-ea"/>
              <a:cs typeface="+mj-cs"/>
            </a:endParaRPr>
          </a:p>
        </p:txBody>
      </p:sp>
      <p:sp>
        <p:nvSpPr>
          <p:cNvPr id="9" name="Rounded Rectangle 8"/>
          <p:cNvSpPr/>
          <p:nvPr/>
        </p:nvSpPr>
        <p:spPr>
          <a:xfrm>
            <a:off x="539552" y="1556792"/>
            <a:ext cx="3168352"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1) Cilvēki nenonāktu ellē</a:t>
            </a:r>
            <a:endParaRPr lang="en-US" sz="4000" dirty="0"/>
          </a:p>
        </p:txBody>
      </p:sp>
      <p:sp>
        <p:nvSpPr>
          <p:cNvPr id="10" name="Rounded Rectangle 9"/>
          <p:cNvSpPr/>
          <p:nvPr/>
        </p:nvSpPr>
        <p:spPr>
          <a:xfrm>
            <a:off x="4716016" y="1628800"/>
            <a:ext cx="3528392" cy="1800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2</a:t>
            </a:r>
            <a:r>
              <a:rPr lang="lv-LV" sz="4000" b="1" dirty="0" smtClean="0"/>
              <a:t>) Mācītos mīlēt viens otru</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fade">
                                      <p:cBhvr>
                                        <p:cTn id="11" dur="2000"/>
                                        <p:tgtEl>
                                          <p:spTgt spid="37890"/>
                                        </p:tgtEl>
                                      </p:cBhvr>
                                    </p:animEffect>
                                  </p:childTnLst>
                                </p:cTn>
                              </p:par>
                              <p:par>
                                <p:cTn id="12" presetID="10" presetClass="entr" presetSubtype="0" fill="hold" nodeType="withEffect">
                                  <p:stCondLst>
                                    <p:cond delay="0"/>
                                  </p:stCondLst>
                                  <p:childTnLst>
                                    <p:set>
                                      <p:cBhvr>
                                        <p:cTn id="13" dur="1" fill="hold">
                                          <p:stCondLst>
                                            <p:cond delay="0"/>
                                          </p:stCondLst>
                                        </p:cTn>
                                        <p:tgtEl>
                                          <p:spTgt spid="37892"/>
                                        </p:tgtEl>
                                        <p:attrNameLst>
                                          <p:attrName>style.visibility</p:attrName>
                                        </p:attrNameLst>
                                      </p:cBhvr>
                                      <p:to>
                                        <p:strVal val="visible"/>
                                      </p:to>
                                    </p:set>
                                    <p:animEffect transition="in" filter="fade">
                                      <p:cBhvr>
                                        <p:cTn id="14" dur="2000"/>
                                        <p:tgtEl>
                                          <p:spTgt spid="37892"/>
                                        </p:tgtEl>
                                      </p:cBhvr>
                                    </p:animEffect>
                                  </p:childTnLst>
                                </p:cTn>
                              </p:par>
                            </p:childTnLst>
                          </p:cTn>
                        </p:par>
                        <p:par>
                          <p:cTn id="15" fill="hold">
                            <p:stCondLst>
                              <p:cond delay="2000"/>
                            </p:stCondLst>
                            <p:childTnLst>
                              <p:par>
                                <p:cTn id="16" presetID="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4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8" grpId="0"/>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0" y="1753519"/>
            <a:ext cx="9144000" cy="5104481"/>
          </a:xfrm>
          <a:prstGeom prst="rect">
            <a:avLst/>
          </a:prstGeom>
          <a:ln>
            <a:noFill/>
          </a:ln>
          <a:effectLst>
            <a:softEdge rad="112500"/>
          </a:effectLst>
        </p:spPr>
      </p:pic>
      <p:sp>
        <p:nvSpPr>
          <p:cNvPr id="10243" name="Rectangle 2"/>
          <p:cNvSpPr>
            <a:spLocks noGrp="1" noChangeArrowheads="1"/>
          </p:cNvSpPr>
          <p:nvPr>
            <p:ph type="title" idx="4294967295"/>
          </p:nvPr>
        </p:nvSpPr>
        <p:spPr>
          <a:xfrm>
            <a:off x="0" y="0"/>
            <a:ext cx="9143999" cy="850900"/>
          </a:xfrm>
        </p:spPr>
        <p:txBody>
          <a:bodyPr/>
          <a:lstStyle/>
          <a:p>
            <a:pPr eaLnBrk="1" hangingPunct="1"/>
            <a:r>
              <a:rPr lang="lv-LV" b="1" dirty="0" smtClean="0">
                <a:solidFill>
                  <a:schemeClr val="tx1"/>
                </a:solidFill>
              </a:rPr>
              <a:t>Zolitūdes </a:t>
            </a:r>
            <a:r>
              <a:rPr lang="lv-LV" b="1" dirty="0" smtClean="0">
                <a:solidFill>
                  <a:schemeClr val="tx1"/>
                </a:solidFill>
              </a:rPr>
              <a:t>traģēdija </a:t>
            </a:r>
            <a:r>
              <a:rPr lang="lv-LV" sz="3200" dirty="0" smtClean="0"/>
              <a:t>21.nov. 2013.g., </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D3572E92-AEC8-4B2E-AAA8-9051CF763F58}" type="slidenum">
              <a:rPr lang="lv-LV" smtClean="0"/>
              <a:pPr/>
              <a:t>13</a:t>
            </a:fld>
            <a:endParaRPr lang="lv-LV" smtClean="0"/>
          </a:p>
        </p:txBody>
      </p:sp>
      <p:sp>
        <p:nvSpPr>
          <p:cNvPr id="6" name="Oval 5"/>
          <p:cNvSpPr/>
          <p:nvPr/>
        </p:nvSpPr>
        <p:spPr>
          <a:xfrm>
            <a:off x="5436096" y="1916832"/>
            <a:ext cx="3096344"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svecītes</a:t>
            </a:r>
            <a:endParaRPr lang="en-US" sz="3600" b="1" dirty="0"/>
          </a:p>
        </p:txBody>
      </p:sp>
      <p:sp>
        <p:nvSpPr>
          <p:cNvPr id="8" name="Rounded Rectangle 7"/>
          <p:cNvSpPr/>
          <p:nvPr/>
        </p:nvSpPr>
        <p:spPr>
          <a:xfrm>
            <a:off x="1475656" y="836712"/>
            <a:ext cx="684076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dzīvību zaudēja 55 </a:t>
            </a:r>
            <a:r>
              <a:rPr lang="lv-LV" sz="4000" dirty="0" smtClean="0"/>
              <a:t>cilvēki</a:t>
            </a:r>
            <a:endParaRPr lang="en-US" sz="4000" dirty="0"/>
          </a:p>
        </p:txBody>
      </p:sp>
      <p:sp>
        <p:nvSpPr>
          <p:cNvPr id="9" name="Oval 8"/>
          <p:cNvSpPr/>
          <p:nvPr/>
        </p:nvSpPr>
        <p:spPr>
          <a:xfrm>
            <a:off x="5580112" y="4293096"/>
            <a:ext cx="2736304"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ēdiens</a:t>
            </a:r>
            <a:endParaRPr lang="en-US" sz="3600" b="1" dirty="0"/>
          </a:p>
        </p:txBody>
      </p:sp>
      <p:sp>
        <p:nvSpPr>
          <p:cNvPr id="10" name="Oval 9"/>
          <p:cNvSpPr/>
          <p:nvPr/>
        </p:nvSpPr>
        <p:spPr>
          <a:xfrm>
            <a:off x="179512" y="1916832"/>
            <a:ext cx="3528392"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ziedojumi</a:t>
            </a:r>
            <a:endParaRPr lang="en-US" sz="3600" b="1" dirty="0"/>
          </a:p>
        </p:txBody>
      </p:sp>
      <p:sp>
        <p:nvSpPr>
          <p:cNvPr id="11" name="Oval 10"/>
          <p:cNvSpPr/>
          <p:nvPr/>
        </p:nvSpPr>
        <p:spPr>
          <a:xfrm>
            <a:off x="5652120" y="2996952"/>
            <a:ext cx="2952328"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atbalsts</a:t>
            </a:r>
            <a:endParaRPr lang="en-US" sz="3600" b="1" dirty="0"/>
          </a:p>
        </p:txBody>
      </p:sp>
      <p:sp>
        <p:nvSpPr>
          <p:cNvPr id="12" name="Oval 11"/>
          <p:cNvSpPr/>
          <p:nvPr/>
        </p:nvSpPr>
        <p:spPr>
          <a:xfrm>
            <a:off x="5292080" y="5589240"/>
            <a:ext cx="2952328"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mācītāji</a:t>
            </a:r>
            <a:endParaRPr lang="en-US" sz="3600" b="1" dirty="0"/>
          </a:p>
        </p:txBody>
      </p:sp>
      <p:sp>
        <p:nvSpPr>
          <p:cNvPr id="13" name="Oval 12"/>
          <p:cNvSpPr/>
          <p:nvPr/>
        </p:nvSpPr>
        <p:spPr>
          <a:xfrm>
            <a:off x="395536" y="5589240"/>
            <a:ext cx="3312368"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psihologi</a:t>
            </a:r>
            <a:endParaRPr lang="en-US"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3"/>
                                        </p:tgtEl>
                                        <p:attrNameLst>
                                          <p:attrName>style.visibility</p:attrName>
                                        </p:attrNameLst>
                                      </p:cBhvr>
                                      <p:to>
                                        <p:strVal val="visible"/>
                                      </p:to>
                                    </p:set>
                                    <p:animEffect transition="in" filter="fade">
                                      <p:cBhvr>
                                        <p:cTn id="11" dur="2000"/>
                                        <p:tgtEl>
                                          <p:spTgt spid="512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childTnLst>
                          </p:cTn>
                        </p:par>
                        <p:par>
                          <p:cTn id="36" fill="hold">
                            <p:stCondLst>
                              <p:cond delay="140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9" grpId="0" animBg="1"/>
      <p:bldP spid="10" grpId="0" animBg="1"/>
      <p:bldP spid="11"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b="1" dirty="0" smtClean="0"/>
              <a:t>Izsūtījumu piedzīvojušie liecina:</a:t>
            </a:r>
            <a:endParaRPr lang="lv-LV" b="1" dirty="0"/>
          </a:p>
        </p:txBody>
      </p:sp>
      <p:sp>
        <p:nvSpPr>
          <p:cNvPr id="3" name="Content Placeholder 2"/>
          <p:cNvSpPr>
            <a:spLocks noGrp="1"/>
          </p:cNvSpPr>
          <p:nvPr>
            <p:ph idx="1"/>
          </p:nvPr>
        </p:nvSpPr>
        <p:spPr>
          <a:xfrm>
            <a:off x="0" y="908720"/>
            <a:ext cx="9144000" cy="4525963"/>
          </a:xfrm>
        </p:spPr>
        <p:txBody>
          <a:bodyPr/>
          <a:lstStyle/>
          <a:p>
            <a:pPr marL="144000" indent="-144000">
              <a:spcBef>
                <a:spcPts val="300"/>
              </a:spcBef>
              <a:buNone/>
            </a:pPr>
            <a:r>
              <a:rPr lang="lv-LV" sz="1800" b="1" dirty="0" smtClean="0"/>
              <a:t>  </a:t>
            </a:r>
            <a:r>
              <a:rPr lang="lv-LV" sz="2400" b="1" dirty="0" smtClean="0"/>
              <a:t> Gulaga varmācība</a:t>
            </a:r>
            <a:r>
              <a:rPr lang="lv-LV" sz="2400" dirty="0" smtClean="0"/>
              <a:t> un </a:t>
            </a:r>
            <a:r>
              <a:rPr lang="lv-LV" sz="2400" b="1" dirty="0" smtClean="0"/>
              <a:t>nežēlība</a:t>
            </a:r>
            <a:r>
              <a:rPr lang="lv-LV" sz="2400" dirty="0" smtClean="0"/>
              <a:t> cilvēkiem ātri </a:t>
            </a:r>
            <a:r>
              <a:rPr lang="lv-LV" sz="2400" b="1" dirty="0" smtClean="0"/>
              <a:t>nolobīja</a:t>
            </a:r>
            <a:r>
              <a:rPr lang="lv-LV" sz="2400" dirty="0" smtClean="0"/>
              <a:t> nost visu </a:t>
            </a:r>
            <a:r>
              <a:rPr lang="lv-LV" sz="2400" b="1" dirty="0" smtClean="0"/>
              <a:t>neīsto, otršķirīgo, liekulību</a:t>
            </a:r>
            <a:r>
              <a:rPr lang="lv-LV" sz="2400" dirty="0" smtClean="0"/>
              <a:t> un </a:t>
            </a:r>
            <a:r>
              <a:rPr lang="lv-LV" sz="2400" b="1" dirty="0" err="1" smtClean="0"/>
              <a:t>tukšību</a:t>
            </a:r>
            <a:r>
              <a:rPr lang="lv-LV" sz="2400" dirty="0" smtClean="0"/>
              <a:t>. Tā </a:t>
            </a:r>
            <a:r>
              <a:rPr lang="lv-LV" sz="2400" b="1" dirty="0" smtClean="0"/>
              <a:t>ātri parādīja</a:t>
            </a:r>
            <a:r>
              <a:rPr lang="lv-LV" sz="2400" dirty="0" smtClean="0"/>
              <a:t> katra cilvēka </a:t>
            </a:r>
            <a:r>
              <a:rPr lang="lv-LV" sz="2400" b="1" dirty="0" smtClean="0"/>
              <a:t>dziļumu</a:t>
            </a:r>
            <a:r>
              <a:rPr lang="lv-LV" sz="2400" dirty="0" smtClean="0"/>
              <a:t> vai </a:t>
            </a:r>
            <a:r>
              <a:rPr lang="lv-LV" sz="2400" b="1" dirty="0" smtClean="0"/>
              <a:t>seklumu</a:t>
            </a:r>
            <a:r>
              <a:rPr lang="lv-LV" sz="2400" dirty="0" smtClean="0"/>
              <a:t>, atklāja </a:t>
            </a:r>
            <a:r>
              <a:rPr lang="lv-LV" sz="2400" b="1" dirty="0" smtClean="0"/>
              <a:t>varoņus</a:t>
            </a:r>
            <a:r>
              <a:rPr lang="lv-LV" sz="2400" dirty="0" smtClean="0"/>
              <a:t> un </a:t>
            </a:r>
            <a:r>
              <a:rPr lang="lv-LV" sz="2400" b="1" dirty="0" smtClean="0"/>
              <a:t>nodevējus</a:t>
            </a:r>
            <a:r>
              <a:rPr lang="lv-LV" sz="2400" dirty="0" smtClean="0"/>
              <a:t>, parādīja, ko </a:t>
            </a:r>
            <a:r>
              <a:rPr lang="lv-LV" sz="2400" b="1" dirty="0" smtClean="0"/>
              <a:t>katrs</a:t>
            </a:r>
            <a:r>
              <a:rPr lang="lv-LV" sz="2400" dirty="0" smtClean="0"/>
              <a:t> sevī bija </a:t>
            </a:r>
            <a:r>
              <a:rPr lang="lv-LV" sz="2400" b="1" dirty="0" smtClean="0"/>
              <a:t>nesis</a:t>
            </a:r>
            <a:r>
              <a:rPr lang="lv-LV" sz="2400" dirty="0" smtClean="0"/>
              <a:t> un </a:t>
            </a:r>
            <a:r>
              <a:rPr lang="lv-LV" sz="2400" b="1" dirty="0" smtClean="0"/>
              <a:t>audzējis</a:t>
            </a:r>
            <a:r>
              <a:rPr lang="lv-LV" sz="2400" dirty="0" smtClean="0"/>
              <a:t>. </a:t>
            </a:r>
            <a:r>
              <a:rPr lang="lv-LV" sz="2400" b="1" dirty="0" smtClean="0"/>
              <a:t>Šodien</a:t>
            </a:r>
            <a:r>
              <a:rPr lang="lv-LV" sz="2400" dirty="0" smtClean="0"/>
              <a:t> mēs bieži vien varam </a:t>
            </a:r>
            <a:r>
              <a:rPr lang="lv-LV" sz="2400" b="1" dirty="0" smtClean="0"/>
              <a:t>nodzīvot sevi</a:t>
            </a:r>
            <a:r>
              <a:rPr lang="lv-LV" sz="2400" dirty="0" smtClean="0"/>
              <a:t> un arī </a:t>
            </a:r>
            <a:r>
              <a:rPr lang="lv-LV" sz="2400" b="1" dirty="0" smtClean="0"/>
              <a:t>citus</a:t>
            </a:r>
            <a:r>
              <a:rPr lang="lv-LV" sz="2400" dirty="0" smtClean="0"/>
              <a:t> līdz galam </a:t>
            </a:r>
            <a:r>
              <a:rPr lang="lv-LV" sz="2400" b="1" dirty="0" smtClean="0"/>
              <a:t>neiepazinuši</a:t>
            </a:r>
            <a:r>
              <a:rPr lang="lv-LV" sz="2400" dirty="0" smtClean="0"/>
              <a:t>: </a:t>
            </a:r>
            <a:r>
              <a:rPr lang="lv-LV" sz="2400" b="1" dirty="0" smtClean="0"/>
              <a:t>kas</a:t>
            </a:r>
            <a:r>
              <a:rPr lang="lv-LV" sz="2400" dirty="0" smtClean="0"/>
              <a:t> tad </a:t>
            </a:r>
            <a:r>
              <a:rPr lang="lv-LV" sz="2400" b="1" dirty="0" smtClean="0"/>
              <a:t>mēs īsti esam</a:t>
            </a:r>
            <a:r>
              <a:rPr lang="lv-LV" sz="2400" dirty="0" smtClean="0"/>
              <a:t> – </a:t>
            </a:r>
            <a:r>
              <a:rPr lang="lv-LV" sz="2400" b="1" dirty="0" smtClean="0"/>
              <a:t>varoņi</a:t>
            </a:r>
            <a:r>
              <a:rPr lang="lv-LV" sz="2400" dirty="0" smtClean="0"/>
              <a:t> vai </a:t>
            </a:r>
            <a:r>
              <a:rPr lang="lv-LV" sz="2400" b="1" dirty="0" smtClean="0"/>
              <a:t>nelieši</a:t>
            </a:r>
            <a:r>
              <a:rPr lang="lv-LV" sz="2400" dirty="0" smtClean="0"/>
              <a:t>? Tur </a:t>
            </a:r>
            <a:r>
              <a:rPr lang="lv-LV" sz="2400" b="1" dirty="0" smtClean="0"/>
              <a:t>cilvēki</a:t>
            </a:r>
            <a:r>
              <a:rPr lang="lv-LV" sz="2400" dirty="0" smtClean="0"/>
              <a:t> to </a:t>
            </a:r>
            <a:r>
              <a:rPr lang="lv-LV" sz="2400" b="1" dirty="0" smtClean="0"/>
              <a:t>ātri uzzināja</a:t>
            </a:r>
            <a:r>
              <a:rPr lang="lv-LV" sz="2400" dirty="0" smtClean="0"/>
              <a:t>. </a:t>
            </a:r>
            <a:endParaRPr lang="lv-LV" sz="36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14</a:t>
            </a:fld>
            <a:endParaRPr lang="lv-LV" dirty="0"/>
          </a:p>
        </p:txBody>
      </p:sp>
      <p:pic>
        <p:nvPicPr>
          <p:cNvPr id="3074" name="Picture 2" descr="Bears, vodka and Harry Potter: The hunt for Stalin's forgotten gulags in  Siberia - ABC News"/>
          <p:cNvPicPr>
            <a:picLocks noChangeAspect="1" noChangeArrowheads="1"/>
          </p:cNvPicPr>
          <p:nvPr/>
        </p:nvPicPr>
        <p:blipFill>
          <a:blip r:embed="rId2" cstate="print"/>
          <a:srcRect/>
          <a:stretch>
            <a:fillRect/>
          </a:stretch>
        </p:blipFill>
        <p:spPr bwMode="auto">
          <a:xfrm>
            <a:off x="539552" y="3573016"/>
            <a:ext cx="8210550" cy="32849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fade">
                                      <p:cBhvr>
                                        <p:cTn id="1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lv-LV" sz="4000" b="1" dirty="0" smtClean="0"/>
              <a:t>Kādi ir šodien cilvēki, kas pārdzīvojuši 2.Pasaules karu</a:t>
            </a:r>
            <a:endParaRPr lang="lv-LV" sz="4000" b="1" dirty="0"/>
          </a:p>
        </p:txBody>
      </p:sp>
      <p:sp>
        <p:nvSpPr>
          <p:cNvPr id="3" name="Content Placeholder 2"/>
          <p:cNvSpPr>
            <a:spLocks noGrp="1"/>
          </p:cNvSpPr>
          <p:nvPr>
            <p:ph idx="1"/>
          </p:nvPr>
        </p:nvSpPr>
        <p:spPr>
          <a:xfrm>
            <a:off x="0" y="1196752"/>
            <a:ext cx="6588224" cy="4525963"/>
          </a:xfrm>
        </p:spPr>
        <p:txBody>
          <a:bodyPr/>
          <a:lstStyle/>
          <a:p>
            <a:pPr marL="144000" indent="-144000">
              <a:spcBef>
                <a:spcPts val="300"/>
              </a:spcBef>
            </a:pPr>
            <a:r>
              <a:rPr lang="lv-LV" sz="2700" dirty="0" smtClean="0"/>
              <a:t>Ja </a:t>
            </a:r>
            <a:r>
              <a:rPr lang="lv-LV" sz="2700" b="1" dirty="0" smtClean="0"/>
              <a:t>šodien</a:t>
            </a:r>
            <a:r>
              <a:rPr lang="lv-LV" sz="2700" dirty="0" smtClean="0"/>
              <a:t> </a:t>
            </a:r>
            <a:r>
              <a:rPr lang="lv-LV" sz="2700" b="1" dirty="0" smtClean="0"/>
              <a:t>daudzi maldās</a:t>
            </a:r>
            <a:r>
              <a:rPr lang="lv-LV" sz="2700" dirty="0" smtClean="0"/>
              <a:t> un </a:t>
            </a:r>
            <a:r>
              <a:rPr lang="lv-LV" sz="2700" b="1" dirty="0" smtClean="0"/>
              <a:t>mokās neziņā</a:t>
            </a:r>
            <a:r>
              <a:rPr lang="lv-LV" sz="2700" dirty="0" smtClean="0"/>
              <a:t> – kas ir </a:t>
            </a:r>
            <a:r>
              <a:rPr lang="lv-LV" sz="2700" b="1" dirty="0" smtClean="0"/>
              <a:t>dzīve</a:t>
            </a:r>
            <a:r>
              <a:rPr lang="lv-LV" sz="2700" dirty="0" smtClean="0"/>
              <a:t> un </a:t>
            </a:r>
            <a:r>
              <a:rPr lang="lv-LV" sz="2700" b="1" dirty="0" smtClean="0"/>
              <a:t>nāve</a:t>
            </a:r>
            <a:r>
              <a:rPr lang="lv-LV" sz="2700" dirty="0" smtClean="0"/>
              <a:t>, kas ir </a:t>
            </a:r>
            <a:r>
              <a:rPr lang="lv-LV" sz="2700" b="1" dirty="0" smtClean="0"/>
              <a:t>dzimtene, dzīvība</a:t>
            </a:r>
            <a:r>
              <a:rPr lang="lv-LV" sz="2700" dirty="0" smtClean="0"/>
              <a:t> un </a:t>
            </a:r>
            <a:r>
              <a:rPr lang="lv-LV" sz="2700" b="1" dirty="0" smtClean="0"/>
              <a:t>brīvība</a:t>
            </a:r>
            <a:r>
              <a:rPr lang="lv-LV" sz="2700" dirty="0" smtClean="0"/>
              <a:t> – </a:t>
            </a:r>
            <a:r>
              <a:rPr lang="lv-LV" sz="2700" b="1" dirty="0" smtClean="0"/>
              <a:t>jautāsim karu piedzīvojušiem</a:t>
            </a:r>
            <a:r>
              <a:rPr lang="lv-LV" sz="2700" dirty="0" smtClean="0"/>
              <a:t>. </a:t>
            </a:r>
          </a:p>
          <a:p>
            <a:pPr marL="144000" indent="-144000">
              <a:spcBef>
                <a:spcPts val="300"/>
              </a:spcBef>
            </a:pPr>
            <a:r>
              <a:rPr lang="lv-LV" sz="2700" dirty="0" smtClean="0"/>
              <a:t>Viņiem šīs lietas būs </a:t>
            </a:r>
            <a:r>
              <a:rPr lang="lv-LV" sz="2700" b="1" dirty="0" smtClean="0"/>
              <a:t>daudz skaidrākas</a:t>
            </a:r>
            <a:r>
              <a:rPr lang="lv-LV" sz="2700" dirty="0" smtClean="0"/>
              <a:t>. Varbūt mēs uzreiz vienmēr </a:t>
            </a:r>
            <a:r>
              <a:rPr lang="lv-LV" sz="2700" b="1" dirty="0" smtClean="0"/>
              <a:t>nesaņemsim labus filozofiskus formulējumus</a:t>
            </a:r>
            <a:r>
              <a:rPr lang="lv-LV" sz="2700" dirty="0" smtClean="0"/>
              <a:t>, bet gan </a:t>
            </a:r>
            <a:r>
              <a:rPr lang="lv-LV" sz="2700" b="1" dirty="0" smtClean="0"/>
              <a:t>ciešanu apskaidrotu gudrību</a:t>
            </a:r>
            <a:r>
              <a:rPr lang="lv-LV" sz="2700" dirty="0" smtClean="0"/>
              <a:t>, kas </a:t>
            </a:r>
            <a:r>
              <a:rPr lang="lv-LV" sz="2700" b="1" dirty="0" smtClean="0"/>
              <a:t>izpaužas stājā</a:t>
            </a:r>
            <a:r>
              <a:rPr lang="lv-LV" sz="2700" dirty="0" smtClean="0"/>
              <a:t> un </a:t>
            </a:r>
            <a:r>
              <a:rPr lang="lv-LV" sz="2700" b="1" dirty="0" smtClean="0"/>
              <a:t>attieksmē</a:t>
            </a:r>
            <a:r>
              <a:rPr lang="lv-LV" sz="2700" dirty="0" smtClean="0"/>
              <a:t>.</a:t>
            </a:r>
          </a:p>
          <a:p>
            <a:pPr marL="144000" indent="-144000">
              <a:spcBef>
                <a:spcPts val="300"/>
              </a:spcBef>
            </a:pPr>
            <a:r>
              <a:rPr lang="lv-LV" sz="2700" b="1" dirty="0" smtClean="0"/>
              <a:t>Izdzīvojušie galvenokārt</a:t>
            </a:r>
            <a:r>
              <a:rPr lang="lv-LV" sz="2700" dirty="0" smtClean="0"/>
              <a:t> ir </a:t>
            </a:r>
            <a:r>
              <a:rPr lang="lv-LV" sz="2700" b="1" dirty="0" smtClean="0"/>
              <a:t>cilvēki bez untumiem un kaprīzēm</a:t>
            </a:r>
            <a:r>
              <a:rPr lang="lv-LV" sz="2700" dirty="0" smtClean="0"/>
              <a:t>, jo tas viss bija </a:t>
            </a:r>
            <a:r>
              <a:rPr lang="lv-LV" sz="2700" b="1" dirty="0" smtClean="0"/>
              <a:t>jāatstāj</a:t>
            </a:r>
            <a:r>
              <a:rPr lang="lv-LV" sz="2700" dirty="0" smtClean="0"/>
              <a:t> kara dēļ. Karš </a:t>
            </a:r>
            <a:r>
              <a:rPr lang="lv-LV" sz="2700" b="1" dirty="0" smtClean="0"/>
              <a:t>parādīja</a:t>
            </a:r>
            <a:r>
              <a:rPr lang="lv-LV" sz="2700" dirty="0" smtClean="0"/>
              <a:t>, kas </a:t>
            </a:r>
            <a:r>
              <a:rPr lang="lv-LV" sz="2700" b="1" dirty="0" smtClean="0"/>
              <a:t>dzīvē</a:t>
            </a:r>
            <a:r>
              <a:rPr lang="lv-LV" sz="2700" dirty="0" smtClean="0"/>
              <a:t> ir </a:t>
            </a:r>
            <a:r>
              <a:rPr lang="lv-LV" sz="2700" b="1" dirty="0" smtClean="0"/>
              <a:t>svarīgākais</a:t>
            </a:r>
            <a:r>
              <a:rPr lang="lv-LV" sz="2700" dirty="0" smtClean="0"/>
              <a:t>!</a:t>
            </a:r>
          </a:p>
          <a:p>
            <a:pPr marL="144000" indent="-144000">
              <a:spcBef>
                <a:spcPts val="300"/>
              </a:spcBef>
              <a:buNone/>
            </a:pPr>
            <a:endParaRPr lang="lv-LV" sz="2700" dirty="0" smtClean="0"/>
          </a:p>
          <a:p>
            <a:pPr marL="144000" indent="-144000">
              <a:spcBef>
                <a:spcPts val="300"/>
              </a:spcBef>
            </a:pPr>
            <a:endParaRPr lang="lv-LV" sz="27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15</a:t>
            </a:fld>
            <a:endParaRPr lang="lv-LV" dirty="0"/>
          </a:p>
        </p:txBody>
      </p:sp>
      <p:pic>
        <p:nvPicPr>
          <p:cNvPr id="6146" name="Picture 2" descr="Ievads - Latvija Otrā pasaules kara gados — teorija. Latvijas vēsture, 9.  klase."/>
          <p:cNvPicPr>
            <a:picLocks noChangeAspect="1" noChangeArrowheads="1"/>
          </p:cNvPicPr>
          <p:nvPr/>
        </p:nvPicPr>
        <p:blipFill>
          <a:blip r:embed="rId2" cstate="print"/>
          <a:srcRect/>
          <a:stretch>
            <a:fillRect/>
          </a:stretch>
        </p:blipFill>
        <p:spPr bwMode="auto">
          <a:xfrm>
            <a:off x="6444208" y="1988840"/>
            <a:ext cx="2699792" cy="30293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sz="6000" b="1" dirty="0" smtClean="0"/>
              <a:t>Kara laukā neticīgo nav</a:t>
            </a:r>
            <a:endParaRPr lang="lv-LV" sz="6000" b="1" dirty="0"/>
          </a:p>
        </p:txBody>
      </p:sp>
      <p:sp>
        <p:nvSpPr>
          <p:cNvPr id="3" name="Content Placeholder 2"/>
          <p:cNvSpPr>
            <a:spLocks noGrp="1"/>
          </p:cNvSpPr>
          <p:nvPr>
            <p:ph idx="1"/>
          </p:nvPr>
        </p:nvSpPr>
        <p:spPr>
          <a:xfrm>
            <a:off x="0" y="908720"/>
            <a:ext cx="6084168" cy="4525963"/>
          </a:xfrm>
        </p:spPr>
        <p:txBody>
          <a:bodyPr/>
          <a:lstStyle/>
          <a:p>
            <a:pPr marL="144000" indent="-144000">
              <a:spcBef>
                <a:spcPts val="300"/>
              </a:spcBef>
            </a:pPr>
            <a:r>
              <a:rPr lang="lv-LV" sz="2800" dirty="0" smtClean="0"/>
              <a:t>Daļa no viņiem varētu pastāstīt, ka cilvēkam </a:t>
            </a:r>
            <a:r>
              <a:rPr lang="lv-LV" sz="2800" b="1" dirty="0" smtClean="0"/>
              <a:t>atzīstot Dievu</a:t>
            </a:r>
            <a:r>
              <a:rPr lang="lv-LV" sz="2800" dirty="0" smtClean="0"/>
              <a:t>, tas </a:t>
            </a:r>
            <a:r>
              <a:rPr lang="lv-LV" sz="2800" b="1" dirty="0" smtClean="0"/>
              <a:t>pārstāj baidīties no fiziskās nāves</a:t>
            </a:r>
            <a:r>
              <a:rPr lang="lv-LV" sz="2800" dirty="0" smtClean="0"/>
              <a:t> un līdz ar to vairs </a:t>
            </a:r>
            <a:r>
              <a:rPr lang="lv-LV" sz="2800" b="1" dirty="0" smtClean="0"/>
              <a:t>nav pakļaujams</a:t>
            </a:r>
            <a:r>
              <a:rPr lang="lv-LV" sz="2800" dirty="0" smtClean="0"/>
              <a:t>, vienīgi </a:t>
            </a:r>
            <a:r>
              <a:rPr lang="lv-LV" sz="2800" b="1" dirty="0" smtClean="0"/>
              <a:t>iznīcināms</a:t>
            </a:r>
            <a:r>
              <a:rPr lang="lv-LV" sz="2800" dirty="0" smtClean="0"/>
              <a:t> – </a:t>
            </a:r>
            <a:r>
              <a:rPr lang="lv-LV" sz="2800" b="1" dirty="0" smtClean="0"/>
              <a:t>neuzveikts</a:t>
            </a:r>
            <a:r>
              <a:rPr lang="lv-LV" sz="2800" dirty="0" smtClean="0"/>
              <a:t>.</a:t>
            </a:r>
          </a:p>
          <a:p>
            <a:pPr marL="144000" indent="-144000">
              <a:spcBef>
                <a:spcPts val="300"/>
              </a:spcBef>
            </a:pPr>
            <a:r>
              <a:rPr lang="lv-LV" sz="2800" dirty="0" smtClean="0"/>
              <a:t>Bieži pat ikdienā </a:t>
            </a:r>
            <a:r>
              <a:rPr lang="lv-LV" sz="2800" b="1" dirty="0" smtClean="0"/>
              <a:t>ticību nepraktizējuši cilvēki</a:t>
            </a:r>
            <a:r>
              <a:rPr lang="lv-LV" sz="2800" dirty="0" smtClean="0"/>
              <a:t>, </a:t>
            </a:r>
            <a:r>
              <a:rPr lang="lv-LV" sz="2800" b="1" dirty="0" smtClean="0"/>
              <a:t>saskaroties</a:t>
            </a:r>
            <a:r>
              <a:rPr lang="lv-LV" sz="2800" dirty="0" smtClean="0"/>
              <a:t> ar </a:t>
            </a:r>
            <a:r>
              <a:rPr lang="lv-LV" sz="2800" b="1" dirty="0" smtClean="0"/>
              <a:t>bumbu uzlidojumiem</a:t>
            </a:r>
            <a:r>
              <a:rPr lang="lv-LV" sz="2800" dirty="0" smtClean="0"/>
              <a:t>, sāk ba</a:t>
            </a:r>
            <a:r>
              <a:rPr lang="lv-LV" sz="2800" b="1" dirty="0" smtClean="0"/>
              <a:t>lsī lūgt Dievu</a:t>
            </a:r>
            <a:r>
              <a:rPr lang="lv-LV" sz="2800" dirty="0" smtClean="0"/>
              <a:t>.</a:t>
            </a:r>
          </a:p>
          <a:p>
            <a:pPr marL="144000" indent="-144000">
              <a:spcBef>
                <a:spcPts val="300"/>
              </a:spcBef>
            </a:pPr>
            <a:r>
              <a:rPr lang="lv-LV" sz="2800" dirty="0" smtClean="0"/>
              <a:t>Daudzi kara laikā </a:t>
            </a:r>
            <a:r>
              <a:rPr lang="lv-LV" sz="2800" b="1" dirty="0" smtClean="0"/>
              <a:t>uz nošaušanu vestie cilvēki </a:t>
            </a:r>
            <a:r>
              <a:rPr lang="lv-LV" sz="2800" dirty="0" smtClean="0"/>
              <a:t>savu </a:t>
            </a:r>
            <a:r>
              <a:rPr lang="lv-LV" sz="2800" b="1" dirty="0" smtClean="0"/>
              <a:t>dzīvi beiguši </a:t>
            </a:r>
            <a:r>
              <a:rPr lang="lv-LV" sz="2800" dirty="0" smtClean="0"/>
              <a:t>ar “</a:t>
            </a:r>
            <a:r>
              <a:rPr lang="lv-LV" sz="2800" b="1" dirty="0" smtClean="0"/>
              <a:t>Mūsu Tēvs debesīs</a:t>
            </a:r>
            <a:r>
              <a:rPr lang="lv-LV" sz="2800" dirty="0" smtClean="0"/>
              <a:t>” uz lūpām.</a:t>
            </a:r>
            <a:endParaRPr lang="lv-LV" sz="44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16</a:t>
            </a:fld>
            <a:endParaRPr lang="lv-LV" dirty="0"/>
          </a:p>
        </p:txBody>
      </p:sp>
      <p:pic>
        <p:nvPicPr>
          <p:cNvPr id="31746" name="Picture 2" descr="Why Doesn't God Answer My Prayers? • Spotter Up"/>
          <p:cNvPicPr>
            <a:picLocks noChangeAspect="1" noChangeArrowheads="1"/>
          </p:cNvPicPr>
          <p:nvPr/>
        </p:nvPicPr>
        <p:blipFill>
          <a:blip r:embed="rId2" cstate="print"/>
          <a:srcRect r="26921"/>
          <a:stretch>
            <a:fillRect/>
          </a:stretch>
        </p:blipFill>
        <p:spPr bwMode="auto">
          <a:xfrm>
            <a:off x="5868144" y="1844824"/>
            <a:ext cx="3275856" cy="37909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1746"/>
                                        </p:tgtEl>
                                        <p:attrNameLst>
                                          <p:attrName>style.visibility</p:attrName>
                                        </p:attrNameLst>
                                      </p:cBhvr>
                                      <p:to>
                                        <p:strVal val="visible"/>
                                      </p:to>
                                    </p:set>
                                    <p:animEffect transition="in" filter="fade">
                                      <p:cBhvr>
                                        <p:cTn id="11" dur="2000"/>
                                        <p:tgtEl>
                                          <p:spTgt spid="3174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ēzus ciešanu un nāves piemiņas diena « Tikšanās vieta sievietēm ..."/>
          <p:cNvPicPr>
            <a:picLocks noChangeAspect="1" noChangeArrowheads="1"/>
          </p:cNvPicPr>
          <p:nvPr/>
        </p:nvPicPr>
        <p:blipFill>
          <a:blip r:embed="rId2" cstate="print"/>
          <a:srcRect l="55039"/>
          <a:stretch>
            <a:fillRect/>
          </a:stretch>
        </p:blipFill>
        <p:spPr bwMode="auto">
          <a:xfrm rot="5400000">
            <a:off x="2065412" y="-220588"/>
            <a:ext cx="5013176" cy="9144000"/>
          </a:xfrm>
          <a:prstGeom prst="rect">
            <a:avLst/>
          </a:prstGeom>
          <a:ln>
            <a:noFill/>
          </a:ln>
          <a:effectLst>
            <a:softEdge rad="112500"/>
          </a:effectLst>
        </p:spPr>
      </p:pic>
      <p:sp>
        <p:nvSpPr>
          <p:cNvPr id="2" name="Title 1"/>
          <p:cNvSpPr>
            <a:spLocks noGrp="1"/>
          </p:cNvSpPr>
          <p:nvPr>
            <p:ph type="title"/>
          </p:nvPr>
        </p:nvSpPr>
        <p:spPr>
          <a:xfrm>
            <a:off x="467544" y="0"/>
            <a:ext cx="8229600" cy="1143000"/>
          </a:xfrm>
        </p:spPr>
        <p:txBody>
          <a:bodyPr/>
          <a:lstStyle/>
          <a:p>
            <a:r>
              <a:rPr lang="lv-LV" sz="6600" dirty="0" smtClean="0"/>
              <a:t>Kristus Ciešanas</a:t>
            </a:r>
            <a:endParaRPr lang="lv-LV" sz="6600" dirty="0"/>
          </a:p>
        </p:txBody>
      </p:sp>
      <p:sp>
        <p:nvSpPr>
          <p:cNvPr id="3" name="Content Placeholder 2"/>
          <p:cNvSpPr>
            <a:spLocks noGrp="1"/>
          </p:cNvSpPr>
          <p:nvPr>
            <p:ph idx="1"/>
          </p:nvPr>
        </p:nvSpPr>
        <p:spPr>
          <a:xfrm>
            <a:off x="0" y="908721"/>
            <a:ext cx="2555776" cy="1080120"/>
          </a:xfrm>
        </p:spPr>
        <p:txBody>
          <a:bodyPr/>
          <a:lstStyle/>
          <a:p>
            <a:pPr marL="144000" indent="-144000">
              <a:lnSpc>
                <a:spcPct val="150000"/>
              </a:lnSpc>
              <a:spcBef>
                <a:spcPts val="300"/>
              </a:spcBef>
              <a:buNone/>
            </a:pPr>
            <a:r>
              <a:rPr lang="lv-LV" sz="4800" b="1" dirty="0" smtClean="0"/>
              <a:t>Uz</a:t>
            </a:r>
            <a:r>
              <a:rPr lang="lv-LV" sz="4800" b="1" dirty="0" smtClean="0"/>
              <a:t> </a:t>
            </a:r>
            <a:r>
              <a:rPr lang="lv-LV" sz="4800" b="1" dirty="0" smtClean="0"/>
              <a:t>ko? </a:t>
            </a:r>
          </a:p>
          <a:p>
            <a:pPr marL="144000" indent="-144000">
              <a:lnSpc>
                <a:spcPct val="150000"/>
              </a:lnSpc>
              <a:spcBef>
                <a:spcPts val="300"/>
              </a:spcBef>
            </a:pPr>
            <a:endParaRPr lang="lv-LV" sz="28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17</a:t>
            </a:fld>
            <a:endParaRPr lang="lv-LV"/>
          </a:p>
        </p:txBody>
      </p:sp>
      <p:sp>
        <p:nvSpPr>
          <p:cNvPr id="6" name="Oval 5"/>
          <p:cNvSpPr/>
          <p:nvPr/>
        </p:nvSpPr>
        <p:spPr>
          <a:xfrm>
            <a:off x="2051720" y="1340768"/>
            <a:ext cx="6840760"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Grēku piedošanu</a:t>
            </a:r>
            <a:endParaRPr lang="en-US" sz="4400" b="1" dirty="0"/>
          </a:p>
        </p:txBody>
      </p:sp>
      <p:sp>
        <p:nvSpPr>
          <p:cNvPr id="7" name="Oval 6"/>
          <p:cNvSpPr/>
          <p:nvPr/>
        </p:nvSpPr>
        <p:spPr>
          <a:xfrm>
            <a:off x="179512" y="2420888"/>
            <a:ext cx="6480720"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Izmainītu dzīvi</a:t>
            </a:r>
            <a:endParaRPr lang="en-US" sz="4000" b="1" dirty="0"/>
          </a:p>
        </p:txBody>
      </p:sp>
      <p:sp>
        <p:nvSpPr>
          <p:cNvPr id="8" name="Oval 7"/>
          <p:cNvSpPr/>
          <p:nvPr/>
        </p:nvSpPr>
        <p:spPr>
          <a:xfrm>
            <a:off x="1187624" y="5805264"/>
            <a:ext cx="7056784"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Debesu valstību</a:t>
            </a:r>
            <a:endParaRPr lang="en-US" sz="4400" b="1" dirty="0"/>
          </a:p>
        </p:txBody>
      </p:sp>
      <p:sp>
        <p:nvSpPr>
          <p:cNvPr id="9" name="Oval 8"/>
          <p:cNvSpPr/>
          <p:nvPr/>
        </p:nvSpPr>
        <p:spPr>
          <a:xfrm>
            <a:off x="2663280" y="3933056"/>
            <a:ext cx="6480720"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Tuvāko mīlestību</a:t>
            </a:r>
            <a:endParaRPr 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000"/>
                                        <p:tgtEl>
                                          <p:spTgt spid="8"/>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lv-LV" sz="6600" dirty="0" smtClean="0"/>
              <a:t>Kristus Ciešanas</a:t>
            </a:r>
            <a:endParaRPr lang="lv-LV" sz="6600" dirty="0"/>
          </a:p>
        </p:txBody>
      </p:sp>
      <p:sp>
        <p:nvSpPr>
          <p:cNvPr id="3" name="Content Placeholder 2"/>
          <p:cNvSpPr>
            <a:spLocks noGrp="1"/>
          </p:cNvSpPr>
          <p:nvPr>
            <p:ph idx="1"/>
          </p:nvPr>
        </p:nvSpPr>
        <p:spPr>
          <a:xfrm>
            <a:off x="0" y="1844824"/>
            <a:ext cx="6084168" cy="4525963"/>
          </a:xfrm>
        </p:spPr>
        <p:txBody>
          <a:bodyPr/>
          <a:lstStyle/>
          <a:p>
            <a:pPr marL="144000" indent="-144000">
              <a:lnSpc>
                <a:spcPct val="150000"/>
              </a:lnSpc>
              <a:spcBef>
                <a:spcPts val="300"/>
              </a:spcBef>
              <a:buNone/>
            </a:pPr>
            <a:r>
              <a:rPr lang="lv-LV" sz="4000" dirty="0" smtClean="0"/>
              <a:t>Par ko?</a:t>
            </a:r>
          </a:p>
          <a:p>
            <a:pPr marL="144000" indent="-144000">
              <a:lnSpc>
                <a:spcPct val="150000"/>
              </a:lnSpc>
              <a:spcBef>
                <a:spcPts val="300"/>
              </a:spcBef>
            </a:pPr>
            <a:r>
              <a:rPr lang="lv-LV" sz="2800" dirty="0" smtClean="0"/>
              <a:t>Viņam grēku nebija</a:t>
            </a:r>
          </a:p>
          <a:p>
            <a:pPr marL="144000" indent="-144000">
              <a:lnSpc>
                <a:spcPct val="150000"/>
              </a:lnSpc>
              <a:spcBef>
                <a:spcPts val="300"/>
              </a:spcBef>
            </a:pPr>
            <a:r>
              <a:rPr lang="lv-LV" sz="2800" dirty="0" smtClean="0"/>
              <a:t>Par mūsu grēkiem</a:t>
            </a:r>
          </a:p>
          <a:p>
            <a:pPr marL="144000" indent="-144000">
              <a:lnSpc>
                <a:spcPct val="150000"/>
              </a:lnSpc>
              <a:spcBef>
                <a:spcPts val="300"/>
              </a:spcBef>
              <a:buNone/>
            </a:pPr>
            <a:r>
              <a:rPr lang="lv-LV" sz="4000" dirty="0" smtClean="0"/>
              <a:t>Uz ko? </a:t>
            </a:r>
            <a:endParaRPr lang="lv-LV" sz="6000" dirty="0" smtClean="0"/>
          </a:p>
          <a:p>
            <a:pPr marL="144000" indent="-144000">
              <a:lnSpc>
                <a:spcPct val="150000"/>
              </a:lnSpc>
              <a:spcBef>
                <a:spcPts val="300"/>
              </a:spcBef>
            </a:pPr>
            <a:r>
              <a:rPr lang="lv-LV" sz="2800" dirty="0" smtClean="0"/>
              <a:t>Uz augšāmcelšanos no mirušajiem</a:t>
            </a:r>
            <a:endParaRPr lang="lv-LV" sz="2800" dirty="0" smtClean="0"/>
          </a:p>
          <a:p>
            <a:pPr marL="144000" indent="-144000">
              <a:lnSpc>
                <a:spcPct val="150000"/>
              </a:lnSpc>
              <a:spcBef>
                <a:spcPts val="300"/>
              </a:spcBef>
            </a:pPr>
            <a:r>
              <a:rPr lang="lv-LV" sz="2800" dirty="0" smtClean="0"/>
              <a:t>Uz </a:t>
            </a:r>
            <a:r>
              <a:rPr lang="lv-LV" sz="2800" dirty="0" smtClean="0"/>
              <a:t>grēku piedošanu un dzīvību</a:t>
            </a:r>
            <a:endParaRPr lang="lv-LV" sz="2800" dirty="0" smtClean="0"/>
          </a:p>
          <a:p>
            <a:pPr marL="144000" indent="-144000">
              <a:lnSpc>
                <a:spcPct val="150000"/>
              </a:lnSpc>
              <a:spcBef>
                <a:spcPts val="300"/>
              </a:spcBef>
            </a:pPr>
            <a:endParaRPr lang="lv-LV" sz="2800" dirty="0" smtClean="0"/>
          </a:p>
          <a:p>
            <a:pPr marL="144000" indent="-144000">
              <a:lnSpc>
                <a:spcPct val="150000"/>
              </a:lnSpc>
              <a:spcBef>
                <a:spcPts val="300"/>
              </a:spcBef>
            </a:pPr>
            <a:endParaRPr lang="lv-LV" sz="28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18</a:t>
            </a:fld>
            <a:endParaRPr lang="lv-LV"/>
          </a:p>
        </p:txBody>
      </p:sp>
      <p:sp>
        <p:nvSpPr>
          <p:cNvPr id="6" name="Rectangle 3"/>
          <p:cNvSpPr txBox="1">
            <a:spLocks noChangeArrowheads="1"/>
          </p:cNvSpPr>
          <p:nvPr/>
        </p:nvSpPr>
        <p:spPr bwMode="auto">
          <a:xfrm>
            <a:off x="0" y="980728"/>
            <a:ext cx="9144000" cy="1081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80000"/>
              </a:lnSpc>
              <a:spcBef>
                <a:spcPct val="0"/>
              </a:spcBef>
              <a:spcAft>
                <a:spcPct val="0"/>
              </a:spcAft>
              <a:buClrTx/>
              <a:buSzTx/>
              <a:buFontTx/>
              <a:buNone/>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32 Viņš tiks nodots pagāniem un apsmiets, un mocīts, un apspļaudīts. 33 Un tie šaustīs viņu pātagām un nonāvēs, un trešajā dienā viņš augšāmcelsies."</a:t>
            </a:r>
          </a:p>
        </p:txBody>
      </p:sp>
      <p:pic>
        <p:nvPicPr>
          <p:cNvPr id="7" name="Picture 6" descr="http://osst-abbey.org/yahoo_site_admin/assets/images/jesus_suffering.35255309_std.jpg"/>
          <p:cNvPicPr>
            <a:picLocks noChangeAspect="1" noChangeArrowheads="1"/>
          </p:cNvPicPr>
          <p:nvPr/>
        </p:nvPicPr>
        <p:blipFill>
          <a:blip r:embed="rId2" cstate="print"/>
          <a:srcRect/>
          <a:stretch>
            <a:fillRect/>
          </a:stretch>
        </p:blipFill>
        <p:spPr bwMode="auto">
          <a:xfrm>
            <a:off x="5868144" y="2132856"/>
            <a:ext cx="3275856" cy="44958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 calcmode="lin" valueType="num">
                                      <p:cBhvr additive="base">
                                        <p:cTn id="42"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6">
                                            <p:txEl>
                                              <p:pRg st="0" end="0"/>
                                            </p:txEl>
                                          </p:spTgt>
                                        </p:tgtEl>
                                        <p:attrNameLst>
                                          <p:attrName>ppt_y</p:attrName>
                                        </p:attrNameLst>
                                      </p:cBhvr>
                                      <p:tavLst>
                                        <p:tav tm="0">
                                          <p:val>
                                            <p:strVal val="#ppt_y"/>
                                          </p:val>
                                        </p:tav>
                                        <p:tav tm="100000">
                                          <p:val>
                                            <p:strVal val="#ppt_y"/>
                                          </p:val>
                                        </p:tav>
                                      </p:tavLst>
                                    </p:anim>
                                  </p:childTnLst>
                                </p:cTn>
                              </p:par>
                              <p:par>
                                <p:cTn id="44" presetID="10" presetClass="entr" presetSubtype="0" fill="hold"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autoUpdateAnimBg="0"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FE85F5C3-00D7-4ED9-89DB-EBAF74A43177}" type="slidenum">
              <a:rPr lang="lv-LV" smtClean="0"/>
              <a:pPr/>
              <a:t>19</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428625"/>
            <a:ext cx="8964612" cy="1071563"/>
          </a:xfrm>
        </p:spPr>
        <p:txBody>
          <a:bodyPr/>
          <a:lstStyle/>
          <a:p>
            <a:pPr eaLnBrk="1" hangingPunct="1"/>
            <a:r>
              <a:rPr lang="lv-LV" b="1" dirty="0" smtClean="0"/>
              <a:t>Lk.18:31-33 Ciešanas </a:t>
            </a:r>
            <a:br>
              <a:rPr lang="lv-LV" b="1" dirty="0" smtClean="0"/>
            </a:br>
            <a:r>
              <a:rPr lang="lv-LV" b="1" dirty="0" smtClean="0"/>
              <a:t>Par ko? Uz ko?</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9BAA2502-1F90-42B2-B32E-387EFBC717A8}" type="slidenum">
              <a:rPr lang="lv-LV" smtClean="0"/>
              <a:pPr/>
              <a:t>2</a:t>
            </a:fld>
            <a:endParaRPr lang="lv-LV" smtClean="0"/>
          </a:p>
        </p:txBody>
      </p:sp>
      <p:sp>
        <p:nvSpPr>
          <p:cNvPr id="3077" name="Rectangle 6"/>
          <p:cNvSpPr>
            <a:spLocks noChangeArrowheads="1"/>
          </p:cNvSpPr>
          <p:nvPr/>
        </p:nvSpPr>
        <p:spPr bwMode="auto">
          <a:xfrm>
            <a:off x="0" y="1857375"/>
            <a:ext cx="9144000" cy="4524315"/>
          </a:xfrm>
          <a:prstGeom prst="rect">
            <a:avLst/>
          </a:prstGeom>
          <a:noFill/>
          <a:ln w="9525">
            <a:noFill/>
            <a:miter lim="800000"/>
            <a:headEnd/>
            <a:tailEnd/>
          </a:ln>
        </p:spPr>
        <p:txBody>
          <a:bodyPr>
            <a:spAutoFit/>
          </a:bodyPr>
          <a:lstStyle/>
          <a:p>
            <a:pPr algn="just"/>
            <a:r>
              <a:rPr lang="lv-LV" sz="3600" dirty="0"/>
              <a:t>31 Ņēmis pie sevis tos divpadsmit, viņš tiem sacīja: "Redzi, mēs dodamies uz </a:t>
            </a:r>
            <a:r>
              <a:rPr lang="lv-LV" sz="3600" dirty="0" err="1"/>
              <a:t>Jeruzālemi</a:t>
            </a:r>
            <a:r>
              <a:rPr lang="lv-LV" sz="3600" dirty="0"/>
              <a:t>, un piepildīsies viss, ko pravieši rakstījuši par Cilvēka Dēlu. 32 Viņš tiks nodots pagāniem un apsmiets, un mocīts, un apspļaudīts. 33 Un tie šaustīs viņu pātagām un nonāvēs, un trešajā dienā viņš augšāmcelsies</a:t>
            </a:r>
            <a:r>
              <a:rPr lang="lv-LV" sz="3600" dirty="0" smtClean="0"/>
              <a:t>."</a:t>
            </a:r>
            <a:endParaRPr lang="lv-LV" sz="3600" dirty="0"/>
          </a:p>
        </p:txBody>
      </p:sp>
      <p:sp>
        <p:nvSpPr>
          <p:cNvPr id="3078" name="Text Box 6"/>
          <p:cNvSpPr txBox="1">
            <a:spLocks noChangeArrowheads="1"/>
          </p:cNvSpPr>
          <p:nvPr/>
        </p:nvSpPr>
        <p:spPr bwMode="auto">
          <a:xfrm>
            <a:off x="7429520"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11.feb.2024.</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9776"/>
            <a:ext cx="8229600" cy="1143000"/>
          </a:xfrm>
        </p:spPr>
        <p:txBody>
          <a:bodyPr/>
          <a:lstStyle/>
          <a:p>
            <a:r>
              <a:rPr lang="lv-LV" sz="6000" dirty="0" smtClean="0"/>
              <a:t>Kāpēc Jēzus runā par savām ciešanām?</a:t>
            </a:r>
            <a:endParaRPr lang="lv-LV" sz="60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3</a:t>
            </a:fld>
            <a:endParaRPr lang="lv-LV" dirty="0"/>
          </a:p>
        </p:txBody>
      </p:sp>
      <p:pic>
        <p:nvPicPr>
          <p:cNvPr id="5" name="Picture 8" descr="http://www.excerptsofinri.com/images/nailed_to_cross.jpg"/>
          <p:cNvPicPr>
            <a:picLocks noChangeAspect="1" noChangeArrowheads="1"/>
          </p:cNvPicPr>
          <p:nvPr/>
        </p:nvPicPr>
        <p:blipFill>
          <a:blip r:embed="rId2" cstate="print"/>
          <a:srcRect/>
          <a:stretch>
            <a:fillRect/>
          </a:stretch>
        </p:blipFill>
        <p:spPr bwMode="auto">
          <a:xfrm>
            <a:off x="357158" y="1857364"/>
            <a:ext cx="8429684" cy="47149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lv-LV" sz="6600" dirty="0" smtClean="0"/>
              <a:t>Ciešanas - Par ko?</a:t>
            </a:r>
            <a:endParaRPr lang="lv-LV" sz="66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4</a:t>
            </a:fld>
            <a:endParaRPr lang="lv-LV" dirty="0"/>
          </a:p>
        </p:txBody>
      </p:sp>
      <p:pic>
        <p:nvPicPr>
          <p:cNvPr id="1028" name="Picture 4" descr="Suffering-Natural and Unnatural — Mark J. Fischler"/>
          <p:cNvPicPr>
            <a:picLocks noChangeAspect="1" noChangeArrowheads="1"/>
          </p:cNvPicPr>
          <p:nvPr/>
        </p:nvPicPr>
        <p:blipFill>
          <a:blip r:embed="rId2" cstate="print"/>
          <a:srcRect l="53288"/>
          <a:stretch>
            <a:fillRect/>
          </a:stretch>
        </p:blipFill>
        <p:spPr bwMode="auto">
          <a:xfrm>
            <a:off x="578611" y="1052736"/>
            <a:ext cx="8097845" cy="58052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8"/>
                                        </p:tgtEl>
                                        <p:attrNameLst>
                                          <p:attrName>style.visibility</p:attrName>
                                        </p:attrNameLst>
                                      </p:cBhvr>
                                      <p:to>
                                        <p:strVal val="visible"/>
                                      </p:to>
                                    </p:set>
                                    <p:animEffect transition="in" filter="fade">
                                      <p:cBhvr>
                                        <p:cTn id="11"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lv-LV" sz="5400" b="1" dirty="0" smtClean="0"/>
              <a:t>Ciešanas – </a:t>
            </a:r>
            <a:r>
              <a:rPr lang="lv-LV" sz="5400" b="1" dirty="0" smtClean="0"/>
              <a:t>grēku sekas</a:t>
            </a:r>
            <a:endParaRPr lang="lv-LV" sz="5400" b="1"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5</a:t>
            </a:fld>
            <a:endParaRPr lang="lv-LV" dirty="0"/>
          </a:p>
        </p:txBody>
      </p:sp>
      <p:pic>
        <p:nvPicPr>
          <p:cNvPr id="27650" name="Picture 2" descr="3,910 Prison Bars Stock Photos, Pictures &amp; Royalty-Free Images - iStock"/>
          <p:cNvPicPr>
            <a:picLocks noChangeAspect="1" noChangeArrowheads="1"/>
          </p:cNvPicPr>
          <p:nvPr/>
        </p:nvPicPr>
        <p:blipFill>
          <a:blip r:embed="rId2" cstate="print"/>
          <a:srcRect/>
          <a:stretch>
            <a:fillRect/>
          </a:stretch>
        </p:blipFill>
        <p:spPr bwMode="auto">
          <a:xfrm>
            <a:off x="0" y="2132856"/>
            <a:ext cx="4139952" cy="3312368"/>
          </a:xfrm>
          <a:prstGeom prst="rect">
            <a:avLst/>
          </a:prstGeom>
          <a:ln>
            <a:noFill/>
          </a:ln>
          <a:effectLst>
            <a:softEdge rad="112500"/>
          </a:effectLst>
        </p:spPr>
      </p:pic>
      <p:pic>
        <p:nvPicPr>
          <p:cNvPr id="27652" name="Picture 4" descr="Is adultery a crime? | Qredible"/>
          <p:cNvPicPr>
            <a:picLocks noChangeAspect="1" noChangeArrowheads="1"/>
          </p:cNvPicPr>
          <p:nvPr/>
        </p:nvPicPr>
        <p:blipFill>
          <a:blip r:embed="rId3" cstate="print"/>
          <a:srcRect/>
          <a:stretch>
            <a:fillRect/>
          </a:stretch>
        </p:blipFill>
        <p:spPr bwMode="auto">
          <a:xfrm>
            <a:off x="4177680" y="2060848"/>
            <a:ext cx="4966320" cy="3332663"/>
          </a:xfrm>
          <a:prstGeom prst="rect">
            <a:avLst/>
          </a:prstGeom>
          <a:ln>
            <a:noFill/>
          </a:ln>
          <a:effectLst>
            <a:softEdge rad="112500"/>
          </a:effectLst>
        </p:spPr>
      </p:pic>
      <p:sp>
        <p:nvSpPr>
          <p:cNvPr id="7" name="Oval 6"/>
          <p:cNvSpPr/>
          <p:nvPr/>
        </p:nvSpPr>
        <p:spPr>
          <a:xfrm>
            <a:off x="395536" y="1196752"/>
            <a:ext cx="3600400"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Zagšana</a:t>
            </a:r>
            <a:endParaRPr lang="en-US" sz="4400" b="1" dirty="0"/>
          </a:p>
        </p:txBody>
      </p:sp>
      <p:sp>
        <p:nvSpPr>
          <p:cNvPr id="8" name="Oval 7"/>
          <p:cNvSpPr/>
          <p:nvPr/>
        </p:nvSpPr>
        <p:spPr>
          <a:xfrm>
            <a:off x="2339752" y="5589240"/>
            <a:ext cx="4104456"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Melošana</a:t>
            </a:r>
            <a:endParaRPr lang="en-US" sz="4400" b="1" dirty="0"/>
          </a:p>
        </p:txBody>
      </p:sp>
      <p:sp>
        <p:nvSpPr>
          <p:cNvPr id="9" name="Oval 8"/>
          <p:cNvSpPr/>
          <p:nvPr/>
        </p:nvSpPr>
        <p:spPr>
          <a:xfrm>
            <a:off x="4788024" y="1124744"/>
            <a:ext cx="3744416"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Netiklība</a:t>
            </a:r>
            <a:endParaRPr lang="en-US"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7650"/>
                                        </p:tgtEl>
                                        <p:attrNameLst>
                                          <p:attrName>style.visibility</p:attrName>
                                        </p:attrNameLst>
                                      </p:cBhvr>
                                      <p:to>
                                        <p:strVal val="visible"/>
                                      </p:to>
                                    </p:set>
                                    <p:animEffect transition="in" filter="fade">
                                      <p:cBhvr>
                                        <p:cTn id="12" dur="2000"/>
                                        <p:tgtEl>
                                          <p:spTgt spid="2765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27652"/>
                                        </p:tgtEl>
                                        <p:attrNameLst>
                                          <p:attrName>style.visibility</p:attrName>
                                        </p:attrNameLst>
                                      </p:cBhvr>
                                      <p:to>
                                        <p:strVal val="visible"/>
                                      </p:to>
                                    </p:set>
                                    <p:animEffect transition="in" filter="fade">
                                      <p:cBhvr>
                                        <p:cTn id="20" dur="2000"/>
                                        <p:tgtEl>
                                          <p:spTgt spid="27652"/>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b="1" dirty="0" smtClean="0"/>
              <a:t>Bet ne vienmēr mūsu ciešanas ir par mūsu grēkiem...</a:t>
            </a:r>
            <a:endParaRPr lang="lv-LV" b="1"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6</a:t>
            </a:fld>
            <a:endParaRPr lang="lv-LV" dirty="0"/>
          </a:p>
        </p:txBody>
      </p:sp>
      <p:sp>
        <p:nvSpPr>
          <p:cNvPr id="5" name="Content Placeholder 2"/>
          <p:cNvSpPr>
            <a:spLocks noGrp="1"/>
          </p:cNvSpPr>
          <p:nvPr>
            <p:ph idx="1"/>
          </p:nvPr>
        </p:nvSpPr>
        <p:spPr>
          <a:xfrm>
            <a:off x="0" y="1207293"/>
            <a:ext cx="4499992" cy="4525963"/>
          </a:xfrm>
        </p:spPr>
        <p:txBody>
          <a:bodyPr/>
          <a:lstStyle/>
          <a:p>
            <a:pPr marL="144000" indent="-144000">
              <a:spcBef>
                <a:spcPts val="300"/>
              </a:spcBef>
              <a:buNone/>
            </a:pPr>
            <a:r>
              <a:rPr lang="lv-LV" sz="2800" b="1" dirty="0" err="1" smtClean="0"/>
              <a:t>Ziloas</a:t>
            </a:r>
            <a:r>
              <a:rPr lang="lv-LV" sz="2800" b="1" dirty="0" smtClean="0"/>
              <a:t> tornis...</a:t>
            </a:r>
          </a:p>
          <a:p>
            <a:pPr marL="144000" indent="-144000">
              <a:spcBef>
                <a:spcPts val="300"/>
              </a:spcBef>
              <a:buNone/>
            </a:pPr>
            <a:r>
              <a:rPr lang="lv-LV" sz="2800" b="1" i="1" dirty="0" smtClean="0"/>
              <a:t>“</a:t>
            </a:r>
            <a:r>
              <a:rPr lang="lv-LV" sz="2800" i="1" dirty="0" smtClean="0"/>
              <a:t>4 Jeb vai jums šķiet, ka tie astoņpadsmit, uz kuriem krita </a:t>
            </a:r>
            <a:r>
              <a:rPr lang="lv-LV" sz="2800" i="1" dirty="0" err="1" smtClean="0"/>
              <a:t>Ziloas</a:t>
            </a:r>
            <a:r>
              <a:rPr lang="lv-LV" sz="2800" i="1" dirty="0" smtClean="0"/>
              <a:t> tornis un tos nosita, bija vairāk vainīgi nekā visi pārējie </a:t>
            </a:r>
            <a:r>
              <a:rPr lang="lv-LV" sz="2800" i="1" dirty="0" err="1" smtClean="0"/>
              <a:t>Jeruzālemes</a:t>
            </a:r>
            <a:r>
              <a:rPr lang="lv-LV" sz="2800" i="1" dirty="0" smtClean="0"/>
              <a:t> iedzīvotāji?  5 Es jums saku: nebūt ne, bet, ja jūs neatgriezīsities no grēkiem, jūs visi ņemsit tādu pašu galu.“</a:t>
            </a:r>
            <a:r>
              <a:rPr lang="lv-LV" sz="2800" b="1" i="1" dirty="0" smtClean="0"/>
              <a:t> </a:t>
            </a:r>
            <a:r>
              <a:rPr lang="lv-LV" sz="2800" dirty="0" smtClean="0"/>
              <a:t>(Lk.13:4-5)</a:t>
            </a:r>
          </a:p>
        </p:txBody>
      </p:sp>
      <p:pic>
        <p:nvPicPr>
          <p:cNvPr id="6" name="Picture 5"/>
          <p:cNvPicPr>
            <a:picLocks noChangeAspect="1" noChangeArrowheads="1"/>
          </p:cNvPicPr>
          <p:nvPr/>
        </p:nvPicPr>
        <p:blipFill>
          <a:blip r:embed="rId2" cstate="print"/>
          <a:srcRect/>
          <a:stretch>
            <a:fillRect/>
          </a:stretch>
        </p:blipFill>
        <p:spPr bwMode="auto">
          <a:xfrm>
            <a:off x="4355976" y="1224136"/>
            <a:ext cx="4788024" cy="53732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lv-LV" sz="6600" b="1" dirty="0" smtClean="0"/>
              <a:t>Ījaba piemērs</a:t>
            </a:r>
            <a:endParaRPr lang="lv-LV" sz="6600" b="1"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7</a:t>
            </a:fld>
            <a:endParaRPr lang="lv-LV" dirty="0"/>
          </a:p>
        </p:txBody>
      </p:sp>
      <p:pic>
        <p:nvPicPr>
          <p:cNvPr id="2050" name="Picture 2" descr="Paintings Job | GOSPEL OF THE DESCENT OF THE KINGDOM | Bible pictures,  Jesus pictures, Bible images"/>
          <p:cNvPicPr>
            <a:picLocks noChangeAspect="1" noChangeArrowheads="1"/>
          </p:cNvPicPr>
          <p:nvPr/>
        </p:nvPicPr>
        <p:blipFill>
          <a:blip r:embed="rId2" cstate="print"/>
          <a:srcRect t="8057"/>
          <a:stretch>
            <a:fillRect/>
          </a:stretch>
        </p:blipFill>
        <p:spPr bwMode="auto">
          <a:xfrm flipH="1">
            <a:off x="0" y="2204864"/>
            <a:ext cx="9144000" cy="4282456"/>
          </a:xfrm>
          <a:prstGeom prst="rect">
            <a:avLst/>
          </a:prstGeom>
          <a:ln>
            <a:noFill/>
          </a:ln>
          <a:effectLst>
            <a:softEdge rad="112500"/>
          </a:effectLst>
        </p:spPr>
      </p:pic>
      <p:sp>
        <p:nvSpPr>
          <p:cNvPr id="6" name="Flowchart: Sequential Access Storage 5"/>
          <p:cNvSpPr/>
          <p:nvPr/>
        </p:nvSpPr>
        <p:spPr>
          <a:xfrm flipH="1">
            <a:off x="144016" y="1124744"/>
            <a:ext cx="4355976" cy="2376264"/>
          </a:xfrm>
          <a:prstGeom prst="flowChartMagneticTap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800" dirty="0" smtClean="0"/>
              <a:t>Tu ciet savu grēku dēļ</a:t>
            </a:r>
            <a:endParaRPr lang="en-US" sz="4800" dirty="0"/>
          </a:p>
        </p:txBody>
      </p:sp>
      <p:sp>
        <p:nvSpPr>
          <p:cNvPr id="8" name="Flowchart: Sequential Access Storage 7"/>
          <p:cNvSpPr/>
          <p:nvPr/>
        </p:nvSpPr>
        <p:spPr>
          <a:xfrm>
            <a:off x="5220072" y="1340768"/>
            <a:ext cx="3168352" cy="1656184"/>
          </a:xfrm>
          <a:prstGeom prst="flowChartMagneticTap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800" dirty="0" smtClean="0"/>
              <a:t>Tā nav</a:t>
            </a:r>
            <a:endParaRPr lang="en-US"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2000"/>
                                        <p:tgtEl>
                                          <p:spTgt spid="205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ēzus ciešanu un nāves piemiņas diena « Tikšanās vieta sievietēm ..."/>
          <p:cNvPicPr>
            <a:picLocks noChangeAspect="1" noChangeArrowheads="1"/>
          </p:cNvPicPr>
          <p:nvPr/>
        </p:nvPicPr>
        <p:blipFill>
          <a:blip r:embed="rId2" cstate="print"/>
          <a:srcRect l="55039"/>
          <a:stretch>
            <a:fillRect/>
          </a:stretch>
        </p:blipFill>
        <p:spPr bwMode="auto">
          <a:xfrm rot="5400000">
            <a:off x="2065412" y="-220588"/>
            <a:ext cx="5013176" cy="9144000"/>
          </a:xfrm>
          <a:prstGeom prst="rect">
            <a:avLst/>
          </a:prstGeom>
          <a:ln>
            <a:noFill/>
          </a:ln>
          <a:effectLst>
            <a:softEdge rad="112500"/>
          </a:effectLst>
        </p:spPr>
      </p:pic>
      <p:sp>
        <p:nvSpPr>
          <p:cNvPr id="2" name="Title 1"/>
          <p:cNvSpPr>
            <a:spLocks noGrp="1"/>
          </p:cNvSpPr>
          <p:nvPr>
            <p:ph type="title"/>
          </p:nvPr>
        </p:nvSpPr>
        <p:spPr>
          <a:xfrm>
            <a:off x="467544" y="0"/>
            <a:ext cx="8229600" cy="1143000"/>
          </a:xfrm>
        </p:spPr>
        <p:txBody>
          <a:bodyPr/>
          <a:lstStyle/>
          <a:p>
            <a:r>
              <a:rPr lang="lv-LV" sz="6600" dirty="0" smtClean="0"/>
              <a:t>Kristus Ciešanas</a:t>
            </a:r>
            <a:endParaRPr lang="lv-LV" sz="6600" dirty="0"/>
          </a:p>
        </p:txBody>
      </p:sp>
      <p:sp>
        <p:nvSpPr>
          <p:cNvPr id="3" name="Content Placeholder 2"/>
          <p:cNvSpPr>
            <a:spLocks noGrp="1"/>
          </p:cNvSpPr>
          <p:nvPr>
            <p:ph idx="1"/>
          </p:nvPr>
        </p:nvSpPr>
        <p:spPr>
          <a:xfrm>
            <a:off x="0" y="908721"/>
            <a:ext cx="2555776" cy="1080120"/>
          </a:xfrm>
        </p:spPr>
        <p:txBody>
          <a:bodyPr/>
          <a:lstStyle/>
          <a:p>
            <a:pPr marL="144000" indent="-144000">
              <a:lnSpc>
                <a:spcPct val="150000"/>
              </a:lnSpc>
              <a:spcBef>
                <a:spcPts val="300"/>
              </a:spcBef>
              <a:buNone/>
            </a:pPr>
            <a:r>
              <a:rPr lang="lv-LV" sz="4800" b="1" dirty="0" smtClean="0"/>
              <a:t>Par ko? </a:t>
            </a:r>
          </a:p>
          <a:p>
            <a:pPr marL="144000" indent="-144000">
              <a:lnSpc>
                <a:spcPct val="150000"/>
              </a:lnSpc>
              <a:spcBef>
                <a:spcPts val="300"/>
              </a:spcBef>
            </a:pPr>
            <a:endParaRPr lang="lv-LV" sz="28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8</a:t>
            </a:fld>
            <a:endParaRPr lang="lv-LV"/>
          </a:p>
        </p:txBody>
      </p:sp>
      <p:sp>
        <p:nvSpPr>
          <p:cNvPr id="6" name="Oval 5"/>
          <p:cNvSpPr/>
          <p:nvPr/>
        </p:nvSpPr>
        <p:spPr>
          <a:xfrm>
            <a:off x="2555776" y="1340768"/>
            <a:ext cx="6336704"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Nebija grēkojis</a:t>
            </a:r>
            <a:endParaRPr lang="en-US" sz="4400" b="1" dirty="0"/>
          </a:p>
        </p:txBody>
      </p:sp>
      <p:sp>
        <p:nvSpPr>
          <p:cNvPr id="7" name="Oval 6"/>
          <p:cNvSpPr/>
          <p:nvPr/>
        </p:nvSpPr>
        <p:spPr>
          <a:xfrm>
            <a:off x="179512" y="2420888"/>
            <a:ext cx="8748464"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Nebija likumu pārkāpis</a:t>
            </a:r>
            <a:endParaRPr lang="en-US" sz="4000" b="1" dirty="0"/>
          </a:p>
        </p:txBody>
      </p:sp>
      <p:sp>
        <p:nvSpPr>
          <p:cNvPr id="8" name="Oval 7"/>
          <p:cNvSpPr/>
          <p:nvPr/>
        </p:nvSpPr>
        <p:spPr>
          <a:xfrm>
            <a:off x="1187624" y="5805264"/>
            <a:ext cx="7056784" cy="7920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Atklāja Patiesību</a:t>
            </a:r>
            <a:endParaRPr lang="en-US"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lv-LV" sz="5400" dirty="0" smtClean="0"/>
              <a:t>Jēzus: Pasaulē jums ir bēdas</a:t>
            </a:r>
            <a:endParaRPr lang="lv-LV" sz="5400" dirty="0"/>
          </a:p>
        </p:txBody>
      </p:sp>
      <p:sp>
        <p:nvSpPr>
          <p:cNvPr id="4" name="Slide Number Placeholder 3"/>
          <p:cNvSpPr>
            <a:spLocks noGrp="1"/>
          </p:cNvSpPr>
          <p:nvPr>
            <p:ph type="sldNum" sz="quarter" idx="12"/>
          </p:nvPr>
        </p:nvSpPr>
        <p:spPr/>
        <p:txBody>
          <a:bodyPr/>
          <a:lstStyle/>
          <a:p>
            <a:pPr>
              <a:defRPr/>
            </a:pPr>
            <a:fld id="{AFC9EF16-BB04-4915-8DCF-81D327E7EEF0}" type="slidenum">
              <a:rPr lang="lv-LV" smtClean="0"/>
              <a:pPr>
                <a:defRPr/>
              </a:pPr>
              <a:t>9</a:t>
            </a:fld>
            <a:endParaRPr lang="lv-LV" dirty="0"/>
          </a:p>
        </p:txBody>
      </p:sp>
      <p:sp>
        <p:nvSpPr>
          <p:cNvPr id="5" name="Content Placeholder 2"/>
          <p:cNvSpPr>
            <a:spLocks noGrp="1"/>
          </p:cNvSpPr>
          <p:nvPr>
            <p:ph idx="1"/>
          </p:nvPr>
        </p:nvSpPr>
        <p:spPr>
          <a:xfrm>
            <a:off x="0" y="991269"/>
            <a:ext cx="9144000" cy="1357611"/>
          </a:xfrm>
        </p:spPr>
        <p:txBody>
          <a:bodyPr/>
          <a:lstStyle/>
          <a:p>
            <a:pPr marL="144000" indent="-144000">
              <a:spcBef>
                <a:spcPts val="300"/>
              </a:spcBef>
              <a:buNone/>
            </a:pPr>
            <a:r>
              <a:rPr lang="lv-LV" sz="2800" dirty="0" smtClean="0"/>
              <a:t>“</a:t>
            </a:r>
            <a:r>
              <a:rPr lang="lv-LV" sz="2800" i="1" dirty="0" smtClean="0"/>
              <a:t>To visu Es esmu runājis uz jums, lai jums miers būtu Manī. Pasaulē jums ir bēdas; bet turiet drošu prātu, Es pasauli esmu uzvarējis!”</a:t>
            </a:r>
            <a:r>
              <a:rPr lang="lv-LV" sz="2800" dirty="0" smtClean="0"/>
              <a:t> (Jņ.16:33</a:t>
            </a:r>
            <a:r>
              <a:rPr lang="lv-LV" sz="2800" dirty="0" smtClean="0"/>
              <a:t>)</a:t>
            </a:r>
            <a:endParaRPr lang="lv-LV" sz="2800" dirty="0" smtClean="0"/>
          </a:p>
        </p:txBody>
      </p:sp>
      <p:pic>
        <p:nvPicPr>
          <p:cNvPr id="1026" name="Picture 2" descr="Skumjas - slimības sākums - Spoki"/>
          <p:cNvPicPr>
            <a:picLocks noChangeAspect="1" noChangeArrowheads="1"/>
          </p:cNvPicPr>
          <p:nvPr/>
        </p:nvPicPr>
        <p:blipFill>
          <a:blip r:embed="rId2" cstate="print"/>
          <a:srcRect/>
          <a:stretch>
            <a:fillRect/>
          </a:stretch>
        </p:blipFill>
        <p:spPr bwMode="auto">
          <a:xfrm>
            <a:off x="-18533" y="2348880"/>
            <a:ext cx="9213586" cy="4509120"/>
          </a:xfrm>
          <a:prstGeom prst="rect">
            <a:avLst/>
          </a:prstGeom>
          <a:ln>
            <a:noFill/>
          </a:ln>
          <a:effectLst>
            <a:softEdge rad="112500"/>
          </a:effectLst>
        </p:spPr>
      </p:pic>
      <p:sp>
        <p:nvSpPr>
          <p:cNvPr id="6" name="Oval 5"/>
          <p:cNvSpPr/>
          <p:nvPr/>
        </p:nvSpPr>
        <p:spPr>
          <a:xfrm>
            <a:off x="179512" y="2420888"/>
            <a:ext cx="4896544" cy="165618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Pasaule nav paradīze</a:t>
            </a:r>
            <a:endParaRPr lang="en-US" sz="4400" b="1" dirty="0"/>
          </a:p>
        </p:txBody>
      </p:sp>
      <p:sp>
        <p:nvSpPr>
          <p:cNvPr id="7" name="Oval 6"/>
          <p:cNvSpPr/>
          <p:nvPr/>
        </p:nvSpPr>
        <p:spPr>
          <a:xfrm>
            <a:off x="4211960" y="2204864"/>
            <a:ext cx="4896544"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Bēdas būs</a:t>
            </a:r>
            <a:endParaRPr lang="en-US" sz="4400" b="1" dirty="0"/>
          </a:p>
        </p:txBody>
      </p:sp>
      <p:sp>
        <p:nvSpPr>
          <p:cNvPr id="8" name="Oval 7"/>
          <p:cNvSpPr/>
          <p:nvPr/>
        </p:nvSpPr>
        <p:spPr>
          <a:xfrm>
            <a:off x="323528" y="4725144"/>
            <a:ext cx="4896544" cy="136815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Jēzus ir uzvarējis</a:t>
            </a:r>
            <a:endParaRPr lang="en-US"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 calcmode="lin" valueType="num">
                                      <p:cBhvr additive="base">
                                        <p:cTn id="1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uiExpand="1" build="p"/>
      <p:bldP spid="6" grpId="0" animBg="1"/>
      <p:bldP spid="7" grpId="0" animBg="1"/>
      <p:bldP spid="8"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4806</TotalTime>
  <Words>701</Words>
  <Application>Microsoft Office PowerPoint</Application>
  <PresentationFormat>On-screen Show (4:3)</PresentationFormat>
  <Paragraphs>90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 Design</vt:lpstr>
      <vt:lpstr>Lk.18:31-33 Ciešanas  Par ko? Uz ko?</vt:lpstr>
      <vt:lpstr>Lk.18:31-33 Ciešanas  Par ko? Uz ko?</vt:lpstr>
      <vt:lpstr>Kāpēc Jēzus runā par savām ciešanām?</vt:lpstr>
      <vt:lpstr>Ciešanas - Par ko?</vt:lpstr>
      <vt:lpstr>Ciešanas – grēku sekas</vt:lpstr>
      <vt:lpstr>Bet ne vienmēr mūsu ciešanas ir par mūsu grēkiem...</vt:lpstr>
      <vt:lpstr>Ījaba piemērs</vt:lpstr>
      <vt:lpstr>Kristus Ciešanas</vt:lpstr>
      <vt:lpstr>Jēzus: Pasaulē jums ir bēdas</vt:lpstr>
      <vt:lpstr>Kāpēc Jēzus klusē?</vt:lpstr>
      <vt:lpstr>Jēzus nākšanas iemesls</vt:lpstr>
      <vt:lpstr>2 iemesli kāpēc Dievs pieļauj ciešanas: </vt:lpstr>
      <vt:lpstr>Zolitūdes traģēdija 21.nov. 2013.g., </vt:lpstr>
      <vt:lpstr>Izsūtījumu piedzīvojušie liecina:</vt:lpstr>
      <vt:lpstr>Kādi ir šodien cilvēki, kas pārdzīvojuši 2.Pasaules karu</vt:lpstr>
      <vt:lpstr>Kara laukā neticīgo nav</vt:lpstr>
      <vt:lpstr>Kristus Ciešanas</vt:lpstr>
      <vt:lpstr>Kristus Ciešanas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114</cp:revision>
  <dcterms:created xsi:type="dcterms:W3CDTF">2010-10-07T14:46:11Z</dcterms:created>
  <dcterms:modified xsi:type="dcterms:W3CDTF">2024-02-09T12:23:43Z</dcterms:modified>
</cp:coreProperties>
</file>