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58" r:id="rId4"/>
    <p:sldId id="260" r:id="rId5"/>
    <p:sldId id="268" r:id="rId6"/>
    <p:sldId id="261" r:id="rId7"/>
    <p:sldId id="262" r:id="rId8"/>
    <p:sldId id="267" r:id="rId9"/>
    <p:sldId id="273" r:id="rId1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740" y="-6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CE88D20-F58B-40E1-955D-AF0F2060BCF4}"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CACBD97-4C0F-4DBB-A216-E4BEA73ED477}"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CB355F6-5BFE-4C56-A8B7-C2419AFCD04A}"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5FE5538-17D5-4F77-BB67-47ECAA1D7503}"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A9B090D-A20A-42D0-B7B7-DCABC40E2214}"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C067F80-7754-4EF1-AAC7-ECD100EAE833}"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B445687-C6D0-4A85-9352-A0277EEC19E0}"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76B04519-4C17-47AB-9F7D-BAA050B92809}"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6202E35-FB1A-4A93-8E4D-5179D22211FB}"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B8F6B3C-2ED4-4683-AC6B-18BD86D27371}"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71F4FFD-2C3A-4989-BF24-4C6C2959647F}"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D949557-1224-400E-8ADB-8426DCE681B6}"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44513" y="115888"/>
            <a:ext cx="7772400" cy="893762"/>
          </a:xfrm>
        </p:spPr>
        <p:txBody>
          <a:bodyPr/>
          <a:lstStyle/>
          <a:p>
            <a:pPr eaLnBrk="1" hangingPunct="1"/>
            <a:r>
              <a:rPr lang="lv-LV" b="1" smtClean="0">
                <a:solidFill>
                  <a:schemeClr val="tx1"/>
                </a:solidFill>
              </a:rPr>
              <a:t>Lk.17:11-19</a:t>
            </a:r>
            <a:r>
              <a:rPr lang="lv-LV" smtClean="0">
                <a:solidFill>
                  <a:schemeClr val="tx1"/>
                </a:solidFill>
              </a:rPr>
              <a:t> Desmit spitālīgie</a:t>
            </a:r>
          </a:p>
        </p:txBody>
      </p:sp>
      <p:sp>
        <p:nvSpPr>
          <p:cNvPr id="2051" name="Rectangle 3"/>
          <p:cNvSpPr>
            <a:spLocks noChangeArrowheads="1"/>
          </p:cNvSpPr>
          <p:nvPr/>
        </p:nvSpPr>
        <p:spPr bwMode="auto">
          <a:xfrm>
            <a:off x="5580063" y="908050"/>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pic>
        <p:nvPicPr>
          <p:cNvPr id="2052" name="Picture 3" descr="DOVE019"/>
          <p:cNvPicPr>
            <a:picLocks noChangeAspect="1" noChangeArrowheads="1"/>
          </p:cNvPicPr>
          <p:nvPr/>
        </p:nvPicPr>
        <p:blipFill>
          <a:blip r:embed="rId2"/>
          <a:srcRect/>
          <a:stretch>
            <a:fillRect/>
          </a:stretch>
        </p:blipFill>
        <p:spPr bwMode="auto">
          <a:xfrm>
            <a:off x="34925" y="44450"/>
            <a:ext cx="739775" cy="1052513"/>
          </a:xfrm>
          <a:prstGeom prst="rect">
            <a:avLst/>
          </a:prstGeom>
          <a:noFill/>
          <a:ln w="9525">
            <a:noFill/>
            <a:miter lim="800000"/>
            <a:headEnd/>
            <a:tailEnd/>
          </a:ln>
        </p:spPr>
      </p:pic>
      <p:sp>
        <p:nvSpPr>
          <p:cNvPr id="2053" name="Rectangle 3"/>
          <p:cNvSpPr>
            <a:spLocks noChangeArrowheads="1"/>
          </p:cNvSpPr>
          <p:nvPr/>
        </p:nvSpPr>
        <p:spPr bwMode="auto">
          <a:xfrm>
            <a:off x="7164388" y="0"/>
            <a:ext cx="1979612" cy="396875"/>
          </a:xfrm>
          <a:prstGeom prst="rect">
            <a:avLst/>
          </a:prstGeom>
          <a:noFill/>
          <a:ln w="9525">
            <a:noFill/>
            <a:miter lim="800000"/>
            <a:headEnd/>
            <a:tailEnd/>
          </a:ln>
        </p:spPr>
        <p:txBody>
          <a:bodyPr>
            <a:spAutoFit/>
          </a:bodyPr>
          <a:lstStyle/>
          <a:p>
            <a:pPr algn="ctr">
              <a:buFont typeface="Wingdings" pitchFamily="2" charset="2"/>
              <a:buNone/>
            </a:pPr>
            <a:r>
              <a:rPr lang="lv-LV" sz="2000" b="1" dirty="0" smtClean="0"/>
              <a:t>22</a:t>
            </a:r>
            <a:r>
              <a:rPr lang="lv-LV" sz="2000" b="1" dirty="0" smtClean="0"/>
              <a:t>.sept.2019.</a:t>
            </a:r>
            <a:endParaRPr lang="lv-LV" sz="2000" b="1" dirty="0"/>
          </a:p>
        </p:txBody>
      </p:sp>
      <p:pic>
        <p:nvPicPr>
          <p:cNvPr id="2054" name="Picture 8" descr="Brooklyn_Museum_-_The_Healing_of_Ten_Lepers_%28Gu%C3%A9rison_de_dix_l%C3%A9preux%29_-_James_Tissot_-_overall"/>
          <p:cNvPicPr>
            <a:picLocks noChangeAspect="1" noChangeArrowheads="1"/>
          </p:cNvPicPr>
          <p:nvPr/>
        </p:nvPicPr>
        <p:blipFill>
          <a:blip r:embed="rId3"/>
          <a:srcRect/>
          <a:stretch>
            <a:fillRect/>
          </a:stretch>
        </p:blipFill>
        <p:spPr bwMode="auto">
          <a:xfrm>
            <a:off x="360363" y="1341438"/>
            <a:ext cx="8532812" cy="5387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4513" y="115888"/>
            <a:ext cx="7772400" cy="893762"/>
          </a:xfrm>
        </p:spPr>
        <p:txBody>
          <a:bodyPr/>
          <a:lstStyle/>
          <a:p>
            <a:pPr eaLnBrk="1" hangingPunct="1"/>
            <a:r>
              <a:rPr lang="lv-LV" b="1" smtClean="0">
                <a:solidFill>
                  <a:schemeClr val="tx1"/>
                </a:solidFill>
              </a:rPr>
              <a:t>Lk.17:11-19</a:t>
            </a:r>
            <a:r>
              <a:rPr lang="lv-LV" smtClean="0">
                <a:solidFill>
                  <a:schemeClr val="tx1"/>
                </a:solidFill>
              </a:rPr>
              <a:t> Desmit spitālīgie</a:t>
            </a:r>
          </a:p>
        </p:txBody>
      </p:sp>
      <p:pic>
        <p:nvPicPr>
          <p:cNvPr id="3075" name="Picture 3" descr="DOVE019"/>
          <p:cNvPicPr>
            <a:picLocks noChangeAspect="1" noChangeArrowheads="1"/>
          </p:cNvPicPr>
          <p:nvPr/>
        </p:nvPicPr>
        <p:blipFill>
          <a:blip r:embed="rId2"/>
          <a:srcRect/>
          <a:stretch>
            <a:fillRect/>
          </a:stretch>
        </p:blipFill>
        <p:spPr bwMode="auto">
          <a:xfrm>
            <a:off x="34925" y="44450"/>
            <a:ext cx="739775" cy="1052513"/>
          </a:xfrm>
          <a:prstGeom prst="rect">
            <a:avLst/>
          </a:prstGeom>
          <a:noFill/>
          <a:ln w="9525">
            <a:noFill/>
            <a:miter lim="800000"/>
            <a:headEnd/>
            <a:tailEnd/>
          </a:ln>
        </p:spPr>
      </p:pic>
      <p:sp>
        <p:nvSpPr>
          <p:cNvPr id="3076" name="Rectangle 3"/>
          <p:cNvSpPr>
            <a:spLocks noChangeArrowheads="1"/>
          </p:cNvSpPr>
          <p:nvPr/>
        </p:nvSpPr>
        <p:spPr bwMode="auto">
          <a:xfrm>
            <a:off x="7164388" y="0"/>
            <a:ext cx="1979612" cy="396875"/>
          </a:xfrm>
          <a:prstGeom prst="rect">
            <a:avLst/>
          </a:prstGeom>
          <a:noFill/>
          <a:ln w="9525">
            <a:noFill/>
            <a:miter lim="800000"/>
            <a:headEnd/>
            <a:tailEnd/>
          </a:ln>
        </p:spPr>
        <p:txBody>
          <a:bodyPr>
            <a:spAutoFit/>
          </a:bodyPr>
          <a:lstStyle/>
          <a:p>
            <a:pPr algn="ctr">
              <a:buFont typeface="Wingdings" pitchFamily="2" charset="2"/>
              <a:buNone/>
            </a:pPr>
            <a:r>
              <a:rPr lang="lv-LV" sz="2000" b="1" dirty="0" smtClean="0"/>
              <a:t>22.sept.2019.</a:t>
            </a:r>
            <a:endParaRPr lang="lv-LV" sz="2000" b="1" dirty="0"/>
          </a:p>
        </p:txBody>
      </p:sp>
      <p:sp>
        <p:nvSpPr>
          <p:cNvPr id="3077" name="Rectangle 7"/>
          <p:cNvSpPr>
            <a:spLocks noChangeArrowheads="1"/>
          </p:cNvSpPr>
          <p:nvPr/>
        </p:nvSpPr>
        <p:spPr bwMode="auto">
          <a:xfrm>
            <a:off x="0" y="1143000"/>
            <a:ext cx="9144000" cy="5694363"/>
          </a:xfrm>
          <a:prstGeom prst="rect">
            <a:avLst/>
          </a:prstGeom>
          <a:noFill/>
          <a:ln w="9525">
            <a:noFill/>
            <a:miter lim="800000"/>
            <a:headEnd/>
            <a:tailEnd/>
          </a:ln>
        </p:spPr>
        <p:txBody>
          <a:bodyPr anchor="ctr">
            <a:spAutoFit/>
          </a:bodyPr>
          <a:lstStyle/>
          <a:p>
            <a:pPr algn="just" eaLnBrk="0" hangingPunct="0"/>
            <a:r>
              <a:rPr lang="lv-LV" sz="2600" i="1">
                <a:cs typeface="Times New Roman" pitchFamily="18" charset="0"/>
              </a:rPr>
              <a:t>11 Ceļā uz Jeruzālemi, Viņš [Jēzus] nonāca apvidū starp Samariju un Galileju. 12 Viņam ieejot kādā ciemā, Viņam pretim nāca desmit spitālīgi vīri. Tie apstājās iztālēm 13 un skaļā balsī sauca: "Jēzu, Mācītāj, apžēlojies par mums!" 14 Tos ieraudzījis, Viņš tiem sacīja: "Ejiet, rādieties priesteriem!" Un notika, ka tie ceļā kļuva šķīsti. 15 Tad viens no tiem, redzēdams, ka ir izārstēts, griezās atpakaļ un skaļā balsī slavēdams Dievu, 16 Un Jēzum pateikdamies, viņš nometās uz sava vaiga pie Viņa kājām; tas bija samarietis. 17 Jēzus vērsās pie tā un sacīja: "Vai tad visi desmit nekļuva šķīsti no spitālības? Kur ir tie deviņi? 18 Vai tad cits neviens neatradās, kas grieztos atpakaļ un pagodinātu Dievu, kā vien šis cittautietis?19 Viņš tam sacīja: "Celies un ej! Tava ticība tevi ir izglābusi."</a:t>
            </a:r>
            <a:endParaRPr lang="lv-LV" sz="26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Grp="1" noChangeArrowheads="1"/>
          </p:cNvSpPr>
          <p:nvPr>
            <p:ph type="body" idx="1"/>
          </p:nvPr>
        </p:nvSpPr>
        <p:spPr>
          <a:xfrm>
            <a:off x="-252413" y="0"/>
            <a:ext cx="9396413" cy="1428750"/>
          </a:xfrm>
        </p:spPr>
        <p:txBody>
          <a:bodyPr/>
          <a:lstStyle/>
          <a:p>
            <a:pPr eaLnBrk="1" hangingPunct="1">
              <a:buFontTx/>
              <a:buNone/>
            </a:pPr>
            <a:r>
              <a:rPr lang="lv-LV" sz="2800" i="1" smtClean="0"/>
              <a:t>   12 Viņam ieejot kādā ciemā, Viņam pretim nāca desmit spitālīgi vīri. Tie apstājās iztālēm 13 un skaļā balsī sauca: "Jēzu, Mācītāj, apžēlojies par mums!"</a:t>
            </a:r>
            <a:r>
              <a:rPr lang="lv-LV" sz="2800" smtClean="0"/>
              <a:t> </a:t>
            </a:r>
          </a:p>
        </p:txBody>
      </p:sp>
      <p:pic>
        <p:nvPicPr>
          <p:cNvPr id="3075" name="Picture 5"/>
          <p:cNvPicPr>
            <a:picLocks noChangeAspect="1" noChangeArrowheads="1"/>
          </p:cNvPicPr>
          <p:nvPr/>
        </p:nvPicPr>
        <p:blipFill>
          <a:blip r:embed="rId2"/>
          <a:srcRect t="20089"/>
          <a:stretch>
            <a:fillRect/>
          </a:stretch>
        </p:blipFill>
        <p:spPr bwMode="auto">
          <a:xfrm>
            <a:off x="285720" y="3429000"/>
            <a:ext cx="8642350" cy="3429000"/>
          </a:xfrm>
          <a:prstGeom prst="rect">
            <a:avLst/>
          </a:prstGeom>
          <a:ln>
            <a:noFill/>
          </a:ln>
          <a:effectLst>
            <a:softEdge rad="112500"/>
          </a:effectLst>
        </p:spPr>
      </p:pic>
      <p:sp>
        <p:nvSpPr>
          <p:cNvPr id="4" name="Rectangle 3"/>
          <p:cNvSpPr>
            <a:spLocks noChangeArrowheads="1"/>
          </p:cNvSpPr>
          <p:nvPr/>
        </p:nvSpPr>
        <p:spPr bwMode="auto">
          <a:xfrm>
            <a:off x="0" y="1357313"/>
            <a:ext cx="9144000" cy="2246312"/>
          </a:xfrm>
          <a:prstGeom prst="rect">
            <a:avLst/>
          </a:prstGeom>
          <a:noFill/>
          <a:ln w="9525">
            <a:noFill/>
            <a:miter lim="800000"/>
            <a:headEnd/>
            <a:tailEnd/>
          </a:ln>
        </p:spPr>
        <p:txBody>
          <a:bodyPr>
            <a:spAutoFit/>
          </a:bodyPr>
          <a:lstStyle/>
          <a:p>
            <a:pPr>
              <a:buFontTx/>
              <a:buChar char="•"/>
            </a:pPr>
            <a:r>
              <a:rPr lang="lv-LV" sz="2800" b="1"/>
              <a:t>10 </a:t>
            </a:r>
            <a:r>
              <a:rPr lang="lv-LV" sz="2800"/>
              <a:t>izmisuši</a:t>
            </a:r>
            <a:r>
              <a:rPr lang="lv-LV" sz="2800" b="1"/>
              <a:t> </a:t>
            </a:r>
            <a:r>
              <a:rPr lang="lv-LV" sz="2800"/>
              <a:t>vīri, slimi ar </a:t>
            </a:r>
            <a:r>
              <a:rPr lang="lv-LV" sz="2800" b="1"/>
              <a:t>drausmīgu slimību</a:t>
            </a:r>
            <a:r>
              <a:rPr lang="lv-LV" sz="2800"/>
              <a:t> – </a:t>
            </a:r>
            <a:r>
              <a:rPr lang="lv-LV" sz="2800" b="1"/>
              <a:t>spitālību</a:t>
            </a:r>
            <a:endParaRPr lang="lv-LV" sz="2800"/>
          </a:p>
          <a:p>
            <a:pPr>
              <a:buFontTx/>
              <a:buChar char="•"/>
            </a:pPr>
            <a:r>
              <a:rPr lang="lv-LV" sz="2800"/>
              <a:t>Cik daudzi cilvēki </a:t>
            </a:r>
            <a:r>
              <a:rPr lang="lv-LV" sz="2800" b="1"/>
              <a:t>pie Dieva griežas </a:t>
            </a:r>
            <a:r>
              <a:rPr lang="lv-LV" sz="2800"/>
              <a:t>tikai </a:t>
            </a:r>
            <a:r>
              <a:rPr lang="lv-LV" sz="2800" b="1"/>
              <a:t>tad</a:t>
            </a:r>
            <a:r>
              <a:rPr lang="lv-LV" sz="2800"/>
              <a:t>, kad ar viņiem </a:t>
            </a:r>
            <a:r>
              <a:rPr lang="lv-LV" sz="2800" b="1"/>
              <a:t>notiek</a:t>
            </a:r>
            <a:r>
              <a:rPr lang="lv-LV" sz="2800"/>
              <a:t> kas </a:t>
            </a:r>
            <a:r>
              <a:rPr lang="lv-LV" sz="2800" b="1"/>
              <a:t>slikts</a:t>
            </a:r>
            <a:r>
              <a:rPr lang="lv-LV" sz="2800"/>
              <a:t>! </a:t>
            </a:r>
            <a:r>
              <a:rPr lang="lv-LV" sz="2800" b="1"/>
              <a:t>Citādi</a:t>
            </a:r>
            <a:r>
              <a:rPr lang="lv-LV" sz="2800"/>
              <a:t> viņi </a:t>
            </a:r>
            <a:r>
              <a:rPr lang="lv-LV" sz="2800" b="1"/>
              <a:t>Dievu nemeklē</a:t>
            </a:r>
            <a:r>
              <a:rPr lang="lv-LV" sz="2800"/>
              <a:t>!</a:t>
            </a:r>
          </a:p>
          <a:p>
            <a:pPr>
              <a:buFontTx/>
              <a:buChar char="•"/>
            </a:pPr>
            <a:r>
              <a:rPr lang="lv-LV" sz="2800" b="1"/>
              <a:t>Paradoksāli</a:t>
            </a:r>
            <a:r>
              <a:rPr lang="lv-LV" sz="2800"/>
              <a:t>, zinādams, kas </a:t>
            </a:r>
            <a:r>
              <a:rPr lang="lv-LV" sz="2800" b="1"/>
              <a:t>tālāk notiks</a:t>
            </a:r>
            <a:r>
              <a:rPr lang="lv-LV" sz="2800"/>
              <a:t>, Jēzus tomēr </a:t>
            </a:r>
            <a:r>
              <a:rPr lang="lv-LV" sz="2800" b="1"/>
              <a:t>iesaistās</a:t>
            </a:r>
            <a:r>
              <a:rPr lang="lv-LV" sz="2800"/>
              <a:t> ar viņiem </a:t>
            </a:r>
            <a:r>
              <a:rPr lang="lv-LV" sz="2800" b="1"/>
              <a:t>sarunā</a:t>
            </a:r>
            <a:r>
              <a:rPr lang="lv-LV" sz="2800"/>
              <a:t> un </a:t>
            </a:r>
            <a:r>
              <a:rPr lang="lv-LV" sz="2800" b="1"/>
              <a:t>dziedinās</a:t>
            </a:r>
            <a:r>
              <a:rPr lang="lv-LV" sz="2800"/>
              <a:t> </a:t>
            </a:r>
            <a:r>
              <a:rPr lang="lv-LV" sz="2800" b="1"/>
              <a:t>visus 10</a:t>
            </a:r>
            <a:r>
              <a:rPr lang="lv-LV" sz="28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74">
                                            <p:txEl>
                                              <p:pRg st="0" end="0"/>
                                            </p:txEl>
                                          </p:spTgt>
                                        </p:tgtEl>
                                        <p:attrNameLst>
                                          <p:attrName>style.visibility</p:attrName>
                                        </p:attrNameLst>
                                      </p:cBhvr>
                                      <p:to>
                                        <p:strVal val="visible"/>
                                      </p:to>
                                    </p:set>
                                    <p:anim calcmode="lin" valueType="num">
                                      <p:cBhvr additive="base">
                                        <p:cTn id="7" dur="500" fill="hold"/>
                                        <p:tgtEl>
                                          <p:spTgt spid="307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5"/>
                                        </p:tgtEl>
                                        <p:attrNameLst>
                                          <p:attrName>style.visibility</p:attrName>
                                        </p:attrNameLst>
                                      </p:cBhvr>
                                      <p:to>
                                        <p:strVal val="visible"/>
                                      </p:to>
                                    </p:set>
                                    <p:animEffect transition="in" filter="fade">
                                      <p:cBhvr>
                                        <p:cTn id="11" dur="2000"/>
                                        <p:tgtEl>
                                          <p:spTgt spid="307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 calcmode="lin" valueType="num">
                                      <p:cBhvr additive="base">
                                        <p:cTn id="2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p:cNvPicPr>
            <a:picLocks noChangeAspect="1" noChangeArrowheads="1"/>
          </p:cNvPicPr>
          <p:nvPr/>
        </p:nvPicPr>
        <p:blipFill>
          <a:blip r:embed="rId2"/>
          <a:srcRect t="15696" b="11375"/>
          <a:stretch>
            <a:fillRect/>
          </a:stretch>
        </p:blipFill>
        <p:spPr bwMode="auto">
          <a:xfrm>
            <a:off x="74642" y="3143248"/>
            <a:ext cx="8712200" cy="3768713"/>
          </a:xfrm>
          <a:prstGeom prst="rect">
            <a:avLst/>
          </a:prstGeom>
          <a:ln>
            <a:noFill/>
          </a:ln>
          <a:effectLst>
            <a:softEdge rad="112500"/>
          </a:effectLst>
        </p:spPr>
      </p:pic>
      <p:sp>
        <p:nvSpPr>
          <p:cNvPr id="4099" name="Rectangle 3"/>
          <p:cNvSpPr>
            <a:spLocks noGrp="1" noChangeArrowheads="1"/>
          </p:cNvSpPr>
          <p:nvPr>
            <p:ph type="body" idx="1"/>
          </p:nvPr>
        </p:nvSpPr>
        <p:spPr>
          <a:xfrm>
            <a:off x="-252413" y="-142875"/>
            <a:ext cx="9396413" cy="1428750"/>
          </a:xfrm>
        </p:spPr>
        <p:txBody>
          <a:bodyPr/>
          <a:lstStyle/>
          <a:p>
            <a:pPr eaLnBrk="1" hangingPunct="1">
              <a:buFontTx/>
              <a:buNone/>
            </a:pPr>
            <a:r>
              <a:rPr lang="lv-LV" sz="3600" i="1" smtClean="0"/>
              <a:t>  </a:t>
            </a:r>
            <a:r>
              <a:rPr lang="lv-LV" sz="2800" i="1" smtClean="0"/>
              <a:t>14 Tos ieraudzījis, Viņš tiem sacīja: "Ejiet, rādieties priesteriem!" Un notika, ka tie ceļā kļuva šķīsti. </a:t>
            </a:r>
            <a:endParaRPr lang="lv-LV" sz="2800" smtClean="0"/>
          </a:p>
        </p:txBody>
      </p:sp>
      <p:sp>
        <p:nvSpPr>
          <p:cNvPr id="4" name="Rectangle 3"/>
          <p:cNvSpPr>
            <a:spLocks noChangeArrowheads="1"/>
          </p:cNvSpPr>
          <p:nvPr/>
        </p:nvSpPr>
        <p:spPr bwMode="auto">
          <a:xfrm>
            <a:off x="0" y="827088"/>
            <a:ext cx="9144000" cy="2678112"/>
          </a:xfrm>
          <a:prstGeom prst="rect">
            <a:avLst/>
          </a:prstGeom>
          <a:noFill/>
          <a:ln w="9525">
            <a:noFill/>
            <a:miter lim="800000"/>
            <a:headEnd/>
            <a:tailEnd/>
          </a:ln>
        </p:spPr>
        <p:txBody>
          <a:bodyPr>
            <a:spAutoFit/>
          </a:bodyPr>
          <a:lstStyle/>
          <a:p>
            <a:pPr>
              <a:buFontTx/>
              <a:buChar char="•"/>
            </a:pPr>
            <a:r>
              <a:rPr lang="lv-LV" sz="2800"/>
              <a:t>10 vīriem </a:t>
            </a:r>
            <a:r>
              <a:rPr lang="lv-LV" sz="2800" b="1"/>
              <a:t>paveicās</a:t>
            </a:r>
            <a:r>
              <a:rPr lang="lv-LV" sz="2800"/>
              <a:t>, ka viņi </a:t>
            </a:r>
            <a:r>
              <a:rPr lang="lv-LV" sz="2800" b="1"/>
              <a:t>trāpījuši pie īstā daktera</a:t>
            </a:r>
            <a:endParaRPr lang="lv-LV" sz="2800"/>
          </a:p>
          <a:p>
            <a:pPr>
              <a:buFontTx/>
              <a:buChar char="•"/>
            </a:pPr>
            <a:r>
              <a:rPr lang="lv-LV" sz="2800"/>
              <a:t>Tā laika sabiedrībā, ja kāds no spitālīgajiem </a:t>
            </a:r>
            <a:r>
              <a:rPr lang="lv-LV" sz="2800" b="1"/>
              <a:t>kļuva vesels</a:t>
            </a:r>
            <a:r>
              <a:rPr lang="lv-LV" sz="2800"/>
              <a:t>, tad lai viņu varētu </a:t>
            </a:r>
            <a:r>
              <a:rPr lang="lv-LV" sz="2800" b="1"/>
              <a:t>uzņemt atpakaļ sabiedrībā, </a:t>
            </a:r>
            <a:r>
              <a:rPr lang="lv-LV" sz="2800"/>
              <a:t>viņam vajadzēja </a:t>
            </a:r>
            <a:r>
              <a:rPr lang="lv-LV" sz="2800" b="1"/>
              <a:t>doties pie priesteriem.</a:t>
            </a:r>
          </a:p>
          <a:p>
            <a:pPr>
              <a:buFontTx/>
              <a:buChar char="•"/>
            </a:pPr>
            <a:r>
              <a:rPr lang="lv-LV" sz="2800"/>
              <a:t>Jēzus vēlas, lai </a:t>
            </a:r>
            <a:r>
              <a:rPr lang="lv-LV" sz="2800" b="1"/>
              <a:t>prieteri</a:t>
            </a:r>
            <a:r>
              <a:rPr lang="lv-LV" sz="2800"/>
              <a:t> templī arī </a:t>
            </a:r>
            <a:r>
              <a:rPr lang="lv-LV" sz="2800" b="1"/>
              <a:t>apliecinātu</a:t>
            </a:r>
            <a:r>
              <a:rPr lang="lv-LV" sz="2800"/>
              <a:t>, ka ir </a:t>
            </a:r>
            <a:r>
              <a:rPr lang="lv-LV" sz="2800" b="1"/>
              <a:t>noticis brīnums</a:t>
            </a:r>
            <a:r>
              <a:rPr lang="lv-LV" sz="2800"/>
              <a:t>. Brīnums ir </a:t>
            </a:r>
            <a:r>
              <a:rPr lang="lv-LV" sz="2800" b="1"/>
              <a:t>zīme</a:t>
            </a:r>
            <a:r>
              <a:rPr lang="lv-LV" sz="2800"/>
              <a:t>, ka </a:t>
            </a:r>
            <a:r>
              <a:rPr lang="lv-LV" sz="2800" b="1"/>
              <a:t>Jēzus ir Mesija</a:t>
            </a:r>
            <a:r>
              <a:rPr lang="lv-LV" sz="28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additive="base">
                                        <p:cTn id="7" dur="500" fill="hold"/>
                                        <p:tgtEl>
                                          <p:spTgt spid="40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99">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 calcmode="lin" valueType="num">
                                      <p:cBhvr additive="base">
                                        <p:cTn id="2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5"/>
          <p:cNvPicPr>
            <a:picLocks noChangeAspect="1" noChangeArrowheads="1"/>
          </p:cNvPicPr>
          <p:nvPr/>
        </p:nvPicPr>
        <p:blipFill>
          <a:blip r:embed="rId2"/>
          <a:srcRect t="6944"/>
          <a:stretch>
            <a:fillRect/>
          </a:stretch>
        </p:blipFill>
        <p:spPr bwMode="auto">
          <a:xfrm>
            <a:off x="179388" y="3714752"/>
            <a:ext cx="8786812" cy="3086098"/>
          </a:xfrm>
          <a:prstGeom prst="rect">
            <a:avLst/>
          </a:prstGeom>
          <a:ln>
            <a:noFill/>
          </a:ln>
          <a:effectLst>
            <a:softEdge rad="112500"/>
          </a:effectLst>
        </p:spPr>
      </p:pic>
      <p:sp>
        <p:nvSpPr>
          <p:cNvPr id="5123" name="Rectangle 4"/>
          <p:cNvSpPr>
            <a:spLocks noGrp="1" noChangeArrowheads="1"/>
          </p:cNvSpPr>
          <p:nvPr>
            <p:ph type="body" idx="1"/>
          </p:nvPr>
        </p:nvSpPr>
        <p:spPr>
          <a:xfrm>
            <a:off x="-285750" y="0"/>
            <a:ext cx="9429750" cy="2071688"/>
          </a:xfrm>
        </p:spPr>
        <p:txBody>
          <a:bodyPr/>
          <a:lstStyle/>
          <a:p>
            <a:pPr eaLnBrk="1" hangingPunct="1">
              <a:buFontTx/>
              <a:buNone/>
            </a:pPr>
            <a:r>
              <a:rPr lang="lv-LV" sz="2800" i="1" smtClean="0"/>
              <a:t>   15 Tad viens no tiem, redzēdams, ka ir izārstēts, griezās atpakaļ un skaļā balsī slavēdams Dievu, 16 Un Jēzum pateikdamies, viņš nometās uz sava vaiga pie Viņa kājām; tas bija samarietis.</a:t>
            </a:r>
            <a:r>
              <a:rPr lang="lv-LV" sz="2000" smtClean="0"/>
              <a:t> </a:t>
            </a:r>
          </a:p>
        </p:txBody>
      </p:sp>
      <p:sp>
        <p:nvSpPr>
          <p:cNvPr id="4" name="Rectangle 3"/>
          <p:cNvSpPr>
            <a:spLocks noChangeArrowheads="1"/>
          </p:cNvSpPr>
          <p:nvPr/>
        </p:nvSpPr>
        <p:spPr bwMode="auto">
          <a:xfrm>
            <a:off x="0" y="1643063"/>
            <a:ext cx="9144000" cy="2246312"/>
          </a:xfrm>
          <a:prstGeom prst="rect">
            <a:avLst/>
          </a:prstGeom>
          <a:noFill/>
          <a:ln w="9525">
            <a:noFill/>
            <a:miter lim="800000"/>
            <a:headEnd/>
            <a:tailEnd/>
          </a:ln>
        </p:spPr>
        <p:txBody>
          <a:bodyPr>
            <a:spAutoFit/>
          </a:bodyPr>
          <a:lstStyle/>
          <a:p>
            <a:pPr>
              <a:buFontTx/>
              <a:buChar char="•"/>
            </a:pPr>
            <a:r>
              <a:rPr lang="lv-LV" sz="2800" dirty="0"/>
              <a:t>Te mēs </a:t>
            </a:r>
            <a:r>
              <a:rPr lang="lv-LV" sz="2800" b="1" dirty="0"/>
              <a:t>redzam</a:t>
            </a:r>
            <a:r>
              <a:rPr lang="lv-LV" sz="2800" dirty="0"/>
              <a:t>, </a:t>
            </a:r>
            <a:r>
              <a:rPr lang="lv-LV" sz="2800" b="1" dirty="0"/>
              <a:t>kā</a:t>
            </a:r>
            <a:r>
              <a:rPr lang="lv-LV" sz="2800" dirty="0"/>
              <a:t> </a:t>
            </a:r>
            <a:r>
              <a:rPr lang="lv-LV" sz="2800" b="1" dirty="0"/>
              <a:t>notiek vēl šodien</a:t>
            </a:r>
            <a:r>
              <a:rPr lang="lv-LV" sz="2800" dirty="0"/>
              <a:t>:</a:t>
            </a:r>
          </a:p>
          <a:p>
            <a:pPr>
              <a:buFont typeface="Arial" charset="0"/>
              <a:buAutoNum type="arabicPeriod"/>
            </a:pPr>
            <a:r>
              <a:rPr lang="lv-LV" sz="2800" b="1" dirty="0"/>
              <a:t>Ne visi saprot</a:t>
            </a:r>
            <a:r>
              <a:rPr lang="lv-LV" sz="2800" dirty="0"/>
              <a:t>, ka </a:t>
            </a:r>
            <a:r>
              <a:rPr lang="lv-LV" sz="2800" b="1" dirty="0"/>
              <a:t>tieši Dievs </a:t>
            </a:r>
            <a:r>
              <a:rPr lang="lv-LV" sz="2800" dirty="0"/>
              <a:t>ir viņus </a:t>
            </a:r>
            <a:r>
              <a:rPr lang="lv-LV" sz="2800" b="1" dirty="0"/>
              <a:t>dziedinājis</a:t>
            </a:r>
            <a:r>
              <a:rPr lang="lv-LV" sz="2800" dirty="0"/>
              <a:t>!</a:t>
            </a:r>
          </a:p>
          <a:p>
            <a:pPr>
              <a:buFont typeface="Arial" charset="0"/>
              <a:buAutoNum type="arabicPeriod"/>
            </a:pPr>
            <a:r>
              <a:rPr lang="lv-LV" sz="2800" dirty="0"/>
              <a:t>Tie, </a:t>
            </a:r>
            <a:r>
              <a:rPr lang="lv-LV" sz="2800" b="1" dirty="0"/>
              <a:t>kas saprot</a:t>
            </a:r>
            <a:r>
              <a:rPr lang="lv-LV" sz="2800" dirty="0"/>
              <a:t>, </a:t>
            </a:r>
            <a:r>
              <a:rPr lang="lv-LV" sz="2800" b="1" dirty="0" smtClean="0"/>
              <a:t>vai </a:t>
            </a:r>
            <a:r>
              <a:rPr lang="lv-LV" sz="2800" b="1" dirty="0" smtClean="0"/>
              <a:t>pateicas</a:t>
            </a:r>
            <a:r>
              <a:rPr lang="lv-LV" sz="2800" dirty="0" smtClean="0"/>
              <a:t> </a:t>
            </a:r>
            <a:r>
              <a:rPr lang="lv-LV" sz="2800" dirty="0"/>
              <a:t>Dievam </a:t>
            </a:r>
            <a:r>
              <a:rPr lang="lv-LV" sz="2800" b="1" dirty="0"/>
              <a:t>par </a:t>
            </a:r>
            <a:r>
              <a:rPr lang="lv-LV" sz="2800" b="1" dirty="0" smtClean="0"/>
              <a:t>palīdzību</a:t>
            </a:r>
            <a:r>
              <a:rPr lang="lv-LV" sz="2800" b="1" dirty="0"/>
              <a:t>?</a:t>
            </a:r>
            <a:endParaRPr lang="lv-LV" sz="2800" dirty="0"/>
          </a:p>
          <a:p>
            <a:pPr>
              <a:buFont typeface="Arial" charset="0"/>
              <a:buAutoNum type="arabicPeriod"/>
            </a:pPr>
            <a:r>
              <a:rPr lang="lv-LV" sz="2800" b="1" dirty="0"/>
              <a:t>Tiklīdz saņem</a:t>
            </a:r>
            <a:r>
              <a:rPr lang="lv-LV" sz="2800" dirty="0"/>
              <a:t>, pēc kā </a:t>
            </a:r>
            <a:r>
              <a:rPr lang="lv-LV" sz="2800" b="1" dirty="0"/>
              <a:t>nākuši</a:t>
            </a:r>
            <a:r>
              <a:rPr lang="lv-LV" sz="2800" dirty="0"/>
              <a:t>, tā vairs uz </a:t>
            </a:r>
            <a:r>
              <a:rPr lang="lv-LV" sz="2800" b="1" dirty="0"/>
              <a:t>baznīcu</a:t>
            </a:r>
            <a:r>
              <a:rPr lang="lv-LV" sz="2800" dirty="0"/>
              <a:t> pie </a:t>
            </a:r>
            <a:r>
              <a:rPr lang="lv-LV" sz="2800" b="1" dirty="0"/>
              <a:t>Dieva</a:t>
            </a:r>
            <a:r>
              <a:rPr lang="lv-LV" sz="2800" dirty="0"/>
              <a:t> nenāk. Tāpēc </a:t>
            </a:r>
            <a:r>
              <a:rPr lang="lv-LV" sz="2800" b="1" dirty="0"/>
              <a:t>Dievs</a:t>
            </a:r>
            <a:r>
              <a:rPr lang="lv-LV" sz="2800" dirty="0"/>
              <a:t> </a:t>
            </a:r>
            <a:r>
              <a:rPr lang="lv-LV" sz="2800" b="1" dirty="0"/>
              <a:t>aiztur</a:t>
            </a:r>
            <a:r>
              <a:rPr lang="lv-LV" sz="2800" dirty="0"/>
              <a:t> kādu </a:t>
            </a:r>
            <a:r>
              <a:rPr lang="lv-LV" sz="2800" b="1" dirty="0"/>
              <a:t>lūgšanu atbildi!</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3">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fade">
                                      <p:cBhvr>
                                        <p:cTn id="11" dur="2000"/>
                                        <p:tgtEl>
                                          <p:spTgt spid="51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 calcmode="lin" valueType="num">
                                      <p:cBhvr additive="base">
                                        <p:cTn id="2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 calcmode="lin" valueType="num">
                                      <p:cBhvr additive="base">
                                        <p:cTn id="30"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p:cNvPicPr>
            <a:picLocks noChangeAspect="1" noChangeArrowheads="1"/>
          </p:cNvPicPr>
          <p:nvPr/>
        </p:nvPicPr>
        <p:blipFill>
          <a:blip r:embed="rId2"/>
          <a:srcRect/>
          <a:stretch>
            <a:fillRect/>
          </a:stretch>
        </p:blipFill>
        <p:spPr bwMode="auto">
          <a:xfrm flipH="1">
            <a:off x="642876" y="3286124"/>
            <a:ext cx="8501121" cy="3571876"/>
          </a:xfrm>
          <a:prstGeom prst="rect">
            <a:avLst/>
          </a:prstGeom>
          <a:ln>
            <a:noFill/>
          </a:ln>
          <a:effectLst>
            <a:softEdge rad="112500"/>
          </a:effectLst>
        </p:spPr>
      </p:pic>
      <p:sp>
        <p:nvSpPr>
          <p:cNvPr id="6147" name="Rectangle 3"/>
          <p:cNvSpPr>
            <a:spLocks noGrp="1" noChangeArrowheads="1"/>
          </p:cNvSpPr>
          <p:nvPr>
            <p:ph type="body" idx="1"/>
          </p:nvPr>
        </p:nvSpPr>
        <p:spPr>
          <a:xfrm>
            <a:off x="-252413" y="-26988"/>
            <a:ext cx="9396413" cy="2598738"/>
          </a:xfrm>
        </p:spPr>
        <p:txBody>
          <a:bodyPr/>
          <a:lstStyle/>
          <a:p>
            <a:pPr eaLnBrk="1" hangingPunct="1">
              <a:buFontTx/>
              <a:buNone/>
            </a:pPr>
            <a:r>
              <a:rPr lang="lv-LV" sz="2800" i="1" smtClean="0"/>
              <a:t>   17 Jēzus vērsās pie tā un sacīja: "Vai tad visi desmit nekļuva šķīsti no spitālības? Kur ir tie deviņi? 18 Vai tad cits neviens neatradās, kas grieztos atpakaļ un pagodinātu Dievu, kā vien šis cittautietis?</a:t>
            </a:r>
            <a:r>
              <a:rPr lang="lv-LV" sz="1800" smtClean="0"/>
              <a:t> </a:t>
            </a:r>
          </a:p>
        </p:txBody>
      </p:sp>
      <p:sp>
        <p:nvSpPr>
          <p:cNvPr id="4" name="Rectangle 3"/>
          <p:cNvSpPr>
            <a:spLocks noChangeArrowheads="1"/>
          </p:cNvSpPr>
          <p:nvPr/>
        </p:nvSpPr>
        <p:spPr bwMode="auto">
          <a:xfrm>
            <a:off x="0" y="1643063"/>
            <a:ext cx="9144000" cy="2678112"/>
          </a:xfrm>
          <a:prstGeom prst="rect">
            <a:avLst/>
          </a:prstGeom>
          <a:noFill/>
          <a:ln w="9525">
            <a:noFill/>
            <a:miter lim="800000"/>
            <a:headEnd/>
            <a:tailEnd/>
          </a:ln>
        </p:spPr>
        <p:txBody>
          <a:bodyPr>
            <a:spAutoFit/>
          </a:bodyPr>
          <a:lstStyle/>
          <a:p>
            <a:pPr>
              <a:buFontTx/>
              <a:buChar char="•"/>
            </a:pPr>
            <a:r>
              <a:rPr lang="lv-LV" sz="2800" b="1"/>
              <a:t>Ironija</a:t>
            </a:r>
            <a:r>
              <a:rPr lang="lv-LV" sz="2800"/>
              <a:t> slēpjas faktā, ka </a:t>
            </a:r>
            <a:r>
              <a:rPr lang="lv-LV" sz="2800" b="1"/>
              <a:t>no 10</a:t>
            </a:r>
            <a:r>
              <a:rPr lang="lv-LV" sz="2800"/>
              <a:t> dziedinātajiem, </a:t>
            </a:r>
            <a:r>
              <a:rPr lang="lv-LV" sz="2800" b="1"/>
              <a:t>tikai 1 atgriezās</a:t>
            </a:r>
            <a:r>
              <a:rPr lang="lv-LV" sz="2800"/>
              <a:t> pie Jēzus, </a:t>
            </a:r>
            <a:r>
              <a:rPr lang="lv-LV" sz="2800" b="1"/>
              <a:t>lai</a:t>
            </a:r>
            <a:r>
              <a:rPr lang="lv-LV" sz="2800"/>
              <a:t> Viņam </a:t>
            </a:r>
            <a:r>
              <a:rPr lang="lv-LV" sz="2800" b="1"/>
              <a:t>pateiktos</a:t>
            </a:r>
            <a:r>
              <a:rPr lang="lv-LV" sz="2800"/>
              <a:t>. </a:t>
            </a:r>
          </a:p>
          <a:p>
            <a:pPr>
              <a:buFontTx/>
              <a:buChar char="•"/>
            </a:pPr>
            <a:r>
              <a:rPr lang="lv-LV" sz="2800"/>
              <a:t>Jēzus ir izbrīnīts par to, ka </a:t>
            </a:r>
            <a:r>
              <a:rPr lang="lv-LV" sz="2800" b="1"/>
              <a:t>pārējie</a:t>
            </a:r>
            <a:r>
              <a:rPr lang="lv-LV" sz="2800"/>
              <a:t> </a:t>
            </a:r>
            <a:r>
              <a:rPr lang="lv-LV" sz="2800" b="1"/>
              <a:t>9 neatnāca</a:t>
            </a:r>
            <a:r>
              <a:rPr lang="lv-LV" sz="2800"/>
              <a:t> un </a:t>
            </a:r>
            <a:r>
              <a:rPr lang="lv-LV" sz="2800" b="1"/>
              <a:t>nepateicās</a:t>
            </a:r>
            <a:r>
              <a:rPr lang="lv-LV" sz="2800"/>
              <a:t> Viņam. </a:t>
            </a:r>
          </a:p>
          <a:p>
            <a:pPr>
              <a:buFontTx/>
              <a:buChar char="•"/>
            </a:pPr>
            <a:r>
              <a:rPr lang="lv-LV" sz="2800"/>
              <a:t>Vēl lielākā </a:t>
            </a:r>
            <a:r>
              <a:rPr lang="lv-LV" sz="2800" b="1"/>
              <a:t>ironija</a:t>
            </a:r>
            <a:r>
              <a:rPr lang="lv-LV" sz="2800"/>
              <a:t> ir tā, ka tas, kurš </a:t>
            </a:r>
            <a:r>
              <a:rPr lang="lv-LV" sz="2800" b="1"/>
              <a:t>atgriežas</a:t>
            </a:r>
            <a:r>
              <a:rPr lang="lv-LV" sz="2800"/>
              <a:t>, ir </a:t>
            </a:r>
            <a:r>
              <a:rPr lang="lv-LV" sz="2800" b="1"/>
              <a:t>sveštautietis, no kā vismazāk to gaidīja!</a:t>
            </a:r>
            <a:endParaRPr lang="lv-LV"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2000"/>
                                        <p:tgtEl>
                                          <p:spTgt spid="614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146"/>
                                        </p:tgtEl>
                                        <p:attrNameLst>
                                          <p:attrName>style.visibility</p:attrName>
                                        </p:attrNameLst>
                                      </p:cBhvr>
                                      <p:to>
                                        <p:strVal val="visible"/>
                                      </p:to>
                                    </p:set>
                                    <p:animEffect transition="in" filter="fade">
                                      <p:cBhvr>
                                        <p:cTn id="10" dur="2000"/>
                                        <p:tgtEl>
                                          <p:spTgt spid="6146"/>
                                        </p:tgtEl>
                                      </p:cBhvr>
                                    </p:animEffect>
                                  </p:childTnLst>
                                </p:cTn>
                              </p:par>
                            </p:childTnLst>
                          </p:cTn>
                        </p:par>
                        <p:par>
                          <p:cTn id="11" fill="hold">
                            <p:stCondLst>
                              <p:cond delay="2000"/>
                            </p:stCondLst>
                            <p:childTnLst>
                              <p:par>
                                <p:cTn id="12" presetID="2" presetClass="entr" presetSubtype="4" fill="hold" nodeType="after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additive="base">
                                        <p:cTn id="1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 calcmode="lin" valueType="num">
                                      <p:cBhvr additive="base">
                                        <p:cTn id="2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idx="1"/>
          </p:nvPr>
        </p:nvSpPr>
        <p:spPr>
          <a:xfrm>
            <a:off x="0" y="0"/>
            <a:ext cx="9144000" cy="1785938"/>
          </a:xfrm>
        </p:spPr>
        <p:txBody>
          <a:bodyPr/>
          <a:lstStyle/>
          <a:p>
            <a:pPr eaLnBrk="1" hangingPunct="1">
              <a:lnSpc>
                <a:spcPct val="90000"/>
              </a:lnSpc>
              <a:buFontTx/>
              <a:buNone/>
            </a:pPr>
            <a:r>
              <a:rPr lang="lv-LV" sz="4200" i="1" smtClean="0"/>
              <a:t>19 Viņš tam sacīja: "Celies un ej! Tava ticība tevi ir izglābusi."</a:t>
            </a:r>
            <a:r>
              <a:rPr lang="lv-LV" sz="4200" smtClean="0"/>
              <a:t> </a:t>
            </a:r>
          </a:p>
        </p:txBody>
      </p:sp>
      <p:pic>
        <p:nvPicPr>
          <p:cNvPr id="7171" name="Picture 4"/>
          <p:cNvPicPr>
            <a:picLocks noChangeAspect="1" noChangeArrowheads="1"/>
          </p:cNvPicPr>
          <p:nvPr/>
        </p:nvPicPr>
        <p:blipFill>
          <a:blip r:embed="rId2"/>
          <a:srcRect r="4927"/>
          <a:stretch>
            <a:fillRect/>
          </a:stretch>
        </p:blipFill>
        <p:spPr bwMode="auto">
          <a:xfrm>
            <a:off x="5357818" y="1093648"/>
            <a:ext cx="3786182" cy="5764352"/>
          </a:xfrm>
          <a:prstGeom prst="rect">
            <a:avLst/>
          </a:prstGeom>
          <a:ln>
            <a:noFill/>
          </a:ln>
          <a:effectLst>
            <a:softEdge rad="112500"/>
          </a:effectLst>
        </p:spPr>
      </p:pic>
      <p:sp>
        <p:nvSpPr>
          <p:cNvPr id="4" name="Rectangle 3"/>
          <p:cNvSpPr>
            <a:spLocks noChangeArrowheads="1"/>
          </p:cNvSpPr>
          <p:nvPr/>
        </p:nvSpPr>
        <p:spPr bwMode="auto">
          <a:xfrm>
            <a:off x="0" y="1285875"/>
            <a:ext cx="5572125" cy="5694363"/>
          </a:xfrm>
          <a:prstGeom prst="rect">
            <a:avLst/>
          </a:prstGeom>
          <a:noFill/>
          <a:ln w="9525">
            <a:noFill/>
            <a:miter lim="800000"/>
            <a:headEnd/>
            <a:tailEnd/>
          </a:ln>
        </p:spPr>
        <p:txBody>
          <a:bodyPr>
            <a:spAutoFit/>
          </a:bodyPr>
          <a:lstStyle/>
          <a:p>
            <a:pPr>
              <a:buFontTx/>
              <a:buChar char="•"/>
            </a:pPr>
            <a:r>
              <a:rPr lang="lv-LV" sz="2800" b="1"/>
              <a:t>Samarieša lūgums</a:t>
            </a:r>
            <a:r>
              <a:rPr lang="lv-LV" sz="2800"/>
              <a:t> </a:t>
            </a:r>
            <a:r>
              <a:rPr lang="lv-LV" sz="2800" b="1"/>
              <a:t>pēc žēlastības</a:t>
            </a:r>
            <a:r>
              <a:rPr lang="lv-LV" sz="2800"/>
              <a:t> ir </a:t>
            </a:r>
            <a:r>
              <a:rPr lang="lv-LV" sz="2800" b="1"/>
              <a:t>uzklausīts pilnā mērā</a:t>
            </a:r>
            <a:r>
              <a:rPr lang="lv-LV" sz="2800"/>
              <a:t> - viņam ir dāvāta gan </a:t>
            </a:r>
            <a:r>
              <a:rPr lang="lv-LV" sz="2800" b="1"/>
              <a:t>veselība</a:t>
            </a:r>
            <a:r>
              <a:rPr lang="lv-LV" sz="2800"/>
              <a:t>, gan </a:t>
            </a:r>
            <a:r>
              <a:rPr lang="lv-LV" sz="2800" b="1"/>
              <a:t>mūžīgā dzīvība</a:t>
            </a:r>
            <a:r>
              <a:rPr lang="lv-LV" sz="2800"/>
              <a:t>.</a:t>
            </a:r>
          </a:p>
          <a:p>
            <a:pPr>
              <a:buFontTx/>
              <a:buChar char="•"/>
            </a:pPr>
            <a:r>
              <a:rPr lang="lv-LV" sz="2800" b="1"/>
              <a:t>Pārējiem </a:t>
            </a:r>
            <a:r>
              <a:rPr lang="lv-LV" sz="2800"/>
              <a:t>tika </a:t>
            </a:r>
            <a:r>
              <a:rPr lang="lv-LV" sz="2800" b="1"/>
              <a:t>tikai veselība</a:t>
            </a:r>
            <a:r>
              <a:rPr lang="lv-LV" sz="2800"/>
              <a:t>.</a:t>
            </a:r>
          </a:p>
          <a:p>
            <a:pPr>
              <a:buFontTx/>
              <a:buChar char="•"/>
            </a:pPr>
            <a:r>
              <a:rPr lang="lv-LV" sz="2800" b="1"/>
              <a:t>Samarieša</a:t>
            </a:r>
            <a:r>
              <a:rPr lang="lv-LV" sz="2800"/>
              <a:t> </a:t>
            </a:r>
            <a:r>
              <a:rPr lang="lv-LV" sz="2800" b="1"/>
              <a:t>ticība</a:t>
            </a:r>
            <a:r>
              <a:rPr lang="lv-LV" sz="2800"/>
              <a:t> ir </a:t>
            </a:r>
            <a:r>
              <a:rPr lang="lv-LV" sz="2800" b="1"/>
              <a:t>darījusi</a:t>
            </a:r>
            <a:r>
              <a:rPr lang="lv-LV" sz="2800"/>
              <a:t> </a:t>
            </a:r>
            <a:r>
              <a:rPr lang="lv-LV" sz="2800" b="1"/>
              <a:t>iespējamu</a:t>
            </a:r>
            <a:r>
              <a:rPr lang="lv-LV" sz="2800"/>
              <a:t> viņa </a:t>
            </a:r>
            <a:r>
              <a:rPr lang="lv-LV" sz="2800" b="1"/>
              <a:t>pestīšanu!</a:t>
            </a:r>
            <a:endParaRPr lang="lv-LV" sz="2800"/>
          </a:p>
          <a:p>
            <a:pPr>
              <a:buFontTx/>
              <a:buChar char="•"/>
            </a:pPr>
            <a:r>
              <a:rPr lang="lv-LV" sz="2800" b="1"/>
              <a:t>Pārējiem</a:t>
            </a:r>
            <a:r>
              <a:rPr lang="lv-LV" sz="2800"/>
              <a:t> </a:t>
            </a:r>
            <a:r>
              <a:rPr lang="lv-LV" sz="2800" b="1"/>
              <a:t>9</a:t>
            </a:r>
            <a:r>
              <a:rPr lang="lv-LV" sz="2800"/>
              <a:t> </a:t>
            </a:r>
            <a:r>
              <a:rPr lang="lv-LV" sz="2800" b="1"/>
              <a:t>personīgas</a:t>
            </a:r>
            <a:r>
              <a:rPr lang="lv-LV" sz="2800"/>
              <a:t> </a:t>
            </a:r>
            <a:r>
              <a:rPr lang="lv-LV" sz="2800" b="1"/>
              <a:t>attiecības</a:t>
            </a:r>
            <a:r>
              <a:rPr lang="lv-LV" sz="2800"/>
              <a:t> un </a:t>
            </a:r>
            <a:r>
              <a:rPr lang="lv-LV" sz="2800" b="1"/>
              <a:t>glābšanu nevajadzēja</a:t>
            </a:r>
            <a:r>
              <a:rPr lang="lv-LV" sz="2800"/>
              <a:t>, viņiem </a:t>
            </a:r>
            <a:r>
              <a:rPr lang="lv-LV" sz="2800" b="1"/>
              <a:t>pietika ar dziedināšanu</a:t>
            </a:r>
            <a:r>
              <a:rPr lang="lv-LV" sz="2800"/>
              <a:t> no slimības, bet šis </a:t>
            </a:r>
            <a:r>
              <a:rPr lang="lv-LV" sz="2800" b="1"/>
              <a:t>1 samarietis</a:t>
            </a:r>
            <a:r>
              <a:rPr lang="lv-LV" sz="2800"/>
              <a:t> bija to </a:t>
            </a:r>
            <a:r>
              <a:rPr lang="lv-LV" sz="2800" b="1"/>
              <a:t>labāko lietu izraudzījies</a:t>
            </a:r>
            <a:r>
              <a:rPr lang="lv-LV" sz="2800"/>
              <a:t> – </a:t>
            </a:r>
            <a:r>
              <a:rPr lang="lv-LV" sz="2800" b="1"/>
              <a:t>attiecības ar Jēzu</a:t>
            </a:r>
            <a:r>
              <a:rPr lang="lv-LV"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anim calcmode="lin" valueType="num">
                                      <p:cBhvr additive="base">
                                        <p:cTn id="7" dur="500" fill="hold"/>
                                        <p:tgtEl>
                                          <p:spTgt spid="717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0">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171"/>
                                        </p:tgtEl>
                                        <p:attrNameLst>
                                          <p:attrName>style.visibility</p:attrName>
                                        </p:attrNameLst>
                                      </p:cBhvr>
                                      <p:to>
                                        <p:strVal val="visible"/>
                                      </p:to>
                                    </p:set>
                                    <p:anim calcmode="lin" valueType="num">
                                      <p:cBhvr additive="base">
                                        <p:cTn id="11" dur="500" fill="hold"/>
                                        <p:tgtEl>
                                          <p:spTgt spid="7171"/>
                                        </p:tgtEl>
                                        <p:attrNameLst>
                                          <p:attrName>ppt_x</p:attrName>
                                        </p:attrNameLst>
                                      </p:cBhvr>
                                      <p:tavLst>
                                        <p:tav tm="0">
                                          <p:val>
                                            <p:strVal val="#ppt_x"/>
                                          </p:val>
                                        </p:tav>
                                        <p:tav tm="100000">
                                          <p:val>
                                            <p:strVal val="#ppt_x"/>
                                          </p:val>
                                        </p:tav>
                                      </p:tavLst>
                                    </p:anim>
                                    <p:anim calcmode="lin" valueType="num">
                                      <p:cBhvr additive="base">
                                        <p:cTn id="12" dur="500" fill="hold"/>
                                        <p:tgtEl>
                                          <p:spTgt spid="717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 calcmode="lin" valueType="num">
                                      <p:cBhvr additive="base">
                                        <p:cTn id="1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 calcmode="lin" valueType="num">
                                      <p:cBhvr additive="base">
                                        <p:cTn id="26"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0"/>
            <a:ext cx="7358063" cy="777875"/>
          </a:xfrm>
        </p:spPr>
        <p:txBody>
          <a:bodyPr/>
          <a:lstStyle/>
          <a:p>
            <a:pPr eaLnBrk="1" hangingPunct="1"/>
            <a:r>
              <a:rPr lang="lv-LV" b="1" smtClean="0">
                <a:solidFill>
                  <a:schemeClr val="tx1"/>
                </a:solidFill>
              </a:rPr>
              <a:t>Pateicība Dievam!</a:t>
            </a:r>
          </a:p>
        </p:txBody>
      </p:sp>
      <p:pic>
        <p:nvPicPr>
          <p:cNvPr id="8195" name="Picture 4"/>
          <p:cNvPicPr>
            <a:picLocks noChangeAspect="1" noChangeArrowheads="1"/>
          </p:cNvPicPr>
          <p:nvPr/>
        </p:nvPicPr>
        <p:blipFill>
          <a:blip r:embed="rId2"/>
          <a:srcRect r="3586"/>
          <a:stretch>
            <a:fillRect/>
          </a:stretch>
        </p:blipFill>
        <p:spPr bwMode="auto">
          <a:xfrm>
            <a:off x="0" y="3429000"/>
            <a:ext cx="3241675" cy="3429000"/>
          </a:xfrm>
          <a:prstGeom prst="rect">
            <a:avLst/>
          </a:prstGeom>
          <a:ln>
            <a:noFill/>
          </a:ln>
          <a:effectLst>
            <a:softEdge rad="112500"/>
          </a:effectLst>
        </p:spPr>
      </p:pic>
      <p:pic>
        <p:nvPicPr>
          <p:cNvPr id="8196" name="Picture 5"/>
          <p:cNvPicPr>
            <a:picLocks noChangeAspect="1" noChangeArrowheads="1"/>
          </p:cNvPicPr>
          <p:nvPr/>
        </p:nvPicPr>
        <p:blipFill>
          <a:blip r:embed="rId3"/>
          <a:srcRect/>
          <a:stretch>
            <a:fillRect/>
          </a:stretch>
        </p:blipFill>
        <p:spPr bwMode="auto">
          <a:xfrm>
            <a:off x="6046788" y="1"/>
            <a:ext cx="2454302" cy="1328418"/>
          </a:xfrm>
          <a:prstGeom prst="rect">
            <a:avLst/>
          </a:prstGeom>
          <a:ln>
            <a:noFill/>
          </a:ln>
          <a:effectLst>
            <a:softEdge rad="112500"/>
          </a:effectLst>
        </p:spPr>
      </p:pic>
      <p:pic>
        <p:nvPicPr>
          <p:cNvPr id="8197" name="Picture 6"/>
          <p:cNvPicPr>
            <a:picLocks noChangeAspect="1" noChangeArrowheads="1"/>
          </p:cNvPicPr>
          <p:nvPr/>
        </p:nvPicPr>
        <p:blipFill>
          <a:blip r:embed="rId4"/>
          <a:srcRect/>
          <a:stretch>
            <a:fillRect/>
          </a:stretch>
        </p:blipFill>
        <p:spPr bwMode="auto">
          <a:xfrm>
            <a:off x="6786578" y="3833812"/>
            <a:ext cx="2374900" cy="3024188"/>
          </a:xfrm>
          <a:prstGeom prst="rect">
            <a:avLst/>
          </a:prstGeom>
          <a:ln>
            <a:noFill/>
          </a:ln>
          <a:effectLst>
            <a:softEdge rad="112500"/>
          </a:effectLst>
        </p:spPr>
      </p:pic>
      <p:pic>
        <p:nvPicPr>
          <p:cNvPr id="8198" name="Picture 7"/>
          <p:cNvPicPr>
            <a:picLocks noChangeAspect="1" noChangeArrowheads="1"/>
          </p:cNvPicPr>
          <p:nvPr/>
        </p:nvPicPr>
        <p:blipFill>
          <a:blip r:embed="rId5"/>
          <a:srcRect r="3758"/>
          <a:stretch>
            <a:fillRect/>
          </a:stretch>
        </p:blipFill>
        <p:spPr bwMode="auto">
          <a:xfrm>
            <a:off x="5286380" y="3143248"/>
            <a:ext cx="3095625" cy="2139950"/>
          </a:xfrm>
          <a:prstGeom prst="rect">
            <a:avLst/>
          </a:prstGeom>
          <a:ln>
            <a:noFill/>
          </a:ln>
          <a:effectLst>
            <a:softEdge rad="112500"/>
          </a:effectLst>
        </p:spPr>
      </p:pic>
      <p:pic>
        <p:nvPicPr>
          <p:cNvPr id="8199" name="Picture 8"/>
          <p:cNvPicPr>
            <a:picLocks noChangeAspect="1" noChangeArrowheads="1"/>
          </p:cNvPicPr>
          <p:nvPr/>
        </p:nvPicPr>
        <p:blipFill>
          <a:blip r:embed="rId6"/>
          <a:srcRect r="3734"/>
          <a:stretch>
            <a:fillRect/>
          </a:stretch>
        </p:blipFill>
        <p:spPr bwMode="auto">
          <a:xfrm>
            <a:off x="3214678" y="3286124"/>
            <a:ext cx="2087563" cy="3571876"/>
          </a:xfrm>
          <a:prstGeom prst="rect">
            <a:avLst/>
          </a:prstGeom>
          <a:ln>
            <a:noFill/>
          </a:ln>
          <a:effectLst>
            <a:softEdge rad="112500"/>
          </a:effectLst>
        </p:spPr>
      </p:pic>
      <p:pic>
        <p:nvPicPr>
          <p:cNvPr id="8200" name="Picture 9"/>
          <p:cNvPicPr>
            <a:picLocks noChangeAspect="1" noChangeArrowheads="1"/>
          </p:cNvPicPr>
          <p:nvPr/>
        </p:nvPicPr>
        <p:blipFill>
          <a:blip r:embed="rId7"/>
          <a:srcRect l="12687"/>
          <a:stretch>
            <a:fillRect/>
          </a:stretch>
        </p:blipFill>
        <p:spPr bwMode="auto">
          <a:xfrm>
            <a:off x="7286644" y="785794"/>
            <a:ext cx="1857356" cy="3168650"/>
          </a:xfrm>
          <a:prstGeom prst="rect">
            <a:avLst/>
          </a:prstGeom>
          <a:ln>
            <a:noFill/>
          </a:ln>
          <a:effectLst>
            <a:softEdge rad="112500"/>
          </a:effectLst>
        </p:spPr>
      </p:pic>
      <p:sp>
        <p:nvSpPr>
          <p:cNvPr id="9225" name="Rectangle 8"/>
          <p:cNvSpPr>
            <a:spLocks noChangeArrowheads="1"/>
          </p:cNvSpPr>
          <p:nvPr/>
        </p:nvSpPr>
        <p:spPr bwMode="auto">
          <a:xfrm>
            <a:off x="0" y="1143000"/>
            <a:ext cx="7500938" cy="2246313"/>
          </a:xfrm>
          <a:prstGeom prst="rect">
            <a:avLst/>
          </a:prstGeom>
          <a:noFill/>
          <a:ln w="9525">
            <a:noFill/>
            <a:miter lim="800000"/>
            <a:headEnd/>
            <a:tailEnd/>
          </a:ln>
        </p:spPr>
        <p:txBody>
          <a:bodyPr>
            <a:spAutoFit/>
          </a:bodyPr>
          <a:lstStyle/>
          <a:p>
            <a:pPr>
              <a:buFont typeface="Arial" charset="0"/>
              <a:buChar char="•"/>
            </a:pPr>
            <a:r>
              <a:rPr lang="lv-LV" sz="2800" b="1"/>
              <a:t>Jēzus</a:t>
            </a:r>
            <a:r>
              <a:rPr lang="lv-LV" sz="2800"/>
              <a:t> mūs </a:t>
            </a:r>
            <a:r>
              <a:rPr lang="lv-LV" sz="2800" b="1"/>
              <a:t>aicina</a:t>
            </a:r>
            <a:r>
              <a:rPr lang="lv-LV" sz="2800"/>
              <a:t> būt par </a:t>
            </a:r>
            <a:r>
              <a:rPr lang="lv-LV" sz="2800" b="1"/>
              <a:t>prieka vēsts nesējiem visiem izstumtajiem</a:t>
            </a:r>
            <a:r>
              <a:rPr lang="lv-LV" sz="2800"/>
              <a:t>. </a:t>
            </a:r>
          </a:p>
          <a:p>
            <a:pPr>
              <a:buFont typeface="Arial" charset="0"/>
              <a:buChar char="•"/>
            </a:pPr>
            <a:r>
              <a:rPr lang="lv-LV" sz="2800"/>
              <a:t>Un </a:t>
            </a:r>
            <a:r>
              <a:rPr lang="lv-LV" sz="2800" b="1"/>
              <a:t>samarieša</a:t>
            </a:r>
            <a:r>
              <a:rPr lang="lv-LV" sz="2800"/>
              <a:t> piemērs mūs </a:t>
            </a:r>
            <a:r>
              <a:rPr lang="lv-LV" sz="2800" b="1"/>
              <a:t>aicina</a:t>
            </a:r>
            <a:r>
              <a:rPr lang="lv-LV" sz="2800"/>
              <a:t> būt </a:t>
            </a:r>
            <a:r>
              <a:rPr lang="lv-LV" sz="2800" b="1"/>
              <a:t>pateicīgiem</a:t>
            </a:r>
            <a:r>
              <a:rPr lang="lv-LV" sz="2800"/>
              <a:t> par visu to, ko </a:t>
            </a:r>
            <a:r>
              <a:rPr lang="lv-LV" sz="2800" b="1"/>
              <a:t>Dievs </a:t>
            </a:r>
            <a:r>
              <a:rPr lang="lv-LV" sz="2800"/>
              <a:t>mums savā žēlastībā </a:t>
            </a:r>
            <a:r>
              <a:rPr lang="lv-LV" sz="2800" b="1"/>
              <a:t>dāvā</a:t>
            </a:r>
            <a:r>
              <a:rPr lang="lv-LV" sz="2800"/>
              <a:t>. Āmen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idx="4294967295"/>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3195</TotalTime>
  <Words>660</Words>
  <Application>Microsoft Office PowerPoint</Application>
  <PresentationFormat>On-screen Show (4:3)</PresentationFormat>
  <Paragraphs>32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Lk.17:11-19 Desmit spitālīgie</vt:lpstr>
      <vt:lpstr>Lk.17:11-19 Desmit spitālīgie</vt:lpstr>
      <vt:lpstr>Slide 3</vt:lpstr>
      <vt:lpstr>Slide 4</vt:lpstr>
      <vt:lpstr>Slide 5</vt:lpstr>
      <vt:lpstr>Slide 6</vt:lpstr>
      <vt:lpstr>Slide 7</vt:lpstr>
      <vt:lpstr>Pateicība Dievam!</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31</cp:revision>
  <dcterms:created xsi:type="dcterms:W3CDTF">2010-10-07T14:46:11Z</dcterms:created>
  <dcterms:modified xsi:type="dcterms:W3CDTF">2019-09-21T10:26:29Z</dcterms:modified>
</cp:coreProperties>
</file>