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428" r:id="rId2"/>
    <p:sldId id="429" r:id="rId3"/>
    <p:sldId id="401" r:id="rId4"/>
    <p:sldId id="411" r:id="rId5"/>
    <p:sldId id="413" r:id="rId6"/>
    <p:sldId id="384" r:id="rId7"/>
    <p:sldId id="392" r:id="rId8"/>
    <p:sldId id="414" r:id="rId9"/>
    <p:sldId id="415" r:id="rId10"/>
    <p:sldId id="416" r:id="rId11"/>
    <p:sldId id="418" r:id="rId12"/>
    <p:sldId id="417" r:id="rId13"/>
    <p:sldId id="419" r:id="rId14"/>
    <p:sldId id="420" r:id="rId15"/>
    <p:sldId id="426" r:id="rId16"/>
    <p:sldId id="421" r:id="rId17"/>
    <p:sldId id="430" r:id="rId18"/>
    <p:sldId id="425" r:id="rId19"/>
    <p:sldId id="422" r:id="rId20"/>
    <p:sldId id="423" r:id="rId21"/>
    <p:sldId id="424" r:id="rId22"/>
    <p:sldId id="393" r:id="rId23"/>
    <p:sldId id="272" r:id="rId24"/>
    <p:sldId id="431" r:id="rId25"/>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466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316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11/24/2024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aida attēla vietturis 1"/>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3</a:t>
            </a:fld>
            <a:endParaRPr lang="lv-LV"/>
          </a:p>
        </p:txBody>
      </p:sp>
    </p:spTree>
    <p:extLst>
      <p:ext uri="{BB962C8B-B14F-4D97-AF65-F5344CB8AC3E}">
        <p14:creationId xmlns="" xmlns:p14="http://schemas.microsoft.com/office/powerpoint/2010/main" val="30765753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DDF866BF-1196-9638-4244-BCABADE3AE5B}"/>
            </a:ext>
          </a:extLst>
        </p:cNvPr>
        <p:cNvGrpSpPr/>
        <p:nvPr/>
      </p:nvGrpSpPr>
      <p:grpSpPr>
        <a:xfrm>
          <a:off x="0" y="0"/>
          <a:ext cx="0" cy="0"/>
          <a:chOff x="0" y="0"/>
          <a:chExt cx="0" cy="0"/>
        </a:xfrm>
      </p:grpSpPr>
      <p:sp>
        <p:nvSpPr>
          <p:cNvPr id="40962" name="Rectangle 7">
            <a:extLst>
              <a:ext uri="{FF2B5EF4-FFF2-40B4-BE49-F238E27FC236}">
                <a16:creationId xmlns="" xmlns:a16="http://schemas.microsoft.com/office/drawing/2014/main" id="{D3CD5604-B144-F8DA-D751-0E66CAF2085C}"/>
              </a:ext>
            </a:extLst>
          </p:cNvPr>
          <p:cNvSpPr>
            <a:spLocks noGrp="1" noChangeArrowheads="1"/>
          </p:cNvSpPr>
          <p:nvPr>
            <p:ph type="sldNum" sz="quarter" idx="5"/>
          </p:nvPr>
        </p:nvSpPr>
        <p:spPr>
          <a:noFill/>
        </p:spPr>
        <p:txBody>
          <a:bodyPr/>
          <a:lstStyle/>
          <a:p>
            <a:fld id="{1EA510F9-BB3A-426E-8F39-7BFC899E3010}" type="slidenum">
              <a:rPr lang="lv-LV" smtClean="0">
                <a:latin typeface="Arial" charset="0"/>
              </a:rPr>
              <a:pPr/>
              <a:t>12</a:t>
            </a:fld>
            <a:endParaRPr lang="lv-LV">
              <a:latin typeface="Arial" charset="0"/>
            </a:endParaRPr>
          </a:p>
        </p:txBody>
      </p:sp>
      <p:sp>
        <p:nvSpPr>
          <p:cNvPr id="40963" name="Rectangle 2">
            <a:extLst>
              <a:ext uri="{FF2B5EF4-FFF2-40B4-BE49-F238E27FC236}">
                <a16:creationId xmlns="" xmlns:a16="http://schemas.microsoft.com/office/drawing/2014/main" id="{1654E2E2-2D45-93CC-9F1B-F498073FD69A}"/>
              </a:ext>
            </a:extLst>
          </p:cNvPr>
          <p:cNvSpPr>
            <a:spLocks noGrp="1" noRot="1" noChangeAspect="1" noChangeArrowheads="1" noTextEdit="1"/>
          </p:cNvSpPr>
          <p:nvPr>
            <p:ph type="sldImg"/>
          </p:nvPr>
        </p:nvSpPr>
        <p:spPr>
          <a:xfrm>
            <a:off x="919163" y="746125"/>
            <a:ext cx="4959350" cy="3721100"/>
          </a:xfrm>
          <a:ln/>
        </p:spPr>
      </p:sp>
      <p:sp>
        <p:nvSpPr>
          <p:cNvPr id="40964" name="Rectangle 3">
            <a:extLst>
              <a:ext uri="{FF2B5EF4-FFF2-40B4-BE49-F238E27FC236}">
                <a16:creationId xmlns="" xmlns:a16="http://schemas.microsoft.com/office/drawing/2014/main" id="{052A7090-44FF-DB77-6B7A-C640C32F0E34}"/>
              </a:ext>
            </a:extLst>
          </p:cNvPr>
          <p:cNvSpPr>
            <a:spLocks noGrp="1" noChangeArrowheads="1"/>
          </p:cNvSpPr>
          <p:nvPr>
            <p:ph type="body" idx="1"/>
          </p:nvPr>
        </p:nvSpPr>
        <p:spPr>
          <a:xfrm>
            <a:off x="678981" y="4715390"/>
            <a:ext cx="5439719" cy="4465882"/>
          </a:xfrm>
          <a:noFill/>
          <a:ln/>
        </p:spPr>
        <p:txBody>
          <a:bodyPr/>
          <a:lstStyle/>
          <a:p>
            <a:pPr eaLnBrk="1" hangingPunct="1"/>
            <a:endParaRPr lang="lv-LV">
              <a:latin typeface="Arial" charset="0"/>
            </a:endParaRPr>
          </a:p>
        </p:txBody>
      </p:sp>
    </p:spTree>
    <p:extLst>
      <p:ext uri="{BB962C8B-B14F-4D97-AF65-F5344CB8AC3E}">
        <p14:creationId xmlns="" xmlns:p14="http://schemas.microsoft.com/office/powerpoint/2010/main" val="4266035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C03D5DF0-6923-83C8-9E7E-D226045AEAF1}"/>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06AED3AC-9BD5-0982-5295-0C4117D45E06}"/>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11DC6C48-FE2F-2D87-04B3-BE6C0AD48926}"/>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ECA27C26-EA8F-00BE-401F-A1DDD8829FF6}"/>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13</a:t>
            </a:fld>
            <a:endParaRPr lang="lv-LV"/>
          </a:p>
        </p:txBody>
      </p:sp>
    </p:spTree>
    <p:extLst>
      <p:ext uri="{BB962C8B-B14F-4D97-AF65-F5344CB8AC3E}">
        <p14:creationId xmlns="" xmlns:p14="http://schemas.microsoft.com/office/powerpoint/2010/main" val="2674302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DDF866BF-1196-9638-4244-BCABADE3AE5B}"/>
            </a:ext>
          </a:extLst>
        </p:cNvPr>
        <p:cNvGrpSpPr/>
        <p:nvPr/>
      </p:nvGrpSpPr>
      <p:grpSpPr>
        <a:xfrm>
          <a:off x="0" y="0"/>
          <a:ext cx="0" cy="0"/>
          <a:chOff x="0" y="0"/>
          <a:chExt cx="0" cy="0"/>
        </a:xfrm>
      </p:grpSpPr>
      <p:sp>
        <p:nvSpPr>
          <p:cNvPr id="40962" name="Rectangle 7">
            <a:extLst>
              <a:ext uri="{FF2B5EF4-FFF2-40B4-BE49-F238E27FC236}">
                <a16:creationId xmlns="" xmlns:a16="http://schemas.microsoft.com/office/drawing/2014/main" id="{D3CD5604-B144-F8DA-D751-0E66CAF2085C}"/>
              </a:ext>
            </a:extLst>
          </p:cNvPr>
          <p:cNvSpPr>
            <a:spLocks noGrp="1" noChangeArrowheads="1"/>
          </p:cNvSpPr>
          <p:nvPr>
            <p:ph type="sldNum" sz="quarter" idx="5"/>
          </p:nvPr>
        </p:nvSpPr>
        <p:spPr>
          <a:noFill/>
        </p:spPr>
        <p:txBody>
          <a:bodyPr/>
          <a:lstStyle/>
          <a:p>
            <a:fld id="{1EA510F9-BB3A-426E-8F39-7BFC899E3010}" type="slidenum">
              <a:rPr lang="lv-LV" smtClean="0">
                <a:latin typeface="Arial" charset="0"/>
              </a:rPr>
              <a:pPr/>
              <a:t>15</a:t>
            </a:fld>
            <a:endParaRPr lang="lv-LV">
              <a:latin typeface="Arial" charset="0"/>
            </a:endParaRPr>
          </a:p>
        </p:txBody>
      </p:sp>
      <p:sp>
        <p:nvSpPr>
          <p:cNvPr id="40963" name="Rectangle 2">
            <a:extLst>
              <a:ext uri="{FF2B5EF4-FFF2-40B4-BE49-F238E27FC236}">
                <a16:creationId xmlns="" xmlns:a16="http://schemas.microsoft.com/office/drawing/2014/main" id="{1654E2E2-2D45-93CC-9F1B-F498073FD69A}"/>
              </a:ext>
            </a:extLst>
          </p:cNvPr>
          <p:cNvSpPr>
            <a:spLocks noGrp="1" noRot="1" noChangeAspect="1" noChangeArrowheads="1" noTextEdit="1"/>
          </p:cNvSpPr>
          <p:nvPr>
            <p:ph type="sldImg"/>
          </p:nvPr>
        </p:nvSpPr>
        <p:spPr>
          <a:xfrm>
            <a:off x="919163" y="746125"/>
            <a:ext cx="4959350" cy="3721100"/>
          </a:xfrm>
          <a:ln/>
        </p:spPr>
      </p:sp>
      <p:sp>
        <p:nvSpPr>
          <p:cNvPr id="40964" name="Rectangle 3">
            <a:extLst>
              <a:ext uri="{FF2B5EF4-FFF2-40B4-BE49-F238E27FC236}">
                <a16:creationId xmlns="" xmlns:a16="http://schemas.microsoft.com/office/drawing/2014/main" id="{052A7090-44FF-DB77-6B7A-C640C32F0E34}"/>
              </a:ext>
            </a:extLst>
          </p:cNvPr>
          <p:cNvSpPr>
            <a:spLocks noGrp="1" noChangeArrowheads="1"/>
          </p:cNvSpPr>
          <p:nvPr>
            <p:ph type="body" idx="1"/>
          </p:nvPr>
        </p:nvSpPr>
        <p:spPr>
          <a:xfrm>
            <a:off x="678981" y="4715390"/>
            <a:ext cx="5439719" cy="4465882"/>
          </a:xfrm>
          <a:noFill/>
          <a:ln/>
        </p:spPr>
        <p:txBody>
          <a:bodyPr/>
          <a:lstStyle/>
          <a:p>
            <a:pPr eaLnBrk="1" hangingPunct="1"/>
            <a:endParaRPr lang="lv-LV">
              <a:latin typeface="Arial" charset="0"/>
            </a:endParaRPr>
          </a:p>
        </p:txBody>
      </p:sp>
    </p:spTree>
    <p:extLst>
      <p:ext uri="{BB962C8B-B14F-4D97-AF65-F5344CB8AC3E}">
        <p14:creationId xmlns="" xmlns:p14="http://schemas.microsoft.com/office/powerpoint/2010/main" val="42660356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aida attēla vietturis 1"/>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16</a:t>
            </a:fld>
            <a:endParaRPr lang="lv-LV"/>
          </a:p>
        </p:txBody>
      </p:sp>
    </p:spTree>
    <p:extLst>
      <p:ext uri="{BB962C8B-B14F-4D97-AF65-F5344CB8AC3E}">
        <p14:creationId xmlns="" xmlns:p14="http://schemas.microsoft.com/office/powerpoint/2010/main" val="3076575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aida attēla vietturis 1"/>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18</a:t>
            </a:fld>
            <a:endParaRPr lang="lv-LV"/>
          </a:p>
        </p:txBody>
      </p:sp>
    </p:spTree>
    <p:extLst>
      <p:ext uri="{BB962C8B-B14F-4D97-AF65-F5344CB8AC3E}">
        <p14:creationId xmlns="" xmlns:p14="http://schemas.microsoft.com/office/powerpoint/2010/main" val="30765753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DDF866BF-1196-9638-4244-BCABADE3AE5B}"/>
            </a:ext>
          </a:extLst>
        </p:cNvPr>
        <p:cNvGrpSpPr/>
        <p:nvPr/>
      </p:nvGrpSpPr>
      <p:grpSpPr>
        <a:xfrm>
          <a:off x="0" y="0"/>
          <a:ext cx="0" cy="0"/>
          <a:chOff x="0" y="0"/>
          <a:chExt cx="0" cy="0"/>
        </a:xfrm>
      </p:grpSpPr>
      <p:sp>
        <p:nvSpPr>
          <p:cNvPr id="40962" name="Rectangle 7">
            <a:extLst>
              <a:ext uri="{FF2B5EF4-FFF2-40B4-BE49-F238E27FC236}">
                <a16:creationId xmlns="" xmlns:a16="http://schemas.microsoft.com/office/drawing/2014/main" id="{D3CD5604-B144-F8DA-D751-0E66CAF2085C}"/>
              </a:ext>
            </a:extLst>
          </p:cNvPr>
          <p:cNvSpPr>
            <a:spLocks noGrp="1" noChangeArrowheads="1"/>
          </p:cNvSpPr>
          <p:nvPr>
            <p:ph type="sldNum" sz="quarter" idx="5"/>
          </p:nvPr>
        </p:nvSpPr>
        <p:spPr>
          <a:noFill/>
        </p:spPr>
        <p:txBody>
          <a:bodyPr/>
          <a:lstStyle/>
          <a:p>
            <a:fld id="{1EA510F9-BB3A-426E-8F39-7BFC899E3010}" type="slidenum">
              <a:rPr lang="lv-LV" smtClean="0">
                <a:latin typeface="Arial" charset="0"/>
              </a:rPr>
              <a:pPr/>
              <a:t>19</a:t>
            </a:fld>
            <a:endParaRPr lang="lv-LV">
              <a:latin typeface="Arial" charset="0"/>
            </a:endParaRPr>
          </a:p>
        </p:txBody>
      </p:sp>
      <p:sp>
        <p:nvSpPr>
          <p:cNvPr id="40963" name="Rectangle 2">
            <a:extLst>
              <a:ext uri="{FF2B5EF4-FFF2-40B4-BE49-F238E27FC236}">
                <a16:creationId xmlns="" xmlns:a16="http://schemas.microsoft.com/office/drawing/2014/main" id="{1654E2E2-2D45-93CC-9F1B-F498073FD69A}"/>
              </a:ext>
            </a:extLst>
          </p:cNvPr>
          <p:cNvSpPr>
            <a:spLocks noGrp="1" noRot="1" noChangeAspect="1" noChangeArrowheads="1" noTextEdit="1"/>
          </p:cNvSpPr>
          <p:nvPr>
            <p:ph type="sldImg"/>
          </p:nvPr>
        </p:nvSpPr>
        <p:spPr>
          <a:xfrm>
            <a:off x="919163" y="746125"/>
            <a:ext cx="4959350" cy="3721100"/>
          </a:xfrm>
          <a:ln/>
        </p:spPr>
      </p:sp>
      <p:sp>
        <p:nvSpPr>
          <p:cNvPr id="40964" name="Rectangle 3">
            <a:extLst>
              <a:ext uri="{FF2B5EF4-FFF2-40B4-BE49-F238E27FC236}">
                <a16:creationId xmlns="" xmlns:a16="http://schemas.microsoft.com/office/drawing/2014/main" id="{052A7090-44FF-DB77-6B7A-C640C32F0E34}"/>
              </a:ext>
            </a:extLst>
          </p:cNvPr>
          <p:cNvSpPr>
            <a:spLocks noGrp="1" noChangeArrowheads="1"/>
          </p:cNvSpPr>
          <p:nvPr>
            <p:ph type="body" idx="1"/>
          </p:nvPr>
        </p:nvSpPr>
        <p:spPr>
          <a:xfrm>
            <a:off x="678981" y="4715390"/>
            <a:ext cx="5439719" cy="4465882"/>
          </a:xfrm>
          <a:noFill/>
          <a:ln/>
        </p:spPr>
        <p:txBody>
          <a:bodyPr/>
          <a:lstStyle/>
          <a:p>
            <a:pPr eaLnBrk="1" hangingPunct="1"/>
            <a:endParaRPr lang="lv-LV">
              <a:latin typeface="Arial" charset="0"/>
            </a:endParaRPr>
          </a:p>
        </p:txBody>
      </p:sp>
    </p:spTree>
    <p:extLst>
      <p:ext uri="{BB962C8B-B14F-4D97-AF65-F5344CB8AC3E}">
        <p14:creationId xmlns="" xmlns:p14="http://schemas.microsoft.com/office/powerpoint/2010/main" val="42660356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C03D5DF0-6923-83C8-9E7E-D226045AEAF1}"/>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06AED3AC-9BD5-0982-5295-0C4117D45E06}"/>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11DC6C48-FE2F-2D87-04B3-BE6C0AD48926}"/>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ECA27C26-EA8F-00BE-401F-A1DDD8829FF6}"/>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20</a:t>
            </a:fld>
            <a:endParaRPr lang="lv-LV"/>
          </a:p>
        </p:txBody>
      </p:sp>
    </p:spTree>
    <p:extLst>
      <p:ext uri="{BB962C8B-B14F-4D97-AF65-F5344CB8AC3E}">
        <p14:creationId xmlns="" xmlns:p14="http://schemas.microsoft.com/office/powerpoint/2010/main" val="26743024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E18C4009-204C-4EDB-ACBF-61A506A22861}"/>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A1588422-9863-095D-6902-93DBFFC5B4C1}"/>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44659B4A-B779-CD37-9192-76B43782A4C2}"/>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17AA237B-4721-83E5-6D81-F237B60216FD}"/>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21</a:t>
            </a:fld>
            <a:endParaRPr lang="lv-LV"/>
          </a:p>
        </p:txBody>
      </p:sp>
    </p:spTree>
    <p:extLst>
      <p:ext uri="{BB962C8B-B14F-4D97-AF65-F5344CB8AC3E}">
        <p14:creationId xmlns="" xmlns:p14="http://schemas.microsoft.com/office/powerpoint/2010/main" val="11922854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22</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81" y="4715390"/>
            <a:ext cx="5439719" cy="4465882"/>
          </a:xfrm>
          <a:noFill/>
          <a:ln/>
        </p:spPr>
        <p:txBody>
          <a:bodyPr/>
          <a:lstStyle/>
          <a:p>
            <a:pPr eaLnBrk="1" hangingPunct="1"/>
            <a:endParaRPr lang="lv-LV">
              <a:latin typeface="Arial" charset="0"/>
            </a:endParaRPr>
          </a:p>
        </p:txBody>
      </p:sp>
    </p:spTree>
    <p:extLst>
      <p:ext uri="{BB962C8B-B14F-4D97-AF65-F5344CB8AC3E}">
        <p14:creationId xmlns="" xmlns:p14="http://schemas.microsoft.com/office/powerpoint/2010/main" val="24318161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aida attēla vietturis 1"/>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24</a:t>
            </a:fld>
            <a:endParaRPr lang="lv-LV"/>
          </a:p>
        </p:txBody>
      </p:sp>
    </p:spTree>
    <p:extLst>
      <p:ext uri="{BB962C8B-B14F-4D97-AF65-F5344CB8AC3E}">
        <p14:creationId xmlns="" xmlns:p14="http://schemas.microsoft.com/office/powerpoint/2010/main" val="151444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aida attēla vietturis 1"/>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4</a:t>
            </a:fld>
            <a:endParaRPr lang="lv-LV"/>
          </a:p>
        </p:txBody>
      </p:sp>
    </p:spTree>
    <p:extLst>
      <p:ext uri="{BB962C8B-B14F-4D97-AF65-F5344CB8AC3E}">
        <p14:creationId xmlns="" xmlns:p14="http://schemas.microsoft.com/office/powerpoint/2010/main" val="151444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E18C4009-204C-4EDB-ACBF-61A506A22861}"/>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A1588422-9863-095D-6902-93DBFFC5B4C1}"/>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44659B4A-B779-CD37-9192-76B43782A4C2}"/>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17AA237B-4721-83E5-6D81-F237B60216FD}"/>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5</a:t>
            </a:fld>
            <a:endParaRPr lang="lv-LV"/>
          </a:p>
        </p:txBody>
      </p:sp>
    </p:spTree>
    <p:extLst>
      <p:ext uri="{BB962C8B-B14F-4D97-AF65-F5344CB8AC3E}">
        <p14:creationId xmlns="" xmlns:p14="http://schemas.microsoft.com/office/powerpoint/2010/main" val="1192285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6</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81" y="4715390"/>
            <a:ext cx="5439719" cy="4465882"/>
          </a:xfrm>
          <a:noFill/>
          <a:ln/>
        </p:spPr>
        <p:txBody>
          <a:bodyPr/>
          <a:lstStyle/>
          <a:p>
            <a:pPr eaLnBrk="1" hangingPunct="1"/>
            <a:endParaRPr lang="lv-LV">
              <a:latin typeface="Arial" charset="0"/>
            </a:endParaRPr>
          </a:p>
        </p:txBody>
      </p:sp>
    </p:spTree>
    <p:extLst>
      <p:ext uri="{BB962C8B-B14F-4D97-AF65-F5344CB8AC3E}">
        <p14:creationId xmlns="" xmlns:p14="http://schemas.microsoft.com/office/powerpoint/2010/main" val="24318161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aida attēla vietturis 1"/>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7</a:t>
            </a:fld>
            <a:endParaRPr lang="lv-LV"/>
          </a:p>
        </p:txBody>
      </p:sp>
    </p:spTree>
    <p:extLst>
      <p:ext uri="{BB962C8B-B14F-4D97-AF65-F5344CB8AC3E}">
        <p14:creationId xmlns="" xmlns:p14="http://schemas.microsoft.com/office/powerpoint/2010/main" val="30765753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96263070-BE66-2D91-05EE-21C79E0C0E86}"/>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83E180A9-728F-5440-83C9-454B37CFA37D}"/>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354AB97E-30D5-F46D-5250-518F13C9A098}"/>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30E1E437-EE50-3C5E-5F2E-C7A72CCB5A65}"/>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8</a:t>
            </a:fld>
            <a:endParaRPr lang="lv-LV"/>
          </a:p>
        </p:txBody>
      </p:sp>
    </p:spTree>
    <p:extLst>
      <p:ext uri="{BB962C8B-B14F-4D97-AF65-F5344CB8AC3E}">
        <p14:creationId xmlns="" xmlns:p14="http://schemas.microsoft.com/office/powerpoint/2010/main" val="308927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A13A45D7-312C-0429-DFF9-5824B1CB443F}"/>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DF3A7622-13E1-F157-A574-3453FDE652B4}"/>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1E8822AC-736D-F707-A732-99932F19BF8C}"/>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A696F768-66D6-D5EA-EE66-58666A5E325E}"/>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9</a:t>
            </a:fld>
            <a:endParaRPr lang="lv-LV"/>
          </a:p>
        </p:txBody>
      </p:sp>
    </p:spTree>
    <p:extLst>
      <p:ext uri="{BB962C8B-B14F-4D97-AF65-F5344CB8AC3E}">
        <p14:creationId xmlns="" xmlns:p14="http://schemas.microsoft.com/office/powerpoint/2010/main" val="7578598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6F0080D4-D34C-628B-FEB3-F0FD975DB35D}"/>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C8A09D64-AB18-2585-D3E4-898E2BCD5D4E}"/>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6EA4ABFD-6001-2975-FD9D-CD06E60DA5C1}"/>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A28B3D2D-2835-A046-2C34-8EB36F35BAF1}"/>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10</a:t>
            </a:fld>
            <a:endParaRPr lang="lv-LV"/>
          </a:p>
        </p:txBody>
      </p:sp>
    </p:spTree>
    <p:extLst>
      <p:ext uri="{BB962C8B-B14F-4D97-AF65-F5344CB8AC3E}">
        <p14:creationId xmlns="" xmlns:p14="http://schemas.microsoft.com/office/powerpoint/2010/main" val="26503037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8C48EB62-FA0B-BA2B-BEF2-EF2D47EE26B4}"/>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9E5A9160-37C2-80E9-D2E5-54A7770E393C}"/>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E4EDB5C9-3587-B4E4-A905-ED04BB72ED61}"/>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E7681137-1FD6-C1C8-D220-63809C7A225A}"/>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11</a:t>
            </a:fld>
            <a:endParaRPr lang="lv-LV"/>
          </a:p>
        </p:txBody>
      </p:sp>
    </p:spTree>
    <p:extLst>
      <p:ext uri="{BB962C8B-B14F-4D97-AF65-F5344CB8AC3E}">
        <p14:creationId xmlns="" xmlns:p14="http://schemas.microsoft.com/office/powerpoint/2010/main" val="6780903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7C7BA9A-0A1C-4354-AAA8-780FE14DA26F}" type="slidenum">
              <a:rPr lang="en-US"/>
              <a:pPr>
                <a:defRPr/>
              </a:pPr>
              <a:t>‹#›</a:t>
            </a:fld>
            <a:endParaRPr lang="en-US"/>
          </a:p>
        </p:txBody>
      </p:sp>
    </p:spTree>
    <p:extLst>
      <p:ext uri="{BB962C8B-B14F-4D97-AF65-F5344CB8AC3E}">
        <p14:creationId xmlns="" xmlns:p14="http://schemas.microsoft.com/office/powerpoint/2010/main" val="2448095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a:t>Click to edit Master text styles</a:t>
            </a:r>
          </a:p>
          <a:p>
            <a:pPr lvl="1"/>
            <a:r>
              <a:rPr lang="lv-LV"/>
              <a:t>Second level</a:t>
            </a:r>
          </a:p>
          <a:p>
            <a:pPr lvl="2"/>
            <a:r>
              <a:rPr lang="lv-LV"/>
              <a:t>Third level</a:t>
            </a:r>
          </a:p>
          <a:p>
            <a:pPr lvl="3"/>
            <a:r>
              <a:rPr lang="lv-LV"/>
              <a:t>Fourth level</a:t>
            </a:r>
          </a:p>
          <a:p>
            <a:pPr lvl="4"/>
            <a:r>
              <a:rPr lang="lv-LV"/>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noChangeArrowheads="1"/>
          </p:cNvPicPr>
          <p:nvPr/>
        </p:nvPicPr>
        <p:blipFill>
          <a:blip r:embed="rId2" cstate="print"/>
          <a:srcRect/>
          <a:stretch>
            <a:fillRect/>
          </a:stretch>
        </p:blipFill>
        <p:spPr bwMode="auto">
          <a:xfrm>
            <a:off x="5472608" y="1556792"/>
            <a:ext cx="3635896" cy="4324244"/>
          </a:xfrm>
          <a:prstGeom prst="rect">
            <a:avLst/>
          </a:prstGeom>
          <a:ln>
            <a:noFill/>
          </a:ln>
          <a:effectLst>
            <a:softEdge rad="112500"/>
          </a:effectLst>
        </p:spPr>
      </p:pic>
      <p:sp>
        <p:nvSpPr>
          <p:cNvPr id="3074" name="Rectangle 2"/>
          <p:cNvSpPr>
            <a:spLocks noGrp="1" noChangeArrowheads="1"/>
          </p:cNvSpPr>
          <p:nvPr>
            <p:ph type="ctrTitle"/>
          </p:nvPr>
        </p:nvSpPr>
        <p:spPr>
          <a:xfrm>
            <a:off x="0" y="122337"/>
            <a:ext cx="9144000" cy="714375"/>
          </a:xfrm>
        </p:spPr>
        <p:txBody>
          <a:bodyPr/>
          <a:lstStyle/>
          <a:p>
            <a:pPr eaLnBrk="1" hangingPunct="1"/>
            <a:r>
              <a:rPr lang="lv-LV" sz="3600" b="1" dirty="0" smtClean="0"/>
              <a:t>Lk.18:9-14</a:t>
            </a:r>
            <a:r>
              <a:rPr lang="lv-LV" sz="3600" dirty="0" smtClean="0"/>
              <a:t> </a:t>
            </a:r>
            <a:r>
              <a:rPr lang="lv-LV" sz="3600" b="1" dirty="0" smtClean="0"/>
              <a:t>Farizejs un muitnieks</a:t>
            </a:r>
          </a:p>
        </p:txBody>
      </p:sp>
      <p:pic>
        <p:nvPicPr>
          <p:cNvPr id="3075" name="Picture 3" descr="DOVE019"/>
          <p:cNvPicPr>
            <a:picLocks noChangeAspect="1" noChangeArrowheads="1"/>
          </p:cNvPicPr>
          <p:nvPr/>
        </p:nvPicPr>
        <p:blipFill>
          <a:blip r:embed="rId3" cstate="print"/>
          <a:srcRect/>
          <a:stretch>
            <a:fillRect/>
          </a:stretch>
        </p:blipFill>
        <p:spPr bwMode="auto">
          <a:xfrm>
            <a:off x="251520" y="-27384"/>
            <a:ext cx="531813" cy="757238"/>
          </a:xfrm>
          <a:prstGeom prst="rect">
            <a:avLst/>
          </a:prstGeom>
          <a:noFill/>
          <a:ln w="9525">
            <a:noFill/>
            <a:miter lim="800000"/>
            <a:headEnd/>
            <a:tailEnd/>
          </a:ln>
        </p:spPr>
      </p:pic>
      <p:sp>
        <p:nvSpPr>
          <p:cNvPr id="3076" name="Rectangle 6"/>
          <p:cNvSpPr>
            <a:spLocks noChangeArrowheads="1"/>
          </p:cNvSpPr>
          <p:nvPr/>
        </p:nvSpPr>
        <p:spPr bwMode="auto">
          <a:xfrm>
            <a:off x="0" y="692696"/>
            <a:ext cx="5580112" cy="6186309"/>
          </a:xfrm>
          <a:prstGeom prst="rect">
            <a:avLst/>
          </a:prstGeom>
          <a:noFill/>
          <a:ln w="9525">
            <a:noFill/>
            <a:miter lim="800000"/>
            <a:headEnd/>
            <a:tailEnd/>
          </a:ln>
        </p:spPr>
        <p:txBody>
          <a:bodyPr wrap="square">
            <a:spAutoFit/>
          </a:bodyPr>
          <a:lstStyle/>
          <a:p>
            <a:r>
              <a:rPr lang="lv-LV" sz="2200" dirty="0" smtClean="0"/>
              <a:t>9 Un dažiem, kas sevi uzskatīja par taisniem, bet pārējos nicināja, viņš stāstīja šādu līdzību: 10 "Divi cilvēki ienāca templī Dievu lūgt, viens bija farizejs un otrs – muitnieks. 11 Farizejs, nostājies savrup, lūdza tā: Dievs, es tev pateicos, ka neesmu kā pārējie cilvēki – laupītāji, ļaundari, laulības apgānītāji vai arī kā šis te muitnieks; 12 es gavēju divreiz nedēļā un dodu desmito tiesu no visa, ko iegūstu. 13 Bet muitnieks, attālāk stāvēdams, neuzdrošinājās pat acis pacelt uz debesīm, bet, sitot sev pie krūtīm, sacīja: Dievs, esi man grēciniekam žēlīgs! 14 Es jums saku: šis nogāja savās mājās attaisnots, bet tas otrs ne, jo katrs, kas pats sevi paaugstina, tiks pazemināts, bet, kas sevi pazemina, tiks paaugstināts."</a:t>
            </a:r>
            <a:endParaRPr lang="en-US" sz="2200" dirty="0"/>
          </a:p>
        </p:txBody>
      </p:sp>
      <p:sp>
        <p:nvSpPr>
          <p:cNvPr id="6" name="Rectangle 5"/>
          <p:cNvSpPr>
            <a:spLocks noChangeArrowheads="1"/>
          </p:cNvSpPr>
          <p:nvPr/>
        </p:nvSpPr>
        <p:spPr bwMode="auto">
          <a:xfrm>
            <a:off x="7389699" y="-27384"/>
            <a:ext cx="1646797" cy="400110"/>
          </a:xfrm>
          <a:prstGeom prst="rect">
            <a:avLst/>
          </a:prstGeom>
          <a:noFill/>
          <a:ln w="9525">
            <a:noFill/>
            <a:miter lim="800000"/>
            <a:headEnd/>
            <a:tailEnd/>
          </a:ln>
        </p:spPr>
        <p:txBody>
          <a:bodyPr wrap="none">
            <a:spAutoFit/>
          </a:bodyPr>
          <a:lstStyle/>
          <a:p>
            <a:pPr>
              <a:spcBef>
                <a:spcPct val="50000"/>
              </a:spcBef>
            </a:pPr>
            <a:r>
              <a:rPr lang="lv-LV" sz="2000" dirty="0" smtClean="0"/>
              <a:t>24.nov.2024.</a:t>
            </a:r>
            <a:endParaRPr lang="lv-LV" sz="2000" dirty="0"/>
          </a:p>
        </p:txBody>
      </p:sp>
      <p:sp>
        <p:nvSpPr>
          <p:cNvPr id="7"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39719261-8628-CEA1-744C-C61A2A3936BF}"/>
            </a:ext>
          </a:extLst>
        </p:cNvPr>
        <p:cNvGrpSpPr/>
        <p:nvPr/>
      </p:nvGrpSpPr>
      <p:grpSpPr>
        <a:xfrm>
          <a:off x="0" y="0"/>
          <a:ext cx="0" cy="0"/>
          <a:chOff x="0" y="0"/>
          <a:chExt cx="0" cy="0"/>
        </a:xfrm>
      </p:grpSpPr>
      <p:pic>
        <p:nvPicPr>
          <p:cNvPr id="16386" name="Picture 2" descr="How do I Recover from Trauma and Humiliation? (Part 1)"/>
          <p:cNvPicPr>
            <a:picLocks noChangeAspect="1" noChangeArrowheads="1"/>
          </p:cNvPicPr>
          <p:nvPr/>
        </p:nvPicPr>
        <p:blipFill>
          <a:blip r:embed="rId3" cstate="print"/>
          <a:srcRect/>
          <a:stretch>
            <a:fillRect/>
          </a:stretch>
        </p:blipFill>
        <p:spPr bwMode="auto">
          <a:xfrm>
            <a:off x="0" y="3683000"/>
            <a:ext cx="9144000" cy="3175000"/>
          </a:xfrm>
          <a:prstGeom prst="rect">
            <a:avLst/>
          </a:prstGeom>
          <a:noFill/>
        </p:spPr>
      </p:pic>
      <p:sp>
        <p:nvSpPr>
          <p:cNvPr id="2" name="Virsraksts 1">
            <a:extLst>
              <a:ext uri="{FF2B5EF4-FFF2-40B4-BE49-F238E27FC236}">
                <a16:creationId xmlns="" xmlns:a16="http://schemas.microsoft.com/office/drawing/2014/main" id="{E8F28D10-4374-7103-18C9-A7E09BF0611B}"/>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Lepnam cilvēkam ir grūti</a:t>
            </a:r>
          </a:p>
        </p:txBody>
      </p:sp>
      <p:sp>
        <p:nvSpPr>
          <p:cNvPr id="55298" name="AutoShape 2" descr="Like Rats in a Cage, Are We Witnessing the Collapse of the Healthcare  System?">
            <a:extLst>
              <a:ext uri="{FF2B5EF4-FFF2-40B4-BE49-F238E27FC236}">
                <a16:creationId xmlns="" xmlns:a16="http://schemas.microsoft.com/office/drawing/2014/main" id="{C1C4D751-8CE0-2254-B9CF-8C34F0EC91B1}"/>
              </a:ext>
            </a:extLst>
          </p:cNvPr>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Rounded Rectangle 7">
            <a:extLst>
              <a:ext uri="{FF2B5EF4-FFF2-40B4-BE49-F238E27FC236}">
                <a16:creationId xmlns="" xmlns:a16="http://schemas.microsoft.com/office/drawing/2014/main" id="{AC89CC05-839E-3757-EFB4-34595DB2A347}"/>
              </a:ext>
            </a:extLst>
          </p:cNvPr>
          <p:cNvSpPr/>
          <p:nvPr/>
        </p:nvSpPr>
        <p:spPr>
          <a:xfrm>
            <a:off x="1259632" y="764704"/>
            <a:ext cx="6624736" cy="1008113"/>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Lepnam cilvēkam jebkurš aizskārums ir kā pazemojums</a:t>
            </a:r>
            <a:endParaRPr lang="en-US" sz="3600" dirty="0"/>
          </a:p>
        </p:txBody>
      </p:sp>
      <p:sp>
        <p:nvSpPr>
          <p:cNvPr id="5" name="Rounded Rectangle 7">
            <a:extLst>
              <a:ext uri="{FF2B5EF4-FFF2-40B4-BE49-F238E27FC236}">
                <a16:creationId xmlns="" xmlns:a16="http://schemas.microsoft.com/office/drawing/2014/main" id="{C84C27BC-2BF5-47AC-127E-F544D343CF5D}"/>
              </a:ext>
            </a:extLst>
          </p:cNvPr>
          <p:cNvSpPr/>
          <p:nvPr/>
        </p:nvSpPr>
        <p:spPr>
          <a:xfrm>
            <a:off x="700074" y="1916832"/>
            <a:ext cx="7688350"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err="1"/>
              <a:t>Ego</a:t>
            </a:r>
            <a:r>
              <a:rPr lang="lv-LV" sz="3600" dirty="0"/>
              <a:t> ir uzpūsts un vārīgs kā balons</a:t>
            </a:r>
            <a:endParaRPr lang="en-US" sz="3600" dirty="0"/>
          </a:p>
        </p:txBody>
      </p:sp>
      <p:sp>
        <p:nvSpPr>
          <p:cNvPr id="6" name="Rounded Rectangle 7">
            <a:extLst>
              <a:ext uri="{FF2B5EF4-FFF2-40B4-BE49-F238E27FC236}">
                <a16:creationId xmlns="" xmlns:a16="http://schemas.microsoft.com/office/drawing/2014/main" id="{FC65AEEB-7D34-4D36-3156-BC0B35A63557}"/>
              </a:ext>
            </a:extLst>
          </p:cNvPr>
          <p:cNvSpPr/>
          <p:nvPr/>
        </p:nvSpPr>
        <p:spPr>
          <a:xfrm>
            <a:off x="1187624" y="2636912"/>
            <a:ext cx="6735740"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Patmīlība ir uz sevi centrēta persona, kas katru aizrādījumu uztvers kā pazemojumu</a:t>
            </a:r>
            <a:endParaRPr lang="en-US" sz="3600" dirty="0"/>
          </a:p>
        </p:txBody>
      </p:sp>
    </p:spTree>
    <p:extLst>
      <p:ext uri="{BB962C8B-B14F-4D97-AF65-F5344CB8AC3E}">
        <p14:creationId xmlns="" xmlns:p14="http://schemas.microsoft.com/office/powerpoint/2010/main" val="209782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6386"/>
                                        </p:tgtEl>
                                        <p:attrNameLst>
                                          <p:attrName>style.visibility</p:attrName>
                                        </p:attrNameLst>
                                      </p:cBhvr>
                                      <p:to>
                                        <p:strVal val="visible"/>
                                      </p:to>
                                    </p:set>
                                    <p:animEffect transition="in" filter="fade">
                                      <p:cBhvr>
                                        <p:cTn id="11" dur="2000"/>
                                        <p:tgtEl>
                                          <p:spTgt spid="16386"/>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1CE24E23-AC49-E39D-044E-B6BDD3EBD9C9}"/>
            </a:ext>
          </a:extLst>
        </p:cNvPr>
        <p:cNvGrpSpPr/>
        <p:nvPr/>
      </p:nvGrpSpPr>
      <p:grpSpPr>
        <a:xfrm>
          <a:off x="0" y="0"/>
          <a:ext cx="0" cy="0"/>
          <a:chOff x="0" y="0"/>
          <a:chExt cx="0" cy="0"/>
        </a:xfrm>
      </p:grpSpPr>
      <p:pic>
        <p:nvPicPr>
          <p:cNvPr id="14340" name="Picture 4" descr="Nail about to pop a balloon isolated on white"/>
          <p:cNvPicPr>
            <a:picLocks noChangeAspect="1" noChangeArrowheads="1"/>
          </p:cNvPicPr>
          <p:nvPr/>
        </p:nvPicPr>
        <p:blipFill>
          <a:blip r:embed="rId3" cstate="print"/>
          <a:srcRect/>
          <a:stretch>
            <a:fillRect/>
          </a:stretch>
        </p:blipFill>
        <p:spPr bwMode="auto">
          <a:xfrm>
            <a:off x="0" y="548680"/>
            <a:ext cx="5878551" cy="4536504"/>
          </a:xfrm>
          <a:prstGeom prst="rect">
            <a:avLst/>
          </a:prstGeom>
          <a:noFill/>
        </p:spPr>
      </p:pic>
      <p:sp>
        <p:nvSpPr>
          <p:cNvPr id="2" name="Virsraksts 1">
            <a:extLst>
              <a:ext uri="{FF2B5EF4-FFF2-40B4-BE49-F238E27FC236}">
                <a16:creationId xmlns="" xmlns:a16="http://schemas.microsoft.com/office/drawing/2014/main" id="{BE87ECE8-F5B9-90DD-4E07-880788E68F07}"/>
              </a:ext>
            </a:extLst>
          </p:cNvPr>
          <p:cNvSpPr>
            <a:spLocks noGrp="1"/>
          </p:cNvSpPr>
          <p:nvPr>
            <p:ph type="title"/>
          </p:nvPr>
        </p:nvSpPr>
        <p:spPr>
          <a:xfrm>
            <a:off x="0" y="6350"/>
            <a:ext cx="9144000" cy="654050"/>
          </a:xfrm>
        </p:spPr>
        <p:txBody>
          <a:bodyPr/>
          <a:lstStyle/>
          <a:p>
            <a:pPr eaLnBrk="1" fontAlgn="auto" hangingPunct="1">
              <a:spcAft>
                <a:spcPts val="0"/>
              </a:spcAft>
              <a:defRPr/>
            </a:pPr>
            <a:r>
              <a:rPr lang="lv-LV" sz="4000" b="1" dirty="0">
                <a:solidFill>
                  <a:schemeClr val="tx1"/>
                </a:solidFill>
              </a:rPr>
              <a:t>Lai cilvēkā varētu notikt pārmaiņas</a:t>
            </a:r>
          </a:p>
        </p:txBody>
      </p:sp>
      <p:sp>
        <p:nvSpPr>
          <p:cNvPr id="55298" name="AutoShape 2" descr="Like Rats in a Cage, Are We Witnessing the Collapse of the Healthcare  System?">
            <a:extLst>
              <a:ext uri="{FF2B5EF4-FFF2-40B4-BE49-F238E27FC236}">
                <a16:creationId xmlns="" xmlns:a16="http://schemas.microsoft.com/office/drawing/2014/main" id="{11EDF4B2-D075-9CD5-660D-6BC3C390D36F}"/>
              </a:ext>
            </a:extLst>
          </p:cNvPr>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Rounded Rectangle 7">
            <a:extLst>
              <a:ext uri="{FF2B5EF4-FFF2-40B4-BE49-F238E27FC236}">
                <a16:creationId xmlns="" xmlns:a16="http://schemas.microsoft.com/office/drawing/2014/main" id="{5D4F7EAC-D895-266E-4072-9081EFE5759C}"/>
              </a:ext>
            </a:extLst>
          </p:cNvPr>
          <p:cNvSpPr/>
          <p:nvPr/>
        </p:nvSpPr>
        <p:spPr>
          <a:xfrm>
            <a:off x="4644008" y="836712"/>
            <a:ext cx="3672408" cy="117870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uzpūstajam </a:t>
            </a:r>
            <a:r>
              <a:rPr lang="lv-LV" sz="4000" dirty="0" err="1"/>
              <a:t>ego</a:t>
            </a:r>
            <a:r>
              <a:rPr lang="lv-LV" sz="4000" dirty="0"/>
              <a:t> ir jāsaplīst</a:t>
            </a:r>
            <a:endParaRPr lang="en-US" sz="4000" dirty="0"/>
          </a:p>
        </p:txBody>
      </p:sp>
      <p:sp>
        <p:nvSpPr>
          <p:cNvPr id="5" name="Rounded Rectangle 7">
            <a:extLst>
              <a:ext uri="{FF2B5EF4-FFF2-40B4-BE49-F238E27FC236}">
                <a16:creationId xmlns="" xmlns:a16="http://schemas.microsoft.com/office/drawing/2014/main" id="{ACEF6FBE-4779-59D8-39E5-283A9C1F8242}"/>
              </a:ext>
            </a:extLst>
          </p:cNvPr>
          <p:cNvSpPr/>
          <p:nvPr/>
        </p:nvSpPr>
        <p:spPr>
          <a:xfrm>
            <a:off x="5508104" y="2132856"/>
            <a:ext cx="3456384" cy="43204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Patiesību redzam tad, kad uzpūstais balons uzsprāgst, </a:t>
            </a:r>
            <a:r>
              <a:rPr lang="it-IT" sz="3600" dirty="0"/>
              <a:t>un ieraugam, ka esam parasti cilvēki</a:t>
            </a:r>
            <a:endParaRPr lang="en-US" sz="3600" dirty="0"/>
          </a:p>
        </p:txBody>
      </p:sp>
      <p:sp>
        <p:nvSpPr>
          <p:cNvPr id="6" name="Rounded Rectangle 7">
            <a:extLst>
              <a:ext uri="{FF2B5EF4-FFF2-40B4-BE49-F238E27FC236}">
                <a16:creationId xmlns="" xmlns:a16="http://schemas.microsoft.com/office/drawing/2014/main" id="{0FE91880-8865-AB6A-266C-0474D34A54C7}"/>
              </a:ext>
            </a:extLst>
          </p:cNvPr>
          <p:cNvSpPr/>
          <p:nvPr/>
        </p:nvSpPr>
        <p:spPr>
          <a:xfrm>
            <a:off x="68508" y="4581128"/>
            <a:ext cx="5223572" cy="216024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Patmīlība ir uz sevi centrēta persona, kas katru aizrādījumu uztvers kā pazemojumu</a:t>
            </a:r>
            <a:endParaRPr lang="en-US" sz="3600" dirty="0"/>
          </a:p>
        </p:txBody>
      </p:sp>
    </p:spTree>
    <p:extLst>
      <p:ext uri="{BB962C8B-B14F-4D97-AF65-F5344CB8AC3E}">
        <p14:creationId xmlns="" xmlns:p14="http://schemas.microsoft.com/office/powerpoint/2010/main" val="2191580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4340"/>
                                        </p:tgtEl>
                                        <p:attrNameLst>
                                          <p:attrName>style.visibility</p:attrName>
                                        </p:attrNameLst>
                                      </p:cBhvr>
                                      <p:to>
                                        <p:strVal val="visible"/>
                                      </p:to>
                                    </p:set>
                                    <p:animEffect transition="in" filter="fade">
                                      <p:cBhvr>
                                        <p:cTn id="11" dur="2000"/>
                                        <p:tgtEl>
                                          <p:spTgt spid="14340"/>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9F2EF838-55B5-10F7-600E-4D48F743CBF3}"/>
            </a:ext>
          </a:extLst>
        </p:cNvPr>
        <p:cNvGrpSpPr/>
        <p:nvPr/>
      </p:nvGrpSpPr>
      <p:grpSpPr>
        <a:xfrm>
          <a:off x="0" y="0"/>
          <a:ext cx="0" cy="0"/>
          <a:chOff x="0" y="0"/>
          <a:chExt cx="0" cy="0"/>
        </a:xfrm>
      </p:grpSpPr>
      <p:pic>
        <p:nvPicPr>
          <p:cNvPr id="2" name="Attēls 1">
            <a:extLst>
              <a:ext uri="{FF2B5EF4-FFF2-40B4-BE49-F238E27FC236}">
                <a16:creationId xmlns="" xmlns:a16="http://schemas.microsoft.com/office/drawing/2014/main" id="{E9842268-0157-5D2B-4390-514777859022}"/>
              </a:ext>
            </a:extLst>
          </p:cNvPr>
          <p:cNvPicPr>
            <a:picLocks noChangeAspect="1"/>
          </p:cNvPicPr>
          <p:nvPr/>
        </p:nvPicPr>
        <p:blipFill rotWithShape="1">
          <a:blip r:embed="rId3" cstate="print">
            <a:extLst>
              <a:ext uri="{28A0092B-C50C-407E-A947-70E740481C1C}">
                <a14:useLocalDpi xmlns="" xmlns:a14="http://schemas.microsoft.com/office/drawing/2010/main" val="0"/>
              </a:ext>
            </a:extLst>
          </a:blip>
          <a:srcRect l="4146" r="47103"/>
          <a:stretch/>
        </p:blipFill>
        <p:spPr>
          <a:xfrm>
            <a:off x="0" y="1556792"/>
            <a:ext cx="3816424" cy="4404860"/>
          </a:xfrm>
          <a:prstGeom prst="rect">
            <a:avLst/>
          </a:prstGeom>
        </p:spPr>
      </p:pic>
      <p:sp>
        <p:nvSpPr>
          <p:cNvPr id="11266" name="Slide Number Placeholder 6">
            <a:extLst>
              <a:ext uri="{FF2B5EF4-FFF2-40B4-BE49-F238E27FC236}">
                <a16:creationId xmlns="" xmlns:a16="http://schemas.microsoft.com/office/drawing/2014/main" id="{00B7E02E-A12F-9AC6-F347-C02F72A744F9}"/>
              </a:ext>
            </a:extLst>
          </p:cNvPr>
          <p:cNvSpPr>
            <a:spLocks noGrp="1"/>
          </p:cNvSpPr>
          <p:nvPr>
            <p:ph type="sldNum" sz="quarter" idx="12"/>
          </p:nvPr>
        </p:nvSpPr>
        <p:spPr>
          <a:noFill/>
        </p:spPr>
        <p:txBody>
          <a:bodyPr/>
          <a:lstStyle/>
          <a:p>
            <a:fld id="{5C443F84-02A0-4ED0-9240-4005E1DB59C1}" type="slidenum">
              <a:rPr lang="en-US" smtClean="0"/>
              <a:pPr/>
              <a:t>12</a:t>
            </a:fld>
            <a:endParaRPr lang="en-US"/>
          </a:p>
        </p:txBody>
      </p:sp>
      <p:sp>
        <p:nvSpPr>
          <p:cNvPr id="10" name="Rectangle 2">
            <a:extLst>
              <a:ext uri="{FF2B5EF4-FFF2-40B4-BE49-F238E27FC236}">
                <a16:creationId xmlns="" xmlns:a16="http://schemas.microsoft.com/office/drawing/2014/main" id="{F7B5C824-EE94-5948-43D6-2221105014F6}"/>
              </a:ext>
            </a:extLst>
          </p:cNvPr>
          <p:cNvSpPr>
            <a:spLocks noGrp="1" noChangeArrowheads="1"/>
          </p:cNvSpPr>
          <p:nvPr>
            <p:ph type="title"/>
          </p:nvPr>
        </p:nvSpPr>
        <p:spPr>
          <a:xfrm>
            <a:off x="72008" y="116632"/>
            <a:ext cx="9071992" cy="907157"/>
          </a:xfrm>
        </p:spPr>
        <p:txBody>
          <a:bodyPr/>
          <a:lstStyle/>
          <a:p>
            <a:pPr marL="762000" indent="-762000" eaLnBrk="1" hangingPunct="1">
              <a:defRPr/>
            </a:pPr>
            <a:r>
              <a:rPr lang="lv-LV" b="1" dirty="0"/>
              <a:t>AA atziņa:</a:t>
            </a:r>
            <a:endParaRPr lang="en-US" b="1" dirty="0">
              <a:solidFill>
                <a:schemeClr val="tx1"/>
              </a:solidFill>
            </a:endParaRPr>
          </a:p>
        </p:txBody>
      </p:sp>
      <p:sp>
        <p:nvSpPr>
          <p:cNvPr id="6" name="Rounded Rectangle 5">
            <a:extLst>
              <a:ext uri="{FF2B5EF4-FFF2-40B4-BE49-F238E27FC236}">
                <a16:creationId xmlns="" xmlns:a16="http://schemas.microsoft.com/office/drawing/2014/main" id="{B161A494-BCB7-F43C-53BA-AFD31AF028D6}"/>
              </a:ext>
            </a:extLst>
          </p:cNvPr>
          <p:cNvSpPr/>
          <p:nvPr/>
        </p:nvSpPr>
        <p:spPr>
          <a:xfrm>
            <a:off x="3491880" y="1412776"/>
            <a:ext cx="5472608" cy="466062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sz="4000" dirty="0"/>
              <a:t>Pazemība rodas no reāla skatījuma uz sevi, ka apzināmies, ka neesam labāki vai sliktāki par citiem un līdz ar to no citiem neko neprasām.</a:t>
            </a:r>
          </a:p>
        </p:txBody>
      </p:sp>
    </p:spTree>
    <p:extLst>
      <p:ext uri="{BB962C8B-B14F-4D97-AF65-F5344CB8AC3E}">
        <p14:creationId xmlns="" xmlns:p14="http://schemas.microsoft.com/office/powerpoint/2010/main" val="4023383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48CC6DF2-2632-6048-83EF-2DEC0C751CDF}"/>
            </a:ext>
          </a:extLst>
        </p:cNvPr>
        <p:cNvGrpSpPr/>
        <p:nvPr/>
      </p:nvGrpSpPr>
      <p:grpSpPr>
        <a:xfrm>
          <a:off x="0" y="0"/>
          <a:ext cx="0" cy="0"/>
          <a:chOff x="0" y="0"/>
          <a:chExt cx="0" cy="0"/>
        </a:xfrm>
      </p:grpSpPr>
      <p:pic>
        <p:nvPicPr>
          <p:cNvPr id="10242" name="Picture 2" descr="Eating Satisfaction People Concept Happy Full Stock Photo 411971275 |  Shutterstock"/>
          <p:cNvPicPr>
            <a:picLocks noChangeAspect="1" noChangeArrowheads="1"/>
          </p:cNvPicPr>
          <p:nvPr/>
        </p:nvPicPr>
        <p:blipFill>
          <a:blip r:embed="rId3" cstate="print"/>
          <a:srcRect b="8201"/>
          <a:stretch>
            <a:fillRect/>
          </a:stretch>
        </p:blipFill>
        <p:spPr bwMode="auto">
          <a:xfrm>
            <a:off x="1680173" y="1700808"/>
            <a:ext cx="7463827" cy="5157192"/>
          </a:xfrm>
          <a:prstGeom prst="rect">
            <a:avLst/>
          </a:prstGeom>
          <a:ln>
            <a:noFill/>
          </a:ln>
          <a:effectLst>
            <a:softEdge rad="112500"/>
          </a:effectLst>
        </p:spPr>
      </p:pic>
      <p:sp>
        <p:nvSpPr>
          <p:cNvPr id="2" name="Virsraksts 1">
            <a:extLst>
              <a:ext uri="{FF2B5EF4-FFF2-40B4-BE49-F238E27FC236}">
                <a16:creationId xmlns="" xmlns:a16="http://schemas.microsoft.com/office/drawing/2014/main" id="{ACFF090C-6412-C7A6-FC1A-365C56D399A0}"/>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Lepnība pret pazemību</a:t>
            </a:r>
          </a:p>
        </p:txBody>
      </p:sp>
      <p:sp>
        <p:nvSpPr>
          <p:cNvPr id="55298" name="AutoShape 2" descr="Like Rats in a Cage, Are We Witnessing the Collapse of the Healthcare  System?">
            <a:extLst>
              <a:ext uri="{FF2B5EF4-FFF2-40B4-BE49-F238E27FC236}">
                <a16:creationId xmlns="" xmlns:a16="http://schemas.microsoft.com/office/drawing/2014/main" id="{1EAA4B19-D507-1D40-0B9B-4F475874D236}"/>
              </a:ext>
            </a:extLst>
          </p:cNvPr>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Rounded Rectangle 7">
            <a:extLst>
              <a:ext uri="{FF2B5EF4-FFF2-40B4-BE49-F238E27FC236}">
                <a16:creationId xmlns="" xmlns:a16="http://schemas.microsoft.com/office/drawing/2014/main" id="{098DFBA0-10F7-65D2-18EB-5175358C2ADC}"/>
              </a:ext>
            </a:extLst>
          </p:cNvPr>
          <p:cNvSpPr/>
          <p:nvPr/>
        </p:nvSpPr>
        <p:spPr>
          <a:xfrm>
            <a:off x="1043608" y="764703"/>
            <a:ext cx="7128792" cy="72008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Lepns cilvēks vienmēr badā.</a:t>
            </a:r>
            <a:endParaRPr lang="en-US" sz="4000" dirty="0"/>
          </a:p>
        </p:txBody>
      </p:sp>
      <p:sp>
        <p:nvSpPr>
          <p:cNvPr id="5" name="Rounded Rectangle 7">
            <a:extLst>
              <a:ext uri="{FF2B5EF4-FFF2-40B4-BE49-F238E27FC236}">
                <a16:creationId xmlns="" xmlns:a16="http://schemas.microsoft.com/office/drawing/2014/main" id="{C49DF7FD-BE4B-123E-F4A5-17773344D703}"/>
              </a:ext>
            </a:extLst>
          </p:cNvPr>
          <p:cNvSpPr/>
          <p:nvPr/>
        </p:nvSpPr>
        <p:spPr>
          <a:xfrm>
            <a:off x="323528" y="1844824"/>
            <a:ext cx="3600400" cy="187220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pt-BR" sz="4000" dirty="0"/>
              <a:t>Pazemīgam cilvēkam ir sāta sajūta.</a:t>
            </a:r>
            <a:endParaRPr lang="en-US" sz="4000" dirty="0"/>
          </a:p>
        </p:txBody>
      </p:sp>
      <p:sp>
        <p:nvSpPr>
          <p:cNvPr id="6" name="Rounded Rectangle 7">
            <a:extLst>
              <a:ext uri="{FF2B5EF4-FFF2-40B4-BE49-F238E27FC236}">
                <a16:creationId xmlns="" xmlns:a16="http://schemas.microsoft.com/office/drawing/2014/main" id="{F5BE8B3A-640C-69A8-95A8-9AD55A7FDBC1}"/>
              </a:ext>
            </a:extLst>
          </p:cNvPr>
          <p:cNvSpPr/>
          <p:nvPr/>
        </p:nvSpPr>
        <p:spPr>
          <a:xfrm>
            <a:off x="683568" y="4365104"/>
            <a:ext cx="7167788"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Pazemīgs cilvēks zina, kas viņam ir un kas viņam trūkst.</a:t>
            </a:r>
            <a:endParaRPr lang="en-US" sz="4000" dirty="0"/>
          </a:p>
        </p:txBody>
      </p:sp>
    </p:spTree>
    <p:extLst>
      <p:ext uri="{BB962C8B-B14F-4D97-AF65-F5344CB8AC3E}">
        <p14:creationId xmlns="" xmlns:p14="http://schemas.microsoft.com/office/powerpoint/2010/main" val="1566824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0242"/>
                                        </p:tgtEl>
                                        <p:attrNameLst>
                                          <p:attrName>style.visibility</p:attrName>
                                        </p:attrNameLst>
                                      </p:cBhvr>
                                      <p:to>
                                        <p:strVal val="visible"/>
                                      </p:to>
                                    </p:set>
                                    <p:animEffect transition="in" filter="fade">
                                      <p:cBhvr>
                                        <p:cTn id="11" dur="2000"/>
                                        <p:tgtEl>
                                          <p:spTgt spid="10242"/>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67FC2A03-1001-8230-C093-04016E01DEAD}"/>
            </a:ext>
          </a:extLst>
        </p:cNvPr>
        <p:cNvGrpSpPr/>
        <p:nvPr/>
      </p:nvGrpSpPr>
      <p:grpSpPr>
        <a:xfrm>
          <a:off x="0" y="0"/>
          <a:ext cx="0" cy="0"/>
          <a:chOff x="0" y="0"/>
          <a:chExt cx="0" cy="0"/>
        </a:xfrm>
      </p:grpSpPr>
      <p:pic>
        <p:nvPicPr>
          <p:cNvPr id="8194" name="Picture 2" descr="The Apostle Paul - Hiding Place Ministry Intl 501(c)3"/>
          <p:cNvPicPr>
            <a:picLocks noChangeAspect="1" noChangeArrowheads="1"/>
          </p:cNvPicPr>
          <p:nvPr/>
        </p:nvPicPr>
        <p:blipFill>
          <a:blip r:embed="rId2" cstate="print"/>
          <a:srcRect/>
          <a:stretch>
            <a:fillRect/>
          </a:stretch>
        </p:blipFill>
        <p:spPr bwMode="auto">
          <a:xfrm>
            <a:off x="3563888" y="3137925"/>
            <a:ext cx="5580112" cy="3720076"/>
          </a:xfrm>
          <a:prstGeom prst="rect">
            <a:avLst/>
          </a:prstGeom>
          <a:ln>
            <a:noFill/>
          </a:ln>
          <a:effectLst>
            <a:softEdge rad="112500"/>
          </a:effectLst>
        </p:spPr>
      </p:pic>
      <p:sp>
        <p:nvSpPr>
          <p:cNvPr id="2050" name="Rectangle 2">
            <a:extLst>
              <a:ext uri="{FF2B5EF4-FFF2-40B4-BE49-F238E27FC236}">
                <a16:creationId xmlns="" xmlns:a16="http://schemas.microsoft.com/office/drawing/2014/main" id="{B4B0643F-9388-2513-8BD1-B6F69B702EBC}"/>
              </a:ext>
            </a:extLst>
          </p:cNvPr>
          <p:cNvSpPr>
            <a:spLocks noGrp="1" noChangeArrowheads="1"/>
          </p:cNvSpPr>
          <p:nvPr>
            <p:ph type="title"/>
          </p:nvPr>
        </p:nvSpPr>
        <p:spPr>
          <a:xfrm>
            <a:off x="1" y="-27384"/>
            <a:ext cx="9144000" cy="693290"/>
          </a:xfrm>
        </p:spPr>
        <p:txBody>
          <a:bodyPr/>
          <a:lstStyle/>
          <a:p>
            <a:pPr eaLnBrk="1" hangingPunct="1"/>
            <a:r>
              <a:rPr lang="lv-LV" sz="3600" b="1" dirty="0"/>
              <a:t>2.Kor.12:9-10 Pazemīga lūgšana</a:t>
            </a:r>
          </a:p>
        </p:txBody>
      </p:sp>
      <p:sp>
        <p:nvSpPr>
          <p:cNvPr id="2054" name="Slide Number Placeholder 5">
            <a:extLst>
              <a:ext uri="{FF2B5EF4-FFF2-40B4-BE49-F238E27FC236}">
                <a16:creationId xmlns="" xmlns:a16="http://schemas.microsoft.com/office/drawing/2014/main" id="{AA753A16-30AB-A2A3-870F-117137C8C29A}"/>
              </a:ext>
            </a:extLst>
          </p:cNvPr>
          <p:cNvSpPr>
            <a:spLocks noGrp="1"/>
          </p:cNvSpPr>
          <p:nvPr>
            <p:ph type="sldNum" sz="quarter" idx="12"/>
          </p:nvPr>
        </p:nvSpPr>
        <p:spPr>
          <a:noFill/>
        </p:spPr>
        <p:txBody>
          <a:bodyPr/>
          <a:lstStyle/>
          <a:p>
            <a:fld id="{09B85932-CD11-4957-B062-D30D0B383F5F}" type="slidenum">
              <a:rPr lang="lv-LV" smtClean="0"/>
              <a:pPr/>
              <a:t>14</a:t>
            </a:fld>
            <a:endParaRPr lang="lv-LV"/>
          </a:p>
        </p:txBody>
      </p:sp>
      <p:sp>
        <p:nvSpPr>
          <p:cNvPr id="7" name="Rectangle 6">
            <a:extLst>
              <a:ext uri="{FF2B5EF4-FFF2-40B4-BE49-F238E27FC236}">
                <a16:creationId xmlns="" xmlns:a16="http://schemas.microsoft.com/office/drawing/2014/main" id="{82096D48-D0D1-C93B-4889-84F19BBC48C9}"/>
              </a:ext>
            </a:extLst>
          </p:cNvPr>
          <p:cNvSpPr/>
          <p:nvPr/>
        </p:nvSpPr>
        <p:spPr>
          <a:xfrm>
            <a:off x="0" y="548680"/>
            <a:ext cx="9144000" cy="2677656"/>
          </a:xfrm>
          <a:prstGeom prst="rect">
            <a:avLst/>
          </a:prstGeom>
        </p:spPr>
        <p:txBody>
          <a:bodyPr wrap="square">
            <a:spAutoFit/>
          </a:bodyPr>
          <a:lstStyle/>
          <a:p>
            <a:r>
              <a:rPr lang="lv-LV" sz="2800" dirty="0"/>
              <a:t>9 Un Viņš ir sacījis: "Tev pietiek ar Manu žēlastību; jo Mans spēks nespēkā varens parādās." Tad nu daudz labāk lielīšos ar savu nespēku, lai Kristus spēks nāktu pār mani. 10 Tādēļ man ir labs prāts vājībās, pārestībās, bēdās, vajāšanās un bailēs Kristus dēļ. Jo, kad esmu nespēcīgs, tad esmu spēcīgs. </a:t>
            </a:r>
            <a:endParaRPr lang="lv-LV" sz="2700" dirty="0"/>
          </a:p>
        </p:txBody>
      </p:sp>
      <p:sp>
        <p:nvSpPr>
          <p:cNvPr id="2" name="Rounded Rectangle 7">
            <a:extLst>
              <a:ext uri="{FF2B5EF4-FFF2-40B4-BE49-F238E27FC236}">
                <a16:creationId xmlns="" xmlns:a16="http://schemas.microsoft.com/office/drawing/2014/main" id="{902CD568-1049-D3B2-80E8-0173E7DFA6B7}"/>
              </a:ext>
            </a:extLst>
          </p:cNvPr>
          <p:cNvSpPr/>
          <p:nvPr/>
        </p:nvSpPr>
        <p:spPr>
          <a:xfrm>
            <a:off x="323529" y="3501008"/>
            <a:ext cx="4752528" cy="125071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Pāvils nedzīvo no saviem centieniem.</a:t>
            </a:r>
            <a:endParaRPr lang="en-US" sz="4000" dirty="0"/>
          </a:p>
        </p:txBody>
      </p:sp>
      <p:sp>
        <p:nvSpPr>
          <p:cNvPr id="3" name="Rounded Rectangle 7">
            <a:extLst>
              <a:ext uri="{FF2B5EF4-FFF2-40B4-BE49-F238E27FC236}">
                <a16:creationId xmlns="" xmlns:a16="http://schemas.microsoft.com/office/drawing/2014/main" id="{21149754-54F1-7C57-A8E0-2F6B46312E49}"/>
              </a:ext>
            </a:extLst>
          </p:cNvPr>
          <p:cNvSpPr/>
          <p:nvPr/>
        </p:nvSpPr>
        <p:spPr>
          <a:xfrm>
            <a:off x="323528" y="5373216"/>
            <a:ext cx="6480720" cy="125071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a:t>Nespēka brīži Pāvilam atgādina par Dieva tuvumu</a:t>
            </a:r>
            <a:endParaRPr lang="en-US" sz="4000" dirty="0"/>
          </a:p>
        </p:txBody>
      </p:sp>
    </p:spTree>
    <p:extLst>
      <p:ext uri="{BB962C8B-B14F-4D97-AF65-F5344CB8AC3E}">
        <p14:creationId xmlns="" xmlns:p14="http://schemas.microsoft.com/office/powerpoint/2010/main" val="4252682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000"/>
                                        <p:tgtEl>
                                          <p:spTgt spid="2"/>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8194"/>
                                        </p:tgtEl>
                                        <p:attrNameLst>
                                          <p:attrName>style.visibility</p:attrName>
                                        </p:attrNameLst>
                                      </p:cBhvr>
                                      <p:to>
                                        <p:strVal val="visible"/>
                                      </p:to>
                                    </p:set>
                                    <p:animEffect transition="in" filter="fade">
                                      <p:cBhvr>
                                        <p:cTn id="19" dur="2000"/>
                                        <p:tgtEl>
                                          <p:spTgt spid="8194"/>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7" grpId="0"/>
      <p:bldP spid="2" grpId="0" animBg="1"/>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9F2EF838-55B5-10F7-600E-4D48F743CBF3}"/>
            </a:ext>
          </a:extLst>
        </p:cNvPr>
        <p:cNvGrpSpPr/>
        <p:nvPr/>
      </p:nvGrpSpPr>
      <p:grpSpPr>
        <a:xfrm>
          <a:off x="0" y="0"/>
          <a:ext cx="0" cy="0"/>
          <a:chOff x="0" y="0"/>
          <a:chExt cx="0" cy="0"/>
        </a:xfrm>
      </p:grpSpPr>
      <p:pic>
        <p:nvPicPr>
          <p:cNvPr id="2" name="Attēls 1">
            <a:extLst>
              <a:ext uri="{FF2B5EF4-FFF2-40B4-BE49-F238E27FC236}">
                <a16:creationId xmlns="" xmlns:a16="http://schemas.microsoft.com/office/drawing/2014/main" id="{E9842268-0157-5D2B-4390-514777859022}"/>
              </a:ext>
            </a:extLst>
          </p:cNvPr>
          <p:cNvPicPr>
            <a:picLocks noChangeAspect="1"/>
          </p:cNvPicPr>
          <p:nvPr/>
        </p:nvPicPr>
        <p:blipFill rotWithShape="1">
          <a:blip r:embed="rId3" cstate="print">
            <a:extLst>
              <a:ext uri="{28A0092B-C50C-407E-A947-70E740481C1C}">
                <a14:useLocalDpi xmlns="" xmlns:a14="http://schemas.microsoft.com/office/drawing/2010/main" val="0"/>
              </a:ext>
            </a:extLst>
          </a:blip>
          <a:srcRect l="4146" r="47103"/>
          <a:stretch/>
        </p:blipFill>
        <p:spPr>
          <a:xfrm>
            <a:off x="0" y="1556792"/>
            <a:ext cx="3816424" cy="4404860"/>
          </a:xfrm>
          <a:prstGeom prst="rect">
            <a:avLst/>
          </a:prstGeom>
        </p:spPr>
      </p:pic>
      <p:sp>
        <p:nvSpPr>
          <p:cNvPr id="11266" name="Slide Number Placeholder 6">
            <a:extLst>
              <a:ext uri="{FF2B5EF4-FFF2-40B4-BE49-F238E27FC236}">
                <a16:creationId xmlns="" xmlns:a16="http://schemas.microsoft.com/office/drawing/2014/main" id="{00B7E02E-A12F-9AC6-F347-C02F72A744F9}"/>
              </a:ext>
            </a:extLst>
          </p:cNvPr>
          <p:cNvSpPr>
            <a:spLocks noGrp="1"/>
          </p:cNvSpPr>
          <p:nvPr>
            <p:ph type="sldNum" sz="quarter" idx="12"/>
          </p:nvPr>
        </p:nvSpPr>
        <p:spPr>
          <a:noFill/>
        </p:spPr>
        <p:txBody>
          <a:bodyPr/>
          <a:lstStyle/>
          <a:p>
            <a:fld id="{5C443F84-02A0-4ED0-9240-4005E1DB59C1}" type="slidenum">
              <a:rPr lang="en-US" smtClean="0"/>
              <a:pPr/>
              <a:t>15</a:t>
            </a:fld>
            <a:endParaRPr lang="en-US"/>
          </a:p>
        </p:txBody>
      </p:sp>
      <p:sp>
        <p:nvSpPr>
          <p:cNvPr id="10" name="Rectangle 2">
            <a:extLst>
              <a:ext uri="{FF2B5EF4-FFF2-40B4-BE49-F238E27FC236}">
                <a16:creationId xmlns="" xmlns:a16="http://schemas.microsoft.com/office/drawing/2014/main" id="{F7B5C824-EE94-5948-43D6-2221105014F6}"/>
              </a:ext>
            </a:extLst>
          </p:cNvPr>
          <p:cNvSpPr>
            <a:spLocks noGrp="1" noChangeArrowheads="1"/>
          </p:cNvSpPr>
          <p:nvPr>
            <p:ph type="title"/>
          </p:nvPr>
        </p:nvSpPr>
        <p:spPr>
          <a:xfrm>
            <a:off x="72008" y="116632"/>
            <a:ext cx="9071992" cy="907157"/>
          </a:xfrm>
        </p:spPr>
        <p:txBody>
          <a:bodyPr/>
          <a:lstStyle/>
          <a:p>
            <a:pPr marL="762000" indent="-762000" eaLnBrk="1" hangingPunct="1">
              <a:defRPr/>
            </a:pPr>
            <a:r>
              <a:rPr lang="lv-LV" b="1" dirty="0"/>
              <a:t>AA atziņa:</a:t>
            </a:r>
            <a:endParaRPr lang="en-US" b="1" dirty="0">
              <a:solidFill>
                <a:schemeClr val="tx1"/>
              </a:solidFill>
            </a:endParaRPr>
          </a:p>
        </p:txBody>
      </p:sp>
      <p:sp>
        <p:nvSpPr>
          <p:cNvPr id="6" name="Rounded Rectangle 5">
            <a:extLst>
              <a:ext uri="{FF2B5EF4-FFF2-40B4-BE49-F238E27FC236}">
                <a16:creationId xmlns="" xmlns:a16="http://schemas.microsoft.com/office/drawing/2014/main" id="{B161A494-BCB7-F43C-53BA-AFD31AF028D6}"/>
              </a:ext>
            </a:extLst>
          </p:cNvPr>
          <p:cNvSpPr/>
          <p:nvPr/>
        </p:nvSpPr>
        <p:spPr>
          <a:xfrm>
            <a:off x="3491880" y="1412776"/>
            <a:ext cx="5472608" cy="42484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sz="5400" dirty="0" smtClean="0"/>
              <a:t>7.solī AA biedri iegūst konkrētāku priekšstatu par Dievu</a:t>
            </a:r>
            <a:endParaRPr lang="lv-LV" sz="5400" dirty="0"/>
          </a:p>
        </p:txBody>
      </p:sp>
    </p:spTree>
    <p:extLst>
      <p:ext uri="{BB962C8B-B14F-4D97-AF65-F5344CB8AC3E}">
        <p14:creationId xmlns="" xmlns:p14="http://schemas.microsoft.com/office/powerpoint/2010/main" val="4023383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p:cNvSpPr>
            <a:spLocks noGrp="1"/>
          </p:cNvSpPr>
          <p:nvPr>
            <p:ph type="title"/>
          </p:nvPr>
        </p:nvSpPr>
        <p:spPr>
          <a:xfrm>
            <a:off x="452438" y="6350"/>
            <a:ext cx="8229600" cy="654050"/>
          </a:xfrm>
        </p:spPr>
        <p:txBody>
          <a:bodyPr/>
          <a:lstStyle/>
          <a:p>
            <a:pPr eaLnBrk="1" fontAlgn="auto" hangingPunct="1">
              <a:spcAft>
                <a:spcPts val="0"/>
              </a:spcAft>
              <a:defRPr/>
            </a:pPr>
            <a:r>
              <a:rPr lang="lv-LV" b="1" dirty="0" smtClean="0">
                <a:solidFill>
                  <a:schemeClr val="tx1"/>
                </a:solidFill>
              </a:rPr>
              <a:t>Lūgšana</a:t>
            </a:r>
            <a:endParaRPr lang="lv-LV" b="1" dirty="0">
              <a:solidFill>
                <a:schemeClr val="tx1"/>
              </a:solidFill>
            </a:endParaRPr>
          </a:p>
        </p:txBody>
      </p:sp>
      <p:sp>
        <p:nvSpPr>
          <p:cNvPr id="55298" name="AutoShape 2" descr="Like Rats in a Cage, Are We Witnessing the Collapse of the Healthcare  System?"/>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Rounded Rectangle 7"/>
          <p:cNvSpPr/>
          <p:nvPr/>
        </p:nvSpPr>
        <p:spPr>
          <a:xfrm>
            <a:off x="899592" y="836712"/>
            <a:ext cx="4104456" cy="91271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Diedelēšana</a:t>
            </a:r>
            <a:endParaRPr lang="en-US" sz="4400" b="1" dirty="0"/>
          </a:p>
        </p:txBody>
      </p:sp>
      <p:sp>
        <p:nvSpPr>
          <p:cNvPr id="3" name="Rounded Rectangle 7">
            <a:extLst>
              <a:ext uri="{FF2B5EF4-FFF2-40B4-BE49-F238E27FC236}">
                <a16:creationId xmlns="" xmlns:a16="http://schemas.microsoft.com/office/drawing/2014/main" id="{68170073-C4D1-852F-0EA6-F146E07291FB}"/>
              </a:ext>
            </a:extLst>
          </p:cNvPr>
          <p:cNvSpPr/>
          <p:nvPr/>
        </p:nvSpPr>
        <p:spPr>
          <a:xfrm>
            <a:off x="1043608" y="2852936"/>
            <a:ext cx="3744416" cy="98472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Pieprasīšana</a:t>
            </a:r>
            <a:endParaRPr lang="en-US" sz="4400" b="1" dirty="0"/>
          </a:p>
        </p:txBody>
      </p:sp>
      <p:sp>
        <p:nvSpPr>
          <p:cNvPr id="4" name="Rounded Rectangle 7">
            <a:extLst>
              <a:ext uri="{FF2B5EF4-FFF2-40B4-BE49-F238E27FC236}">
                <a16:creationId xmlns="" xmlns:a16="http://schemas.microsoft.com/office/drawing/2014/main" id="{D85362D8-B7C1-464A-D240-FB1C881BB0ED}"/>
              </a:ext>
            </a:extLst>
          </p:cNvPr>
          <p:cNvSpPr/>
          <p:nvPr/>
        </p:nvSpPr>
        <p:spPr>
          <a:xfrm>
            <a:off x="1115616" y="5085184"/>
            <a:ext cx="3096344" cy="98472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Lūgums</a:t>
            </a:r>
            <a:endParaRPr lang="en-US" sz="4400" b="1" dirty="0"/>
          </a:p>
        </p:txBody>
      </p:sp>
      <p:pic>
        <p:nvPicPr>
          <p:cNvPr id="7" name="Picture 6" descr="cancel.png"/>
          <p:cNvPicPr>
            <a:picLocks noChangeAspect="1"/>
          </p:cNvPicPr>
          <p:nvPr/>
        </p:nvPicPr>
        <p:blipFill>
          <a:blip r:embed="rId3" cstate="print"/>
          <a:stretch>
            <a:fillRect/>
          </a:stretch>
        </p:blipFill>
        <p:spPr>
          <a:xfrm>
            <a:off x="72008" y="801216"/>
            <a:ext cx="1043608" cy="1043608"/>
          </a:xfrm>
          <a:prstGeom prst="rect">
            <a:avLst/>
          </a:prstGeom>
        </p:spPr>
      </p:pic>
      <p:pic>
        <p:nvPicPr>
          <p:cNvPr id="9" name="Picture 8" descr="cancel.png"/>
          <p:cNvPicPr>
            <a:picLocks noChangeAspect="1"/>
          </p:cNvPicPr>
          <p:nvPr/>
        </p:nvPicPr>
        <p:blipFill>
          <a:blip r:embed="rId3" cstate="print"/>
          <a:stretch>
            <a:fillRect/>
          </a:stretch>
        </p:blipFill>
        <p:spPr>
          <a:xfrm>
            <a:off x="72008" y="2852936"/>
            <a:ext cx="1043608" cy="1043608"/>
          </a:xfrm>
          <a:prstGeom prst="rect">
            <a:avLst/>
          </a:prstGeom>
        </p:spPr>
      </p:pic>
      <p:pic>
        <p:nvPicPr>
          <p:cNvPr id="10" name="Picture 9" descr="yes.png"/>
          <p:cNvPicPr>
            <a:picLocks noChangeAspect="1"/>
          </p:cNvPicPr>
          <p:nvPr/>
        </p:nvPicPr>
        <p:blipFill>
          <a:blip r:embed="rId4" cstate="print"/>
          <a:stretch>
            <a:fillRect/>
          </a:stretch>
        </p:blipFill>
        <p:spPr>
          <a:xfrm>
            <a:off x="117035" y="4941168"/>
            <a:ext cx="1214605" cy="1214605"/>
          </a:xfrm>
          <a:prstGeom prst="rect">
            <a:avLst/>
          </a:prstGeom>
        </p:spPr>
      </p:pic>
      <p:pic>
        <p:nvPicPr>
          <p:cNvPr id="4098" name="Picture 2" descr="How does the Lord's Prayer End? - Our Savior Lutheran Church and School"/>
          <p:cNvPicPr>
            <a:picLocks noChangeAspect="1" noChangeArrowheads="1"/>
          </p:cNvPicPr>
          <p:nvPr/>
        </p:nvPicPr>
        <p:blipFill>
          <a:blip r:embed="rId5" cstate="print"/>
          <a:srcRect/>
          <a:stretch>
            <a:fillRect/>
          </a:stretch>
        </p:blipFill>
        <p:spPr bwMode="auto">
          <a:xfrm>
            <a:off x="5076057" y="744969"/>
            <a:ext cx="4067944" cy="611303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2000"/>
                                        <p:tgtEl>
                                          <p:spTgt spid="3"/>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3" grpId="0" animBg="1"/>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44624"/>
            <a:ext cx="9144000" cy="2154436"/>
          </a:xfrm>
          <a:prstGeom prst="rect">
            <a:avLst/>
          </a:prstGeom>
          <a:noFill/>
          <a:ln w="9525">
            <a:noFill/>
            <a:miter lim="800000"/>
            <a:headEnd/>
            <a:tailEnd/>
          </a:ln>
        </p:spPr>
        <p:txBody>
          <a:bodyPr>
            <a:spAutoFit/>
          </a:bodyPr>
          <a:lstStyle/>
          <a:p>
            <a:pPr marL="457200" indent="-457200" algn="ctr"/>
            <a:r>
              <a:rPr lang="lv-LV" sz="6000" dirty="0"/>
              <a:t>Dievam pamatā ir </a:t>
            </a:r>
            <a:endParaRPr lang="lv-LV" sz="6000" dirty="0" smtClean="0"/>
          </a:p>
          <a:p>
            <a:pPr marL="457200" indent="-457200" algn="ctr"/>
            <a:r>
              <a:rPr lang="lv-LV" sz="6000" b="1" dirty="0" smtClean="0"/>
              <a:t>3 </a:t>
            </a:r>
            <a:r>
              <a:rPr lang="lv-LV" sz="6000" b="1" dirty="0"/>
              <a:t>atbildes </a:t>
            </a:r>
            <a:r>
              <a:rPr lang="lv-LV" sz="6000" dirty="0"/>
              <a:t>uz lūgšanām:</a:t>
            </a:r>
          </a:p>
          <a:p>
            <a:pPr marL="457200" indent="-457200"/>
            <a:endParaRPr lang="lv-LV" sz="1400" u="sng" dirty="0"/>
          </a:p>
        </p:txBody>
      </p:sp>
      <p:sp>
        <p:nvSpPr>
          <p:cNvPr id="7172"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BF55F3E8-13F5-461B-B837-46E7CE349E0A}" type="slidenum">
              <a:rPr lang="lv-LV" sz="1400"/>
              <a:pPr algn="r"/>
              <a:t>17</a:t>
            </a:fld>
            <a:endParaRPr lang="lv-LV" sz="1400"/>
          </a:p>
        </p:txBody>
      </p:sp>
      <p:pic>
        <p:nvPicPr>
          <p:cNvPr id="29702" name="Picture 6" descr="Wait-and-See | Art, Stories &amp; Poetry"/>
          <p:cNvPicPr>
            <a:picLocks noChangeAspect="1" noChangeArrowheads="1"/>
          </p:cNvPicPr>
          <p:nvPr/>
        </p:nvPicPr>
        <p:blipFill>
          <a:blip r:embed="rId2" cstate="print"/>
          <a:srcRect/>
          <a:stretch>
            <a:fillRect/>
          </a:stretch>
        </p:blipFill>
        <p:spPr bwMode="auto">
          <a:xfrm>
            <a:off x="6294934" y="2765920"/>
            <a:ext cx="2849066" cy="3327376"/>
          </a:xfrm>
          <a:prstGeom prst="rect">
            <a:avLst/>
          </a:prstGeom>
          <a:ln>
            <a:noFill/>
          </a:ln>
          <a:effectLst>
            <a:softEdge rad="112500"/>
          </a:effectLst>
        </p:spPr>
      </p:pic>
      <p:pic>
        <p:nvPicPr>
          <p:cNvPr id="29703" name="Picture 7"/>
          <p:cNvPicPr>
            <a:picLocks noChangeAspect="1" noChangeArrowheads="1"/>
          </p:cNvPicPr>
          <p:nvPr/>
        </p:nvPicPr>
        <p:blipFill>
          <a:blip r:embed="rId3" cstate="print"/>
          <a:srcRect l="2990" t="2807" b="7355"/>
          <a:stretch>
            <a:fillRect/>
          </a:stretch>
        </p:blipFill>
        <p:spPr bwMode="auto">
          <a:xfrm>
            <a:off x="0" y="2909936"/>
            <a:ext cx="3139172" cy="3096344"/>
          </a:xfrm>
          <a:prstGeom prst="ellipse">
            <a:avLst/>
          </a:prstGeom>
          <a:ln>
            <a:noFill/>
          </a:ln>
          <a:effectLst>
            <a:softEdge rad="112500"/>
          </a:effectLst>
        </p:spPr>
      </p:pic>
      <p:pic>
        <p:nvPicPr>
          <p:cNvPr id="29704" name="Picture 8"/>
          <p:cNvPicPr>
            <a:picLocks noChangeAspect="1" noChangeArrowheads="1"/>
          </p:cNvPicPr>
          <p:nvPr/>
        </p:nvPicPr>
        <p:blipFill>
          <a:blip r:embed="rId4" cstate="print"/>
          <a:srcRect/>
          <a:stretch>
            <a:fillRect/>
          </a:stretch>
        </p:blipFill>
        <p:spPr bwMode="auto">
          <a:xfrm>
            <a:off x="3131840" y="2909936"/>
            <a:ext cx="3096344" cy="3152744"/>
          </a:xfrm>
          <a:prstGeom prst="ellipse">
            <a:avLst/>
          </a:prstGeom>
          <a:ln>
            <a:noFill/>
          </a:ln>
          <a:effectLst>
            <a:softEdge rad="112500"/>
          </a:effectLst>
        </p:spPr>
      </p:pic>
      <p:sp>
        <p:nvSpPr>
          <p:cNvPr id="13" name="Rectangle 12"/>
          <p:cNvSpPr/>
          <p:nvPr/>
        </p:nvSpPr>
        <p:spPr>
          <a:xfrm>
            <a:off x="899592" y="2189856"/>
            <a:ext cx="1011815" cy="707886"/>
          </a:xfrm>
          <a:prstGeom prst="rect">
            <a:avLst/>
          </a:prstGeom>
        </p:spPr>
        <p:txBody>
          <a:bodyPr wrap="none">
            <a:spAutoFit/>
          </a:bodyPr>
          <a:lstStyle/>
          <a:p>
            <a:r>
              <a:rPr lang="lv-LV" sz="2400" b="1" dirty="0" smtClean="0"/>
              <a:t>1.</a:t>
            </a:r>
            <a:r>
              <a:rPr lang="lv-LV" sz="4000" b="1" dirty="0" smtClean="0"/>
              <a:t>Jā</a:t>
            </a:r>
            <a:endParaRPr lang="en-US" sz="4000" b="1" dirty="0"/>
          </a:p>
        </p:txBody>
      </p:sp>
      <p:sp>
        <p:nvSpPr>
          <p:cNvPr id="14" name="Rectangle 13"/>
          <p:cNvSpPr/>
          <p:nvPr/>
        </p:nvSpPr>
        <p:spPr>
          <a:xfrm>
            <a:off x="3966330" y="2274058"/>
            <a:ext cx="1181734" cy="707886"/>
          </a:xfrm>
          <a:prstGeom prst="rect">
            <a:avLst/>
          </a:prstGeom>
        </p:spPr>
        <p:txBody>
          <a:bodyPr wrap="none">
            <a:spAutoFit/>
          </a:bodyPr>
          <a:lstStyle/>
          <a:p>
            <a:r>
              <a:rPr lang="lv-LV" sz="2800" b="1" dirty="0" smtClean="0"/>
              <a:t>2.</a:t>
            </a:r>
            <a:r>
              <a:rPr lang="lv-LV" sz="4000" b="1" dirty="0" smtClean="0"/>
              <a:t>Nē</a:t>
            </a:r>
            <a:endParaRPr lang="en-US" sz="4000" b="1" dirty="0"/>
          </a:p>
        </p:txBody>
      </p:sp>
      <p:sp>
        <p:nvSpPr>
          <p:cNvPr id="15" name="Rectangle 14"/>
          <p:cNvSpPr/>
          <p:nvPr/>
        </p:nvSpPr>
        <p:spPr>
          <a:xfrm>
            <a:off x="6585438" y="2117848"/>
            <a:ext cx="2307042" cy="707886"/>
          </a:xfrm>
          <a:prstGeom prst="rect">
            <a:avLst/>
          </a:prstGeom>
        </p:spPr>
        <p:txBody>
          <a:bodyPr wrap="none">
            <a:spAutoFit/>
          </a:bodyPr>
          <a:lstStyle/>
          <a:p>
            <a:r>
              <a:rPr lang="lv-LV" sz="2800" b="1" dirty="0" smtClean="0"/>
              <a:t>3.</a:t>
            </a:r>
            <a:r>
              <a:rPr lang="lv-LV" sz="4000" b="1" dirty="0" smtClean="0"/>
              <a:t>Pagaidi</a:t>
            </a:r>
            <a:endParaRPr lang="en-US" sz="4000" b="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calcmode="lin" valueType="num">
                                      <p:cBhvr additive="base">
                                        <p:cTn id="12"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2000"/>
                                        <p:tgtEl>
                                          <p:spTgt spid="13"/>
                                        </p:tgtEl>
                                      </p:cBhvr>
                                    </p:animEffect>
                                  </p:childTnLst>
                                </p:cTn>
                              </p:par>
                              <p:par>
                                <p:cTn id="18" presetID="10" presetClass="entr" presetSubtype="0" fill="hold" nodeType="withEffect">
                                  <p:stCondLst>
                                    <p:cond delay="0"/>
                                  </p:stCondLst>
                                  <p:childTnLst>
                                    <p:set>
                                      <p:cBhvr>
                                        <p:cTn id="19" dur="1" fill="hold">
                                          <p:stCondLst>
                                            <p:cond delay="0"/>
                                          </p:stCondLst>
                                        </p:cTn>
                                        <p:tgtEl>
                                          <p:spTgt spid="29703"/>
                                        </p:tgtEl>
                                        <p:attrNameLst>
                                          <p:attrName>style.visibility</p:attrName>
                                        </p:attrNameLst>
                                      </p:cBhvr>
                                      <p:to>
                                        <p:strVal val="visible"/>
                                      </p:to>
                                    </p:set>
                                    <p:animEffect transition="in" filter="fade">
                                      <p:cBhvr>
                                        <p:cTn id="20" dur="2000"/>
                                        <p:tgtEl>
                                          <p:spTgt spid="29703"/>
                                        </p:tgtEl>
                                      </p:cBhvr>
                                    </p:animEffect>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2000"/>
                                        <p:tgtEl>
                                          <p:spTgt spid="14"/>
                                        </p:tgtEl>
                                      </p:cBhvr>
                                    </p:animEffect>
                                  </p:childTnLst>
                                </p:cTn>
                              </p:par>
                              <p:par>
                                <p:cTn id="25" presetID="10" presetClass="entr" presetSubtype="0" fill="hold" nodeType="withEffect">
                                  <p:stCondLst>
                                    <p:cond delay="0"/>
                                  </p:stCondLst>
                                  <p:childTnLst>
                                    <p:set>
                                      <p:cBhvr>
                                        <p:cTn id="26" dur="1" fill="hold">
                                          <p:stCondLst>
                                            <p:cond delay="0"/>
                                          </p:stCondLst>
                                        </p:cTn>
                                        <p:tgtEl>
                                          <p:spTgt spid="29704"/>
                                        </p:tgtEl>
                                        <p:attrNameLst>
                                          <p:attrName>style.visibility</p:attrName>
                                        </p:attrNameLst>
                                      </p:cBhvr>
                                      <p:to>
                                        <p:strVal val="visible"/>
                                      </p:to>
                                    </p:set>
                                    <p:animEffect transition="in" filter="fade">
                                      <p:cBhvr>
                                        <p:cTn id="27" dur="2000"/>
                                        <p:tgtEl>
                                          <p:spTgt spid="29704"/>
                                        </p:tgtEl>
                                      </p:cBhvr>
                                    </p:animEffect>
                                  </p:childTnLst>
                                </p:cTn>
                              </p:par>
                            </p:childTnLst>
                          </p:cTn>
                        </p:par>
                        <p:par>
                          <p:cTn id="28" fill="hold">
                            <p:stCondLst>
                              <p:cond delay="5000"/>
                            </p:stCondLst>
                            <p:childTnLst>
                              <p:par>
                                <p:cTn id="29" presetID="2" presetClass="entr" presetSubtype="4"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9702"/>
                                        </p:tgtEl>
                                        <p:attrNameLst>
                                          <p:attrName>style.visibility</p:attrName>
                                        </p:attrNameLst>
                                      </p:cBhvr>
                                      <p:to>
                                        <p:strVal val="visible"/>
                                      </p:to>
                                    </p:set>
                                    <p:anim calcmode="lin" valueType="num">
                                      <p:cBhvr additive="base">
                                        <p:cTn id="35" dur="500" fill="hold"/>
                                        <p:tgtEl>
                                          <p:spTgt spid="29702"/>
                                        </p:tgtEl>
                                        <p:attrNameLst>
                                          <p:attrName>ppt_x</p:attrName>
                                        </p:attrNameLst>
                                      </p:cBhvr>
                                      <p:tavLst>
                                        <p:tav tm="0">
                                          <p:val>
                                            <p:strVal val="#ppt_x"/>
                                          </p:val>
                                        </p:tav>
                                        <p:tav tm="100000">
                                          <p:val>
                                            <p:strVal val="#ppt_x"/>
                                          </p:val>
                                        </p:tav>
                                      </p:tavLst>
                                    </p:anim>
                                    <p:anim calcmode="lin" valueType="num">
                                      <p:cBhvr additive="base">
                                        <p:cTn id="36" dur="500" fill="hold"/>
                                        <p:tgtEl>
                                          <p:spTgt spid="297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ow does the Lord's Prayer End? - Our Savior Lutheran Church and School"/>
          <p:cNvPicPr>
            <a:picLocks noChangeAspect="1" noChangeArrowheads="1"/>
          </p:cNvPicPr>
          <p:nvPr/>
        </p:nvPicPr>
        <p:blipFill>
          <a:blip r:embed="rId3" cstate="print"/>
          <a:srcRect/>
          <a:stretch>
            <a:fillRect/>
          </a:stretch>
        </p:blipFill>
        <p:spPr bwMode="auto">
          <a:xfrm>
            <a:off x="5076057" y="744969"/>
            <a:ext cx="4067944" cy="6113031"/>
          </a:xfrm>
          <a:prstGeom prst="rect">
            <a:avLst/>
          </a:prstGeom>
          <a:ln>
            <a:noFill/>
          </a:ln>
          <a:effectLst>
            <a:softEdge rad="112500"/>
          </a:effectLst>
        </p:spPr>
      </p:pic>
      <p:sp>
        <p:nvSpPr>
          <p:cNvPr id="2" name="Virsraksts 1"/>
          <p:cNvSpPr>
            <a:spLocks noGrp="1"/>
          </p:cNvSpPr>
          <p:nvPr>
            <p:ph type="title"/>
          </p:nvPr>
        </p:nvSpPr>
        <p:spPr>
          <a:xfrm>
            <a:off x="452438" y="6350"/>
            <a:ext cx="8229600" cy="654050"/>
          </a:xfrm>
        </p:spPr>
        <p:txBody>
          <a:bodyPr/>
          <a:lstStyle/>
          <a:p>
            <a:pPr eaLnBrk="1" fontAlgn="auto" hangingPunct="1">
              <a:spcAft>
                <a:spcPts val="0"/>
              </a:spcAft>
              <a:defRPr/>
            </a:pPr>
            <a:r>
              <a:rPr lang="lv-LV" b="1" dirty="0" smtClean="0">
                <a:solidFill>
                  <a:schemeClr val="tx1"/>
                </a:solidFill>
              </a:rPr>
              <a:t>Lūgšana</a:t>
            </a:r>
            <a:endParaRPr lang="lv-LV" b="1" dirty="0">
              <a:solidFill>
                <a:schemeClr val="tx1"/>
              </a:solidFill>
            </a:endParaRPr>
          </a:p>
        </p:txBody>
      </p:sp>
      <p:sp>
        <p:nvSpPr>
          <p:cNvPr id="55298" name="AutoShape 2" descr="Like Rats in a Cage, Are We Witnessing the Collapse of the Healthcare  System?"/>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 name="Rounded Rectangle 7">
            <a:extLst>
              <a:ext uri="{FF2B5EF4-FFF2-40B4-BE49-F238E27FC236}">
                <a16:creationId xmlns="" xmlns:a16="http://schemas.microsoft.com/office/drawing/2014/main" id="{D85362D8-B7C1-464A-D240-FB1C881BB0ED}"/>
              </a:ext>
            </a:extLst>
          </p:cNvPr>
          <p:cNvSpPr/>
          <p:nvPr/>
        </p:nvSpPr>
        <p:spPr>
          <a:xfrm>
            <a:off x="1115616" y="2348880"/>
            <a:ext cx="4536504" cy="25922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Dievs atbild uz lūgšanām savā laikā, nevis kad to pieprasām</a:t>
            </a:r>
            <a:endParaRPr lang="en-US" sz="4000" dirty="0"/>
          </a:p>
        </p:txBody>
      </p:sp>
      <p:pic>
        <p:nvPicPr>
          <p:cNvPr id="10" name="Picture 9" descr="yes.png"/>
          <p:cNvPicPr>
            <a:picLocks noChangeAspect="1"/>
          </p:cNvPicPr>
          <p:nvPr/>
        </p:nvPicPr>
        <p:blipFill>
          <a:blip r:embed="rId4" cstate="print"/>
          <a:stretch>
            <a:fillRect/>
          </a:stretch>
        </p:blipFill>
        <p:spPr>
          <a:xfrm>
            <a:off x="323528" y="2348880"/>
            <a:ext cx="1214605" cy="1214605"/>
          </a:xfrm>
          <a:prstGeom prst="rect">
            <a:avLst/>
          </a:prstGeom>
        </p:spPr>
      </p:pic>
      <p:sp>
        <p:nvSpPr>
          <p:cNvPr id="11" name="Rounded Rectangle 7">
            <a:extLst>
              <a:ext uri="{FF2B5EF4-FFF2-40B4-BE49-F238E27FC236}">
                <a16:creationId xmlns="" xmlns:a16="http://schemas.microsoft.com/office/drawing/2014/main" id="{D85362D8-B7C1-464A-D240-FB1C881BB0ED}"/>
              </a:ext>
            </a:extLst>
          </p:cNvPr>
          <p:cNvSpPr/>
          <p:nvPr/>
        </p:nvSpPr>
        <p:spPr>
          <a:xfrm>
            <a:off x="1034077" y="5229200"/>
            <a:ext cx="4618043"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Dievs atbild caur citiem cilvēkiem</a:t>
            </a:r>
            <a:endParaRPr lang="en-US" sz="4000" dirty="0"/>
          </a:p>
        </p:txBody>
      </p:sp>
      <p:pic>
        <p:nvPicPr>
          <p:cNvPr id="12" name="Picture 11" descr="yes.png"/>
          <p:cNvPicPr>
            <a:picLocks noChangeAspect="1"/>
          </p:cNvPicPr>
          <p:nvPr/>
        </p:nvPicPr>
        <p:blipFill>
          <a:blip r:embed="rId4" cstate="print"/>
          <a:stretch>
            <a:fillRect/>
          </a:stretch>
        </p:blipFill>
        <p:spPr>
          <a:xfrm>
            <a:off x="179512" y="4797152"/>
            <a:ext cx="1214605" cy="1214605"/>
          </a:xfrm>
          <a:prstGeom prst="rect">
            <a:avLst/>
          </a:prstGeom>
        </p:spPr>
      </p:pic>
      <p:sp>
        <p:nvSpPr>
          <p:cNvPr id="13" name="Rounded Rectangle 12">
            <a:extLst>
              <a:ext uri="{FF2B5EF4-FFF2-40B4-BE49-F238E27FC236}">
                <a16:creationId xmlns="" xmlns:a16="http://schemas.microsoft.com/office/drawing/2014/main" id="{36AE3AC2-EA06-94B0-5D30-A8FE5CD46B5B}"/>
              </a:ext>
            </a:extLst>
          </p:cNvPr>
          <p:cNvSpPr/>
          <p:nvPr/>
        </p:nvSpPr>
        <p:spPr>
          <a:xfrm>
            <a:off x="395536" y="836712"/>
            <a:ext cx="5256584" cy="1368152"/>
          </a:xfrm>
          <a:prstGeom prst="roundRect">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solidFill>
                  <a:schemeClr val="accent2">
                    <a:lumMod val="60000"/>
                    <a:lumOff val="40000"/>
                  </a:schemeClr>
                </a:solidFill>
              </a:rPr>
              <a:t>Lūgšana</a:t>
            </a:r>
            <a:r>
              <a:rPr lang="lv-LV" sz="4000" dirty="0" smtClean="0"/>
              <a:t> palīdz izteikt konkrētu vajadzību</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11" grpId="0"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9F2EF838-55B5-10F7-600E-4D48F743CBF3}"/>
            </a:ext>
          </a:extLst>
        </p:cNvPr>
        <p:cNvGrpSpPr/>
        <p:nvPr/>
      </p:nvGrpSpPr>
      <p:grpSpPr>
        <a:xfrm>
          <a:off x="0" y="0"/>
          <a:ext cx="0" cy="0"/>
          <a:chOff x="0" y="0"/>
          <a:chExt cx="0" cy="0"/>
        </a:xfrm>
      </p:grpSpPr>
      <p:pic>
        <p:nvPicPr>
          <p:cNvPr id="2" name="Attēls 1">
            <a:extLst>
              <a:ext uri="{FF2B5EF4-FFF2-40B4-BE49-F238E27FC236}">
                <a16:creationId xmlns="" xmlns:a16="http://schemas.microsoft.com/office/drawing/2014/main" id="{E9842268-0157-5D2B-4390-514777859022}"/>
              </a:ext>
            </a:extLst>
          </p:cNvPr>
          <p:cNvPicPr>
            <a:picLocks noChangeAspect="1"/>
          </p:cNvPicPr>
          <p:nvPr/>
        </p:nvPicPr>
        <p:blipFill rotWithShape="1">
          <a:blip r:embed="rId3" cstate="print">
            <a:extLst>
              <a:ext uri="{28A0092B-C50C-407E-A947-70E740481C1C}">
                <a14:useLocalDpi xmlns="" xmlns:a14="http://schemas.microsoft.com/office/drawing/2010/main" val="0"/>
              </a:ext>
            </a:extLst>
          </a:blip>
          <a:srcRect l="4146" r="47103"/>
          <a:stretch/>
        </p:blipFill>
        <p:spPr>
          <a:xfrm>
            <a:off x="0" y="1760444"/>
            <a:ext cx="3816424" cy="4404860"/>
          </a:xfrm>
          <a:prstGeom prst="rect">
            <a:avLst/>
          </a:prstGeom>
        </p:spPr>
      </p:pic>
      <p:sp>
        <p:nvSpPr>
          <p:cNvPr id="11266" name="Slide Number Placeholder 6">
            <a:extLst>
              <a:ext uri="{FF2B5EF4-FFF2-40B4-BE49-F238E27FC236}">
                <a16:creationId xmlns="" xmlns:a16="http://schemas.microsoft.com/office/drawing/2014/main" id="{00B7E02E-A12F-9AC6-F347-C02F72A744F9}"/>
              </a:ext>
            </a:extLst>
          </p:cNvPr>
          <p:cNvSpPr>
            <a:spLocks noGrp="1"/>
          </p:cNvSpPr>
          <p:nvPr>
            <p:ph type="sldNum" sz="quarter" idx="12"/>
          </p:nvPr>
        </p:nvSpPr>
        <p:spPr>
          <a:noFill/>
        </p:spPr>
        <p:txBody>
          <a:bodyPr/>
          <a:lstStyle/>
          <a:p>
            <a:fld id="{5C443F84-02A0-4ED0-9240-4005E1DB59C1}" type="slidenum">
              <a:rPr lang="en-US" smtClean="0"/>
              <a:pPr/>
              <a:t>19</a:t>
            </a:fld>
            <a:endParaRPr lang="en-US"/>
          </a:p>
        </p:txBody>
      </p:sp>
      <p:sp>
        <p:nvSpPr>
          <p:cNvPr id="10" name="Rectangle 2">
            <a:extLst>
              <a:ext uri="{FF2B5EF4-FFF2-40B4-BE49-F238E27FC236}">
                <a16:creationId xmlns="" xmlns:a16="http://schemas.microsoft.com/office/drawing/2014/main" id="{F7B5C824-EE94-5948-43D6-2221105014F6}"/>
              </a:ext>
            </a:extLst>
          </p:cNvPr>
          <p:cNvSpPr>
            <a:spLocks noGrp="1" noChangeArrowheads="1"/>
          </p:cNvSpPr>
          <p:nvPr>
            <p:ph type="title"/>
          </p:nvPr>
        </p:nvSpPr>
        <p:spPr>
          <a:xfrm>
            <a:off x="72008" y="116632"/>
            <a:ext cx="9071992" cy="907157"/>
          </a:xfrm>
        </p:spPr>
        <p:txBody>
          <a:bodyPr/>
          <a:lstStyle/>
          <a:p>
            <a:pPr marL="762000" indent="-762000" eaLnBrk="1" hangingPunct="1">
              <a:defRPr/>
            </a:pPr>
            <a:r>
              <a:rPr lang="lv-LV" b="1" dirty="0"/>
              <a:t>AA atziņa:</a:t>
            </a:r>
            <a:endParaRPr lang="en-US" b="1" dirty="0">
              <a:solidFill>
                <a:schemeClr val="tx1"/>
              </a:solidFill>
            </a:endParaRPr>
          </a:p>
        </p:txBody>
      </p:sp>
      <p:sp>
        <p:nvSpPr>
          <p:cNvPr id="6" name="Rounded Rectangle 5">
            <a:extLst>
              <a:ext uri="{FF2B5EF4-FFF2-40B4-BE49-F238E27FC236}">
                <a16:creationId xmlns="" xmlns:a16="http://schemas.microsoft.com/office/drawing/2014/main" id="{B161A494-BCB7-F43C-53BA-AFD31AF028D6}"/>
              </a:ext>
            </a:extLst>
          </p:cNvPr>
          <p:cNvSpPr/>
          <p:nvPr/>
        </p:nvSpPr>
        <p:spPr>
          <a:xfrm>
            <a:off x="3419872" y="2132856"/>
            <a:ext cx="5472608" cy="388843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sz="5400" dirty="0" smtClean="0"/>
              <a:t>Šī soļa spēks ir ne tik daudz rezultātā, cik pašā lūgšanā</a:t>
            </a:r>
            <a:endParaRPr lang="lv-LV" sz="5400" dirty="0"/>
          </a:p>
        </p:txBody>
      </p:sp>
      <p:sp>
        <p:nvSpPr>
          <p:cNvPr id="7" name="Rounded Rectangle 7">
            <a:extLst>
              <a:ext uri="{FF2B5EF4-FFF2-40B4-BE49-F238E27FC236}">
                <a16:creationId xmlns="" xmlns:a16="http://schemas.microsoft.com/office/drawing/2014/main" id="{73061D74-C576-1640-FAE9-E2FDFE1CE74F}"/>
              </a:ext>
            </a:extLst>
          </p:cNvPr>
          <p:cNvSpPr/>
          <p:nvPr/>
        </p:nvSpPr>
        <p:spPr>
          <a:xfrm>
            <a:off x="1187624" y="1052736"/>
            <a:ext cx="6624736" cy="732042"/>
          </a:xfrm>
          <a:prstGeom prst="roundRect">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7.solis negarantē rezultātu</a:t>
            </a:r>
            <a:endParaRPr lang="en-US" sz="4000" dirty="0"/>
          </a:p>
        </p:txBody>
      </p:sp>
    </p:spTree>
    <p:extLst>
      <p:ext uri="{BB962C8B-B14F-4D97-AF65-F5344CB8AC3E}">
        <p14:creationId xmlns="" xmlns:p14="http://schemas.microsoft.com/office/powerpoint/2010/main" val="4023383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AutoShape 2" descr="Humility and The Spiritual Life – Rev. Peter M Prebl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 name="Picture 5"/>
          <p:cNvPicPr>
            <a:picLocks noChangeAspect="1" noChangeArrowheads="1"/>
          </p:cNvPicPr>
          <p:nvPr/>
        </p:nvPicPr>
        <p:blipFill>
          <a:blip r:embed="rId2" cstate="print"/>
          <a:srcRect/>
          <a:stretch>
            <a:fillRect/>
          </a:stretch>
        </p:blipFill>
        <p:spPr bwMode="auto">
          <a:xfrm>
            <a:off x="285720" y="2348880"/>
            <a:ext cx="8689166" cy="3942399"/>
          </a:xfrm>
          <a:prstGeom prst="rect">
            <a:avLst/>
          </a:prstGeom>
          <a:ln>
            <a:noFill/>
          </a:ln>
          <a:effectLst>
            <a:softEdge rad="112500"/>
          </a:effectLst>
        </p:spPr>
      </p:pic>
      <p:sp>
        <p:nvSpPr>
          <p:cNvPr id="11" name="Rounded Rectangle 10"/>
          <p:cNvSpPr/>
          <p:nvPr/>
        </p:nvSpPr>
        <p:spPr>
          <a:xfrm>
            <a:off x="611560" y="116632"/>
            <a:ext cx="288032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Augstprātīgs farizejs</a:t>
            </a:r>
            <a:endParaRPr lang="en-US" sz="3600" dirty="0"/>
          </a:p>
        </p:txBody>
      </p:sp>
      <p:sp>
        <p:nvSpPr>
          <p:cNvPr id="12" name="Rounded Rectangle 11"/>
          <p:cNvSpPr/>
          <p:nvPr/>
        </p:nvSpPr>
        <p:spPr>
          <a:xfrm>
            <a:off x="5580112" y="116632"/>
            <a:ext cx="2592288"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Pazemīgs muitnieks</a:t>
            </a:r>
            <a:endParaRPr lang="en-US" sz="3600" dirty="0"/>
          </a:p>
        </p:txBody>
      </p:sp>
      <p:sp>
        <p:nvSpPr>
          <p:cNvPr id="14" name="Rounded Rectangle 13"/>
          <p:cNvSpPr/>
          <p:nvPr/>
        </p:nvSpPr>
        <p:spPr>
          <a:xfrm>
            <a:off x="611560" y="5517232"/>
            <a:ext cx="8208912"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Labākais veids kā sagatavoties debesu valstībai ir pazemīga lūgšana</a:t>
            </a:r>
            <a:endParaRPr lang="lv-LV" sz="3600" dirty="0"/>
          </a:p>
        </p:txBody>
      </p:sp>
      <p:sp>
        <p:nvSpPr>
          <p:cNvPr id="15" name="Rectangle 14"/>
          <p:cNvSpPr/>
          <p:nvPr/>
        </p:nvSpPr>
        <p:spPr>
          <a:xfrm>
            <a:off x="0" y="1340768"/>
            <a:ext cx="9144000" cy="1200329"/>
          </a:xfrm>
          <a:prstGeom prst="rect">
            <a:avLst/>
          </a:prstGeom>
        </p:spPr>
        <p:txBody>
          <a:bodyPr wrap="square">
            <a:spAutoFit/>
          </a:bodyPr>
          <a:lstStyle/>
          <a:p>
            <a:r>
              <a:rPr lang="lv-LV" sz="2400" baseline="30000" dirty="0" smtClean="0"/>
              <a:t>14</a:t>
            </a:r>
            <a:r>
              <a:rPr lang="lv-LV" sz="2400" dirty="0" smtClean="0"/>
              <a:t> Es jums saku: muitnieks nogāja savās mājās attaisnots, bet farizejs ne, jo katrs, kas pats sevi paaugstina, tiks pazemināts, bet, kas sevi pazemina, tiks paaugstināts."</a:t>
            </a:r>
            <a:endParaRPr lang="en-US" sz="2400" dirty="0"/>
          </a:p>
        </p:txBody>
      </p:sp>
      <p:sp>
        <p:nvSpPr>
          <p:cNvPr id="16" name="Rounded Rectangle 15"/>
          <p:cNvSpPr/>
          <p:nvPr/>
        </p:nvSpPr>
        <p:spPr>
          <a:xfrm>
            <a:off x="5148064" y="4221088"/>
            <a:ext cx="3312368"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Dievs esi man grēciniekam žēlīgs</a:t>
            </a:r>
            <a:endParaRPr lang="en-US" sz="2800" dirty="0"/>
          </a:p>
        </p:txBody>
      </p:sp>
      <p:sp>
        <p:nvSpPr>
          <p:cNvPr id="17" name="Rounded Rectangle 16"/>
          <p:cNvSpPr/>
          <p:nvPr/>
        </p:nvSpPr>
        <p:spPr>
          <a:xfrm>
            <a:off x="251520" y="4221088"/>
            <a:ext cx="3312368"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Dievs Es pateicos, ka neesmu kā citi</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2000"/>
                                        <p:tgtEl>
                                          <p:spTgt spid="12"/>
                                        </p:tgtEl>
                                      </p:cBhvr>
                                    </p:animEffect>
                                  </p:childTnLst>
                                </p:cTn>
                              </p:par>
                            </p:childTnLst>
                          </p:cTn>
                        </p:par>
                        <p:par>
                          <p:cTn id="16" fill="hold">
                            <p:stCondLst>
                              <p:cond delay="6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2000"/>
                                        <p:tgtEl>
                                          <p:spTgt spid="17"/>
                                        </p:tgtEl>
                                      </p:cBhvr>
                                    </p:animEffect>
                                  </p:childTnLst>
                                </p:cTn>
                              </p:par>
                            </p:childTnLst>
                          </p:cTn>
                        </p:par>
                        <p:par>
                          <p:cTn id="20" fill="hold">
                            <p:stCondLst>
                              <p:cond delay="8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2000"/>
                                        <p:tgtEl>
                                          <p:spTgt spid="16"/>
                                        </p:tgtEl>
                                      </p:cBhvr>
                                    </p:animEffect>
                                  </p:childTnLst>
                                </p:cTn>
                              </p:par>
                            </p:childTnLst>
                          </p:cTn>
                        </p:par>
                        <p:par>
                          <p:cTn id="24" fill="hold">
                            <p:stCondLst>
                              <p:cond delay="10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6" grpId="0" animBg="1"/>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48CC6DF2-2632-6048-83EF-2DEC0C751CDF}"/>
            </a:ext>
          </a:extLst>
        </p:cNvPr>
        <p:cNvGrpSpPr/>
        <p:nvPr/>
      </p:nvGrpSpPr>
      <p:grpSpPr>
        <a:xfrm>
          <a:off x="0" y="0"/>
          <a:ext cx="0" cy="0"/>
          <a:chOff x="0" y="0"/>
          <a:chExt cx="0" cy="0"/>
        </a:xfrm>
      </p:grpSpPr>
      <p:pic>
        <p:nvPicPr>
          <p:cNvPr id="54274" name="Picture 2" descr="5 Prayers to Use in Times of Turmoil"/>
          <p:cNvPicPr>
            <a:picLocks noChangeAspect="1" noChangeArrowheads="1"/>
          </p:cNvPicPr>
          <p:nvPr/>
        </p:nvPicPr>
        <p:blipFill>
          <a:blip r:embed="rId3" cstate="print"/>
          <a:srcRect/>
          <a:stretch>
            <a:fillRect/>
          </a:stretch>
        </p:blipFill>
        <p:spPr bwMode="auto">
          <a:xfrm>
            <a:off x="1" y="692696"/>
            <a:ext cx="9144000" cy="5184576"/>
          </a:xfrm>
          <a:prstGeom prst="rect">
            <a:avLst/>
          </a:prstGeom>
          <a:noFill/>
        </p:spPr>
      </p:pic>
      <p:sp>
        <p:nvSpPr>
          <p:cNvPr id="2" name="Virsraksts 1">
            <a:extLst>
              <a:ext uri="{FF2B5EF4-FFF2-40B4-BE49-F238E27FC236}">
                <a16:creationId xmlns="" xmlns:a16="http://schemas.microsoft.com/office/drawing/2014/main" id="{ACFF090C-6412-C7A6-FC1A-365C56D399A0}"/>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smtClean="0">
                <a:solidFill>
                  <a:schemeClr val="tx1"/>
                </a:solidFill>
              </a:rPr>
              <a:t>Lūgšanas būtība</a:t>
            </a:r>
            <a:endParaRPr lang="lv-LV" b="1" dirty="0">
              <a:solidFill>
                <a:schemeClr val="tx1"/>
              </a:solidFill>
            </a:endParaRPr>
          </a:p>
        </p:txBody>
      </p:sp>
      <p:sp>
        <p:nvSpPr>
          <p:cNvPr id="55298" name="AutoShape 2" descr="Like Rats in a Cage, Are We Witnessing the Collapse of the Healthcare  System?">
            <a:extLst>
              <a:ext uri="{FF2B5EF4-FFF2-40B4-BE49-F238E27FC236}">
                <a16:creationId xmlns="" xmlns:a16="http://schemas.microsoft.com/office/drawing/2014/main" id="{1EAA4B19-D507-1D40-0B9B-4F475874D236}"/>
              </a:ext>
            </a:extLst>
          </p:cNvPr>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Rounded Rectangle 7">
            <a:extLst>
              <a:ext uri="{FF2B5EF4-FFF2-40B4-BE49-F238E27FC236}">
                <a16:creationId xmlns="" xmlns:a16="http://schemas.microsoft.com/office/drawing/2014/main" id="{098DFBA0-10F7-65D2-18EB-5175358C2ADC}"/>
              </a:ext>
            </a:extLst>
          </p:cNvPr>
          <p:cNvSpPr/>
          <p:nvPr/>
        </p:nvSpPr>
        <p:spPr>
          <a:xfrm>
            <a:off x="5220072" y="836712"/>
            <a:ext cx="3744416" cy="23762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Dieva klātbūtnes pieredze mūs maina</a:t>
            </a:r>
            <a:endParaRPr lang="en-US" sz="4000" dirty="0"/>
          </a:p>
        </p:txBody>
      </p:sp>
      <p:sp>
        <p:nvSpPr>
          <p:cNvPr id="6" name="Rounded Rectangle 7">
            <a:extLst>
              <a:ext uri="{FF2B5EF4-FFF2-40B4-BE49-F238E27FC236}">
                <a16:creationId xmlns="" xmlns:a16="http://schemas.microsoft.com/office/drawing/2014/main" id="{F5BE8B3A-640C-69A8-95A8-9AD55A7FDBC1}"/>
              </a:ext>
            </a:extLst>
          </p:cNvPr>
          <p:cNvSpPr/>
          <p:nvPr/>
        </p:nvSpPr>
        <p:spPr>
          <a:xfrm>
            <a:off x="611560" y="5157192"/>
            <a:ext cx="7992888"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Lūgšanas galvenais mērķis nav mainīt pasauli, bet gan sevi pašu</a:t>
            </a:r>
            <a:endParaRPr lang="en-US" sz="4000" dirty="0"/>
          </a:p>
        </p:txBody>
      </p:sp>
    </p:spTree>
    <p:extLst>
      <p:ext uri="{BB962C8B-B14F-4D97-AF65-F5344CB8AC3E}">
        <p14:creationId xmlns="" xmlns:p14="http://schemas.microsoft.com/office/powerpoint/2010/main" val="1566824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54274"/>
                                        </p:tgtEl>
                                        <p:attrNameLst>
                                          <p:attrName>style.visibility</p:attrName>
                                        </p:attrNameLst>
                                      </p:cBhvr>
                                      <p:to>
                                        <p:strVal val="visible"/>
                                      </p:to>
                                    </p:set>
                                    <p:animEffect transition="in" filter="fade">
                                      <p:cBhvr>
                                        <p:cTn id="11" dur="2000"/>
                                        <p:tgtEl>
                                          <p:spTgt spid="54274"/>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96D65363-63F0-DC2D-A05B-358E55898FD3}"/>
            </a:ext>
          </a:extLst>
        </p:cNvPr>
        <p:cNvGrpSpPr/>
        <p:nvPr/>
      </p:nvGrpSpPr>
      <p:grpSpPr>
        <a:xfrm>
          <a:off x="0" y="0"/>
          <a:ext cx="0" cy="0"/>
          <a:chOff x="0" y="0"/>
          <a:chExt cx="0" cy="0"/>
        </a:xfrm>
      </p:grpSpPr>
      <p:pic>
        <p:nvPicPr>
          <p:cNvPr id="10" name="Picture 2" descr="How does the Lord's Prayer End? - Our Savior Lutheran Church and School"/>
          <p:cNvPicPr>
            <a:picLocks noChangeAspect="1" noChangeArrowheads="1"/>
          </p:cNvPicPr>
          <p:nvPr/>
        </p:nvPicPr>
        <p:blipFill>
          <a:blip r:embed="rId3" cstate="print"/>
          <a:srcRect/>
          <a:stretch>
            <a:fillRect/>
          </a:stretch>
        </p:blipFill>
        <p:spPr bwMode="auto">
          <a:xfrm>
            <a:off x="5148064" y="3501008"/>
            <a:ext cx="3096343" cy="3356992"/>
          </a:xfrm>
          <a:prstGeom prst="rect">
            <a:avLst/>
          </a:prstGeom>
          <a:ln>
            <a:noFill/>
          </a:ln>
          <a:effectLst>
            <a:softEdge rad="112500"/>
          </a:effectLst>
        </p:spPr>
      </p:pic>
      <p:sp>
        <p:nvSpPr>
          <p:cNvPr id="2" name="Virsraksts 1">
            <a:extLst>
              <a:ext uri="{FF2B5EF4-FFF2-40B4-BE49-F238E27FC236}">
                <a16:creationId xmlns="" xmlns:a16="http://schemas.microsoft.com/office/drawing/2014/main" id="{4C3482DF-E165-59D9-8CDB-9B6F38156A5A}"/>
              </a:ext>
            </a:extLst>
          </p:cNvPr>
          <p:cNvSpPr>
            <a:spLocks noGrp="1"/>
          </p:cNvSpPr>
          <p:nvPr>
            <p:ph type="title"/>
          </p:nvPr>
        </p:nvSpPr>
        <p:spPr>
          <a:xfrm rot="16200000">
            <a:off x="-703399" y="703399"/>
            <a:ext cx="2060848" cy="654050"/>
          </a:xfrm>
        </p:spPr>
        <p:txBody>
          <a:bodyPr/>
          <a:lstStyle/>
          <a:p>
            <a:pPr eaLnBrk="1" fontAlgn="auto" hangingPunct="1">
              <a:spcAft>
                <a:spcPts val="0"/>
              </a:spcAft>
              <a:defRPr/>
            </a:pPr>
            <a:r>
              <a:rPr lang="lv-LV" b="1" dirty="0">
                <a:solidFill>
                  <a:schemeClr val="tx1"/>
                </a:solidFill>
              </a:rPr>
              <a:t>7.solis</a:t>
            </a:r>
          </a:p>
        </p:txBody>
      </p:sp>
      <p:sp>
        <p:nvSpPr>
          <p:cNvPr id="7" name="Rounded Rectangle 6">
            <a:extLst>
              <a:ext uri="{FF2B5EF4-FFF2-40B4-BE49-F238E27FC236}">
                <a16:creationId xmlns="" xmlns:a16="http://schemas.microsoft.com/office/drawing/2014/main" id="{D93E7D1F-3A9E-A0EC-5603-E30470F8A577}"/>
              </a:ext>
            </a:extLst>
          </p:cNvPr>
          <p:cNvSpPr/>
          <p:nvPr/>
        </p:nvSpPr>
        <p:spPr>
          <a:xfrm>
            <a:off x="1074850" y="332656"/>
            <a:ext cx="6984776" cy="1368152"/>
          </a:xfrm>
          <a:prstGeom prst="roundRect">
            <a:avLst/>
          </a:prstGeom>
          <a:ln w="76200">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solidFill>
                  <a:srgbClr val="FF0000"/>
                </a:solidFill>
              </a:rPr>
              <a:t>Pazemīgi</a:t>
            </a:r>
            <a:r>
              <a:rPr lang="lv-LV" sz="4000" dirty="0"/>
              <a:t> </a:t>
            </a:r>
            <a:r>
              <a:rPr lang="lv-LV" sz="4000" dirty="0">
                <a:solidFill>
                  <a:schemeClr val="accent2">
                    <a:lumMod val="60000"/>
                    <a:lumOff val="40000"/>
                  </a:schemeClr>
                </a:solidFill>
              </a:rPr>
              <a:t>lūdzām</a:t>
            </a:r>
            <a:r>
              <a:rPr lang="lv-LV" sz="4000" dirty="0"/>
              <a:t> Dievu atbrīvot mūs no trūkumiem.</a:t>
            </a:r>
            <a:endParaRPr lang="en-US" sz="4000" dirty="0"/>
          </a:p>
        </p:txBody>
      </p:sp>
      <p:sp>
        <p:nvSpPr>
          <p:cNvPr id="5" name="Rounded Rectangle 7">
            <a:extLst>
              <a:ext uri="{FF2B5EF4-FFF2-40B4-BE49-F238E27FC236}">
                <a16:creationId xmlns="" xmlns:a16="http://schemas.microsoft.com/office/drawing/2014/main" id="{36AE3AC2-EA06-94B0-5D30-A8FE5CD46B5B}"/>
              </a:ext>
            </a:extLst>
          </p:cNvPr>
          <p:cNvSpPr/>
          <p:nvPr/>
        </p:nvSpPr>
        <p:spPr>
          <a:xfrm>
            <a:off x="251520" y="1988840"/>
            <a:ext cx="4320480" cy="1872208"/>
          </a:xfrm>
          <a:prstGeom prst="roundRect">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solidFill>
                  <a:srgbClr val="FF0000"/>
                </a:solidFill>
              </a:rPr>
              <a:t>Pazemība</a:t>
            </a:r>
            <a:r>
              <a:rPr lang="lv-LV" sz="4000" dirty="0" smtClean="0"/>
              <a:t> palīdz apzināties savas vajadzības</a:t>
            </a:r>
            <a:endParaRPr lang="en-US" sz="4000" dirty="0"/>
          </a:p>
        </p:txBody>
      </p:sp>
      <p:sp>
        <p:nvSpPr>
          <p:cNvPr id="8" name="Rounded Rectangle 7">
            <a:extLst>
              <a:ext uri="{FF2B5EF4-FFF2-40B4-BE49-F238E27FC236}">
                <a16:creationId xmlns="" xmlns:a16="http://schemas.microsoft.com/office/drawing/2014/main" id="{36AE3AC2-EA06-94B0-5D30-A8FE5CD46B5B}"/>
              </a:ext>
            </a:extLst>
          </p:cNvPr>
          <p:cNvSpPr/>
          <p:nvPr/>
        </p:nvSpPr>
        <p:spPr>
          <a:xfrm>
            <a:off x="4716016" y="1988840"/>
            <a:ext cx="4248472" cy="1728192"/>
          </a:xfrm>
          <a:prstGeom prst="roundRect">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solidFill>
                  <a:schemeClr val="accent2">
                    <a:lumMod val="60000"/>
                    <a:lumOff val="40000"/>
                  </a:schemeClr>
                </a:solidFill>
              </a:rPr>
              <a:t>Lūgšana</a:t>
            </a:r>
            <a:r>
              <a:rPr lang="lv-LV" sz="4000" dirty="0" smtClean="0"/>
              <a:t> palīdz apzināties Dieva klātbūtni </a:t>
            </a:r>
            <a:endParaRPr lang="en-US" sz="4000" dirty="0"/>
          </a:p>
        </p:txBody>
      </p:sp>
      <p:pic>
        <p:nvPicPr>
          <p:cNvPr id="52226" name="Picture 2" descr="Be Humble, and Proudly, Psychologists Say - The New York Times"/>
          <p:cNvPicPr>
            <a:picLocks noChangeAspect="1" noChangeArrowheads="1"/>
          </p:cNvPicPr>
          <p:nvPr/>
        </p:nvPicPr>
        <p:blipFill>
          <a:blip r:embed="rId4" cstate="print"/>
          <a:srcRect/>
          <a:stretch>
            <a:fillRect/>
          </a:stretch>
        </p:blipFill>
        <p:spPr bwMode="auto">
          <a:xfrm>
            <a:off x="467544" y="4046975"/>
            <a:ext cx="4217567" cy="2811025"/>
          </a:xfrm>
          <a:prstGeom prst="rect">
            <a:avLst/>
          </a:prstGeom>
          <a:ln>
            <a:noFill/>
          </a:ln>
          <a:effectLst>
            <a:softEdge rad="112500"/>
          </a:effectLst>
        </p:spPr>
      </p:pic>
    </p:spTree>
    <p:extLst>
      <p:ext uri="{BB962C8B-B14F-4D97-AF65-F5344CB8AC3E}">
        <p14:creationId xmlns="" xmlns:p14="http://schemas.microsoft.com/office/powerpoint/2010/main" val="38600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52226"/>
                                        </p:tgtEl>
                                        <p:attrNameLst>
                                          <p:attrName>style.visibility</p:attrName>
                                        </p:attrNameLst>
                                      </p:cBhvr>
                                      <p:to>
                                        <p:strVal val="visible"/>
                                      </p:to>
                                    </p:set>
                                    <p:animEffect transition="in" filter="fade">
                                      <p:cBhvr>
                                        <p:cTn id="18" dur="2000"/>
                                        <p:tgtEl>
                                          <p:spTgt spid="52226"/>
                                        </p:tgtEl>
                                      </p:cBhvr>
                                    </p:animEffect>
                                  </p:childTnLst>
                                </p:cTn>
                              </p:par>
                            </p:childTnLst>
                          </p:cTn>
                        </p:par>
                        <p:par>
                          <p:cTn id="19" fill="hold">
                            <p:stCondLst>
                              <p:cond delay="6000"/>
                            </p:stCondLst>
                            <p:childTnLst>
                              <p:par>
                                <p:cTn id="20" presetID="10"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000"/>
                                        <p:tgtEl>
                                          <p:spTgt spid="8"/>
                                        </p:tgtEl>
                                      </p:cBhvr>
                                    </p:animEffect>
                                  </p:childTnLst>
                                </p:cTn>
                              </p:par>
                              <p:par>
                                <p:cTn id="23" presetID="10"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5"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ttēls 1"/>
          <p:cNvPicPr>
            <a:picLocks noChangeAspect="1"/>
          </p:cNvPicPr>
          <p:nvPr/>
        </p:nvPicPr>
        <p:blipFill rotWithShape="1">
          <a:blip r:embed="rId3" cstate="print">
            <a:extLst>
              <a:ext uri="{28A0092B-C50C-407E-A947-70E740481C1C}">
                <a14:useLocalDpi xmlns="" xmlns:a14="http://schemas.microsoft.com/office/drawing/2010/main" val="0"/>
              </a:ext>
            </a:extLst>
          </a:blip>
          <a:srcRect l="4146" r="47103"/>
          <a:stretch/>
        </p:blipFill>
        <p:spPr>
          <a:xfrm>
            <a:off x="0" y="1556792"/>
            <a:ext cx="3816424" cy="4404860"/>
          </a:xfrm>
          <a:prstGeom prst="rect">
            <a:avLst/>
          </a:prstGeom>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22</a:t>
            </a:fld>
            <a:endParaRPr lang="en-US"/>
          </a:p>
        </p:txBody>
      </p:sp>
      <p:sp>
        <p:nvSpPr>
          <p:cNvPr id="10" name="Rectangle 2"/>
          <p:cNvSpPr>
            <a:spLocks noGrp="1" noChangeArrowheads="1"/>
          </p:cNvSpPr>
          <p:nvPr>
            <p:ph type="title"/>
          </p:nvPr>
        </p:nvSpPr>
        <p:spPr>
          <a:xfrm>
            <a:off x="72008" y="116632"/>
            <a:ext cx="9071992" cy="907157"/>
          </a:xfrm>
        </p:spPr>
        <p:txBody>
          <a:bodyPr/>
          <a:lstStyle/>
          <a:p>
            <a:pPr marL="762000" indent="-762000" eaLnBrk="1" hangingPunct="1">
              <a:defRPr/>
            </a:pPr>
            <a:r>
              <a:rPr lang="lv-LV" b="1" dirty="0"/>
              <a:t>AA lūgšana:</a:t>
            </a:r>
            <a:endParaRPr lang="en-US" b="1" dirty="0">
              <a:solidFill>
                <a:schemeClr val="tx1"/>
              </a:solidFill>
            </a:endParaRPr>
          </a:p>
        </p:txBody>
      </p:sp>
      <p:sp>
        <p:nvSpPr>
          <p:cNvPr id="6" name="Rounded Rectangle 5"/>
          <p:cNvSpPr/>
          <p:nvPr/>
        </p:nvSpPr>
        <p:spPr>
          <a:xfrm>
            <a:off x="3707904" y="1052736"/>
            <a:ext cx="5256584" cy="552472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sz="4000" dirty="0"/>
              <a:t>“Kungs, dod man mieru </a:t>
            </a:r>
            <a:r>
              <a:rPr lang="lv-LV" sz="4000" b="1" dirty="0"/>
              <a:t>pieņemt</a:t>
            </a:r>
            <a:r>
              <a:rPr lang="lv-LV" sz="4000" dirty="0"/>
              <a:t> </a:t>
            </a:r>
            <a:r>
              <a:rPr lang="lv-LV" sz="4000" b="1" dirty="0"/>
              <a:t>to, ko nevaru mainīt</a:t>
            </a:r>
            <a:r>
              <a:rPr lang="lv-LV" sz="4000" dirty="0"/>
              <a:t>, dod man </a:t>
            </a:r>
            <a:r>
              <a:rPr lang="lv-LV" sz="4000" b="1" dirty="0"/>
              <a:t>drosmi mainīt to, ko varu mainīt</a:t>
            </a:r>
            <a:r>
              <a:rPr lang="lv-LV" sz="4000" dirty="0"/>
              <a:t>, un dod man</a:t>
            </a:r>
            <a:r>
              <a:rPr lang="lv-LV" sz="4000" b="1" dirty="0"/>
              <a:t> gudrību</a:t>
            </a:r>
            <a:r>
              <a:rPr lang="lv-LV" sz="4000" dirty="0"/>
              <a:t> </a:t>
            </a:r>
            <a:r>
              <a:rPr lang="lv-LV" sz="4000" b="1" dirty="0"/>
              <a:t>atšķirt vienu no otra</a:t>
            </a:r>
            <a:r>
              <a:rPr lang="lv-LV" sz="4000" dirty="0"/>
              <a:t>.”</a:t>
            </a:r>
          </a:p>
        </p:txBody>
      </p:sp>
    </p:spTree>
    <p:extLst>
      <p:ext uri="{BB962C8B-B14F-4D97-AF65-F5344CB8AC3E}">
        <p14:creationId xmlns="" xmlns:p14="http://schemas.microsoft.com/office/powerpoint/2010/main" val="14809394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a:t>Un Dieva miers, kas ir augstāks par visu saprašanu lai pasargā jūsu sirdis un jūsu domas. </a:t>
            </a:r>
            <a:r>
              <a:rPr lang="lv-LV" sz="5400" b="1"/>
              <a:t>Āmen</a:t>
            </a:r>
            <a:br>
              <a:rPr lang="lv-LV" sz="5400" b="1"/>
            </a:br>
            <a:endParaRPr lang="lv-LV" sz="5400" b="1"/>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23</a:t>
            </a:fld>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Arstarulsmirus - Mans ieradums (Official Video) - YouTube"/>
          <p:cNvPicPr>
            <a:picLocks noChangeAspect="1" noChangeArrowheads="1"/>
          </p:cNvPicPr>
          <p:nvPr/>
        </p:nvPicPr>
        <p:blipFill>
          <a:blip r:embed="rId3" cstate="print"/>
          <a:srcRect/>
          <a:stretch>
            <a:fillRect/>
          </a:stretch>
        </p:blipFill>
        <p:spPr bwMode="auto">
          <a:xfrm>
            <a:off x="0" y="1668208"/>
            <a:ext cx="9144000" cy="5145168"/>
          </a:xfrm>
          <a:prstGeom prst="rect">
            <a:avLst/>
          </a:prstGeom>
          <a:noFill/>
        </p:spPr>
      </p:pic>
      <p:sp>
        <p:nvSpPr>
          <p:cNvPr id="55298" name="AutoShape 2" descr="Like Rats in a Cage, Are We Witnessing the Collapse of the Healthcare  System?"/>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Rounded Rectangle 7"/>
          <p:cNvSpPr/>
          <p:nvPr/>
        </p:nvSpPr>
        <p:spPr>
          <a:xfrm>
            <a:off x="5056692" y="2885536"/>
            <a:ext cx="3816424" cy="563835"/>
          </a:xfrm>
          <a:prstGeom prst="roundRect">
            <a:avLst/>
          </a:prstGeom>
          <a:ln w="508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Sevis žēlošana</a:t>
            </a:r>
            <a:endParaRPr lang="en-US" sz="3600" dirty="0"/>
          </a:p>
        </p:txBody>
      </p:sp>
      <p:sp>
        <p:nvSpPr>
          <p:cNvPr id="6" name="Rounded Rectangle 5"/>
          <p:cNvSpPr/>
          <p:nvPr/>
        </p:nvSpPr>
        <p:spPr>
          <a:xfrm>
            <a:off x="5292080" y="3749630"/>
            <a:ext cx="3240360" cy="615474"/>
          </a:xfrm>
          <a:prstGeom prst="roundRect">
            <a:avLst/>
          </a:prstGeom>
          <a:ln w="508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Dusmošanās</a:t>
            </a:r>
            <a:endParaRPr lang="en-US" sz="3600" dirty="0"/>
          </a:p>
        </p:txBody>
      </p:sp>
      <p:sp>
        <p:nvSpPr>
          <p:cNvPr id="7" name="Rounded Rectangle 6"/>
          <p:cNvSpPr/>
          <p:nvPr/>
        </p:nvSpPr>
        <p:spPr>
          <a:xfrm>
            <a:off x="395536" y="4692542"/>
            <a:ext cx="2232248" cy="648074"/>
          </a:xfrm>
          <a:prstGeom prst="roundRect">
            <a:avLst/>
          </a:prstGeom>
          <a:ln w="508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Humors</a:t>
            </a:r>
            <a:endParaRPr lang="en-US" sz="3600" dirty="0"/>
          </a:p>
        </p:txBody>
      </p:sp>
      <p:sp>
        <p:nvSpPr>
          <p:cNvPr id="9" name="Rounded Rectangle 8"/>
          <p:cNvSpPr/>
          <p:nvPr/>
        </p:nvSpPr>
        <p:spPr>
          <a:xfrm>
            <a:off x="395536" y="3468408"/>
            <a:ext cx="2520280" cy="648072"/>
          </a:xfrm>
          <a:prstGeom prst="roundRect">
            <a:avLst/>
          </a:prstGeom>
          <a:ln w="508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Melošana</a:t>
            </a:r>
            <a:endParaRPr lang="en-US" sz="3600" dirty="0"/>
          </a:p>
        </p:txBody>
      </p:sp>
      <p:sp>
        <p:nvSpPr>
          <p:cNvPr id="11" name="Rounded Rectangle 10"/>
          <p:cNvSpPr/>
          <p:nvPr/>
        </p:nvSpPr>
        <p:spPr>
          <a:xfrm>
            <a:off x="5220072" y="4581126"/>
            <a:ext cx="3672408" cy="648073"/>
          </a:xfrm>
          <a:prstGeom prst="roundRect">
            <a:avLst/>
          </a:prstGeom>
          <a:ln w="508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Perfekcionisms</a:t>
            </a:r>
            <a:endParaRPr lang="en-US" sz="3600" dirty="0"/>
          </a:p>
        </p:txBody>
      </p:sp>
      <p:sp>
        <p:nvSpPr>
          <p:cNvPr id="3" name="Rounded Rectangle 7">
            <a:extLst>
              <a:ext uri="{FF2B5EF4-FFF2-40B4-BE49-F238E27FC236}">
                <a16:creationId xmlns="" xmlns:a16="http://schemas.microsoft.com/office/drawing/2014/main" id="{0C46812F-56C4-E227-8348-50BBD50646D9}"/>
              </a:ext>
            </a:extLst>
          </p:cNvPr>
          <p:cNvSpPr/>
          <p:nvPr/>
        </p:nvSpPr>
        <p:spPr>
          <a:xfrm>
            <a:off x="5364088" y="2060848"/>
            <a:ext cx="2891300" cy="563835"/>
          </a:xfrm>
          <a:prstGeom prst="roundRect">
            <a:avLst/>
          </a:prstGeom>
          <a:ln w="508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Kurnēšana</a:t>
            </a:r>
            <a:endParaRPr lang="en-US" sz="3600" dirty="0"/>
          </a:p>
        </p:txBody>
      </p:sp>
      <p:sp>
        <p:nvSpPr>
          <p:cNvPr id="15" name="Virsraksts 1">
            <a:extLst>
              <a:ext uri="{FF2B5EF4-FFF2-40B4-BE49-F238E27FC236}">
                <a16:creationId xmlns="" xmlns:a16="http://schemas.microsoft.com/office/drawing/2014/main" id="{4C3482DF-E165-59D9-8CDB-9B6F38156A5A}"/>
              </a:ext>
            </a:extLst>
          </p:cNvPr>
          <p:cNvSpPr>
            <a:spLocks noGrp="1"/>
          </p:cNvSpPr>
          <p:nvPr>
            <p:ph type="title"/>
          </p:nvPr>
        </p:nvSpPr>
        <p:spPr>
          <a:xfrm rot="16200000">
            <a:off x="-277838" y="495995"/>
            <a:ext cx="1700808" cy="654050"/>
          </a:xfrm>
        </p:spPr>
        <p:txBody>
          <a:bodyPr/>
          <a:lstStyle/>
          <a:p>
            <a:pPr eaLnBrk="1" fontAlgn="auto" hangingPunct="1">
              <a:spcAft>
                <a:spcPts val="0"/>
              </a:spcAft>
              <a:defRPr/>
            </a:pPr>
            <a:r>
              <a:rPr lang="lv-LV" sz="3600" b="1" dirty="0">
                <a:solidFill>
                  <a:schemeClr val="tx1"/>
                </a:solidFill>
              </a:rPr>
              <a:t>7.solis</a:t>
            </a:r>
          </a:p>
        </p:txBody>
      </p:sp>
      <p:sp>
        <p:nvSpPr>
          <p:cNvPr id="16" name="Rounded Rectangle 15">
            <a:extLst>
              <a:ext uri="{FF2B5EF4-FFF2-40B4-BE49-F238E27FC236}">
                <a16:creationId xmlns="" xmlns:a16="http://schemas.microsoft.com/office/drawing/2014/main" id="{D93E7D1F-3A9E-A0EC-5603-E30470F8A577}"/>
              </a:ext>
            </a:extLst>
          </p:cNvPr>
          <p:cNvSpPr/>
          <p:nvPr/>
        </p:nvSpPr>
        <p:spPr>
          <a:xfrm>
            <a:off x="1074850" y="188640"/>
            <a:ext cx="6984776" cy="1368152"/>
          </a:xfrm>
          <a:prstGeom prst="roundRect">
            <a:avLst/>
          </a:prstGeom>
          <a:ln w="76200">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solidFill>
                  <a:schemeClr val="tx1"/>
                </a:solidFill>
              </a:rPr>
              <a:t>Pazemīgi lūdzām </a:t>
            </a:r>
            <a:r>
              <a:rPr lang="lv-LV" sz="4000" dirty="0"/>
              <a:t>Dievu atbrīvot mūs no trūkumiem.</a:t>
            </a:r>
            <a:endParaRPr lang="en-US" sz="4000" dirty="0"/>
          </a:p>
        </p:txBody>
      </p:sp>
    </p:spTree>
    <p:extLst>
      <p:ext uri="{BB962C8B-B14F-4D97-AF65-F5344CB8AC3E}">
        <p14:creationId xmlns="" xmlns:p14="http://schemas.microsoft.com/office/powerpoint/2010/main" val="1064639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0178"/>
                                        </p:tgtEl>
                                        <p:attrNameLst>
                                          <p:attrName>style.visibility</p:attrName>
                                        </p:attrNameLst>
                                      </p:cBhvr>
                                      <p:to>
                                        <p:strVal val="visible"/>
                                      </p:to>
                                    </p:set>
                                    <p:animEffect transition="in" filter="fade">
                                      <p:cBhvr>
                                        <p:cTn id="7" dur="2000"/>
                                        <p:tgtEl>
                                          <p:spTgt spid="50178"/>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2000"/>
                                        <p:tgtEl>
                                          <p:spTgt spid="3"/>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2000"/>
                                        <p:tgtEl>
                                          <p:spTgt spid="15"/>
                                        </p:tgtEl>
                                      </p:cBhvr>
                                    </p:animEffect>
                                  </p:childTnLst>
                                </p:cTn>
                              </p:par>
                            </p:childTnLst>
                          </p:cTn>
                        </p:par>
                        <p:par>
                          <p:cTn id="36" fill="hold">
                            <p:stCondLst>
                              <p:cond delay="16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animBg="1"/>
      <p:bldP spid="9" grpId="0" animBg="1"/>
      <p:bldP spid="11" grpId="0" animBg="1"/>
      <p:bldP spid="3" grpId="0" animBg="1"/>
      <p:bldP spid="15" grpId="0"/>
      <p:bldP spid="1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ttēls 3">
            <a:extLst>
              <a:ext uri="{FF2B5EF4-FFF2-40B4-BE49-F238E27FC236}">
                <a16:creationId xmlns="" xmlns:a16="http://schemas.microsoft.com/office/drawing/2014/main" id="{28748B80-9F85-BBF3-9A16-8D1D7DE068E2}"/>
              </a:ext>
            </a:extLst>
          </p:cNvPr>
          <p:cNvPicPr>
            <a:picLocks noChangeAspect="1"/>
          </p:cNvPicPr>
          <p:nvPr/>
        </p:nvPicPr>
        <p:blipFill>
          <a:blip r:embed="rId3" cstate="print">
            <a:extLst>
              <a:ext uri="{28A0092B-C50C-407E-A947-70E740481C1C}">
                <a14:useLocalDpi xmlns="" xmlns:a14="http://schemas.microsoft.com/office/drawing/2010/main" val="0"/>
              </a:ext>
            </a:extLst>
          </a:blip>
          <a:srcRect b="11687"/>
          <a:stretch>
            <a:fillRect/>
          </a:stretch>
        </p:blipFill>
        <p:spPr>
          <a:xfrm>
            <a:off x="1177224" y="1052736"/>
            <a:ext cx="6573527" cy="5805264"/>
          </a:xfrm>
          <a:prstGeom prst="rect">
            <a:avLst/>
          </a:prstGeom>
        </p:spPr>
      </p:pic>
      <p:sp>
        <p:nvSpPr>
          <p:cNvPr id="2" name="Virsraksts 1"/>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6.solis</a:t>
            </a:r>
          </a:p>
        </p:txBody>
      </p:sp>
      <p:sp>
        <p:nvSpPr>
          <p:cNvPr id="7" name="Rounded Rectangle 6"/>
          <p:cNvSpPr/>
          <p:nvPr/>
        </p:nvSpPr>
        <p:spPr>
          <a:xfrm>
            <a:off x="395536" y="764704"/>
            <a:ext cx="8136904" cy="1368152"/>
          </a:xfrm>
          <a:prstGeom prst="round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Bijām pilnīgi gatavi, lai Dievs noņemtu visas šīs rakstura vainas.</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Arstarulsmirus - Mans ieradums (Official Video) - YouTube"/>
          <p:cNvPicPr>
            <a:picLocks noChangeAspect="1" noChangeArrowheads="1"/>
          </p:cNvPicPr>
          <p:nvPr/>
        </p:nvPicPr>
        <p:blipFill>
          <a:blip r:embed="rId3" cstate="print"/>
          <a:srcRect/>
          <a:stretch>
            <a:fillRect/>
          </a:stretch>
        </p:blipFill>
        <p:spPr bwMode="auto">
          <a:xfrm>
            <a:off x="0" y="692696"/>
            <a:ext cx="9144000" cy="5145168"/>
          </a:xfrm>
          <a:prstGeom prst="rect">
            <a:avLst/>
          </a:prstGeom>
          <a:noFill/>
        </p:spPr>
      </p:pic>
      <p:pic>
        <p:nvPicPr>
          <p:cNvPr id="13" name="Picture 2" descr="Giant Dancer's Cage | EPH Creative - Event Prop Hire"/>
          <p:cNvPicPr>
            <a:picLocks noChangeAspect="1" noChangeArrowheads="1"/>
          </p:cNvPicPr>
          <p:nvPr/>
        </p:nvPicPr>
        <p:blipFill>
          <a:blip r:embed="rId4" cstate="print"/>
          <a:srcRect l="20160" r="13493"/>
          <a:stretch>
            <a:fillRect/>
          </a:stretch>
        </p:blipFill>
        <p:spPr bwMode="auto">
          <a:xfrm>
            <a:off x="7308304" y="4352604"/>
            <a:ext cx="1403648" cy="2820812"/>
          </a:xfrm>
          <a:prstGeom prst="ellipse">
            <a:avLst/>
          </a:prstGeom>
          <a:ln>
            <a:noFill/>
          </a:ln>
          <a:effectLst>
            <a:softEdge rad="112500"/>
          </a:effectLst>
        </p:spPr>
      </p:pic>
      <p:sp>
        <p:nvSpPr>
          <p:cNvPr id="2" name="Virsraksts 1"/>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Negatīvais pieradums</a:t>
            </a:r>
          </a:p>
        </p:txBody>
      </p:sp>
      <p:sp>
        <p:nvSpPr>
          <p:cNvPr id="55298" name="AutoShape 2" descr="Like Rats in a Cage, Are We Witnessing the Collapse of the Healthcare  System?"/>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Rounded Rectangle 7"/>
          <p:cNvSpPr/>
          <p:nvPr/>
        </p:nvSpPr>
        <p:spPr>
          <a:xfrm>
            <a:off x="5056692" y="1949432"/>
            <a:ext cx="3816424" cy="563835"/>
          </a:xfrm>
          <a:prstGeom prst="roundRect">
            <a:avLst/>
          </a:prstGeom>
          <a:ln w="508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Sevis žēlošana</a:t>
            </a:r>
            <a:endParaRPr lang="en-US" sz="3600" dirty="0"/>
          </a:p>
        </p:txBody>
      </p:sp>
      <p:sp>
        <p:nvSpPr>
          <p:cNvPr id="6" name="Rounded Rectangle 5"/>
          <p:cNvSpPr/>
          <p:nvPr/>
        </p:nvSpPr>
        <p:spPr>
          <a:xfrm>
            <a:off x="5292080" y="2813526"/>
            <a:ext cx="3240360" cy="615474"/>
          </a:xfrm>
          <a:prstGeom prst="roundRect">
            <a:avLst/>
          </a:prstGeom>
          <a:ln w="508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Dusmošanās</a:t>
            </a:r>
            <a:endParaRPr lang="en-US" sz="3600" dirty="0"/>
          </a:p>
        </p:txBody>
      </p:sp>
      <p:sp>
        <p:nvSpPr>
          <p:cNvPr id="7" name="Rounded Rectangle 6"/>
          <p:cNvSpPr/>
          <p:nvPr/>
        </p:nvSpPr>
        <p:spPr>
          <a:xfrm>
            <a:off x="395536" y="3717030"/>
            <a:ext cx="2232248" cy="648074"/>
          </a:xfrm>
          <a:prstGeom prst="roundRect">
            <a:avLst/>
          </a:prstGeom>
          <a:ln w="508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Humors</a:t>
            </a:r>
            <a:endParaRPr lang="en-US" sz="3600" dirty="0"/>
          </a:p>
        </p:txBody>
      </p:sp>
      <p:sp>
        <p:nvSpPr>
          <p:cNvPr id="9" name="Rounded Rectangle 8"/>
          <p:cNvSpPr/>
          <p:nvPr/>
        </p:nvSpPr>
        <p:spPr>
          <a:xfrm>
            <a:off x="395536" y="2492896"/>
            <a:ext cx="2520280" cy="648072"/>
          </a:xfrm>
          <a:prstGeom prst="roundRect">
            <a:avLst/>
          </a:prstGeom>
          <a:ln w="508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Melošana</a:t>
            </a:r>
            <a:endParaRPr lang="en-US" sz="3600" dirty="0"/>
          </a:p>
        </p:txBody>
      </p:sp>
      <p:sp>
        <p:nvSpPr>
          <p:cNvPr id="11" name="Rounded Rectangle 10"/>
          <p:cNvSpPr/>
          <p:nvPr/>
        </p:nvSpPr>
        <p:spPr>
          <a:xfrm>
            <a:off x="5220072" y="3645022"/>
            <a:ext cx="3672408" cy="648073"/>
          </a:xfrm>
          <a:prstGeom prst="roundRect">
            <a:avLst/>
          </a:prstGeom>
          <a:ln w="508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Perfekcionisms</a:t>
            </a:r>
            <a:endParaRPr lang="en-US" sz="3600" dirty="0"/>
          </a:p>
        </p:txBody>
      </p:sp>
      <p:sp>
        <p:nvSpPr>
          <p:cNvPr id="12" name="Rounded Rectangle 11"/>
          <p:cNvSpPr/>
          <p:nvPr/>
        </p:nvSpPr>
        <p:spPr>
          <a:xfrm>
            <a:off x="1835696" y="5445224"/>
            <a:ext cx="5328592" cy="1224136"/>
          </a:xfrm>
          <a:prstGeom prst="roundRect">
            <a:avLst/>
          </a:prstGeom>
          <a:ln w="508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Bet šīs pašas lietas ir novedušas mūs izolācijā</a:t>
            </a:r>
            <a:endParaRPr lang="en-US" sz="3600" dirty="0"/>
          </a:p>
        </p:txBody>
      </p:sp>
      <p:sp>
        <p:nvSpPr>
          <p:cNvPr id="3" name="Rounded Rectangle 7">
            <a:extLst>
              <a:ext uri="{FF2B5EF4-FFF2-40B4-BE49-F238E27FC236}">
                <a16:creationId xmlns="" xmlns:a16="http://schemas.microsoft.com/office/drawing/2014/main" id="{0C46812F-56C4-E227-8348-50BBD50646D9}"/>
              </a:ext>
            </a:extLst>
          </p:cNvPr>
          <p:cNvSpPr/>
          <p:nvPr/>
        </p:nvSpPr>
        <p:spPr>
          <a:xfrm>
            <a:off x="5364088" y="1124744"/>
            <a:ext cx="2891300" cy="563835"/>
          </a:xfrm>
          <a:prstGeom prst="roundRect">
            <a:avLst/>
          </a:prstGeom>
          <a:ln w="508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Kurnēšana</a:t>
            </a:r>
            <a:endParaRPr lang="en-US" sz="3600" dirty="0"/>
          </a:p>
        </p:txBody>
      </p:sp>
    </p:spTree>
    <p:extLst>
      <p:ext uri="{BB962C8B-B14F-4D97-AF65-F5344CB8AC3E}">
        <p14:creationId xmlns="" xmlns:p14="http://schemas.microsoft.com/office/powerpoint/2010/main" val="1064639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50178"/>
                                        </p:tgtEl>
                                        <p:attrNameLst>
                                          <p:attrName>style.visibility</p:attrName>
                                        </p:attrNameLst>
                                      </p:cBhvr>
                                      <p:to>
                                        <p:strVal val="visible"/>
                                      </p:to>
                                    </p:set>
                                    <p:animEffect transition="in" filter="fade">
                                      <p:cBhvr>
                                        <p:cTn id="11" dur="2000"/>
                                        <p:tgtEl>
                                          <p:spTgt spid="5017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000"/>
                                        <p:tgtEl>
                                          <p:spTgt spid="12"/>
                                        </p:tgtEl>
                                      </p:cBhvr>
                                    </p:animEffect>
                                  </p:childTnLst>
                                </p:cTn>
                              </p:par>
                            </p:childTnLst>
                          </p:cTn>
                        </p:par>
                        <p:par>
                          <p:cTn id="36" fill="hold">
                            <p:stCondLst>
                              <p:cond delay="16000"/>
                            </p:stCondLst>
                            <p:childTnLst>
                              <p:par>
                                <p:cTn id="37" presetID="10" presetClass="entr" presetSubtype="0"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2000"/>
                                        <p:tgtEl>
                                          <p:spTgt spid="13"/>
                                        </p:tgtEl>
                                      </p:cBhvr>
                                    </p:animEffect>
                                  </p:childTnLst>
                                </p:cTn>
                              </p:par>
                            </p:childTnLst>
                          </p:cTn>
                        </p:par>
                        <p:par>
                          <p:cTn id="40" fill="hold">
                            <p:stCondLst>
                              <p:cond delay="18000"/>
                            </p:stCondLst>
                            <p:childTnLst>
                              <p:par>
                                <p:cTn id="41" presetID="10" presetClass="entr" presetSubtype="0"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6" grpId="0" animBg="1"/>
      <p:bldP spid="7" grpId="0" animBg="1"/>
      <p:bldP spid="9" grpId="0" animBg="1"/>
      <p:bldP spid="11" grpId="0" animBg="1"/>
      <p:bldP spid="12" grpId="0" animBg="1"/>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96D65363-63F0-DC2D-A05B-358E55898FD3}"/>
            </a:ext>
          </a:extLst>
        </p:cNvPr>
        <p:cNvGrpSpPr/>
        <p:nvPr/>
      </p:nvGrpSpPr>
      <p:grpSpPr>
        <a:xfrm>
          <a:off x="0" y="0"/>
          <a:ext cx="0" cy="0"/>
          <a:chOff x="0" y="0"/>
          <a:chExt cx="0" cy="0"/>
        </a:xfrm>
      </p:grpSpPr>
      <p:pic>
        <p:nvPicPr>
          <p:cNvPr id="1026" name="Picture 2" descr="dzivei.eu - Ļoti spēcīga lūgšana! Palīdzēs pret neveiksmēm, skaudību un ...">
            <a:extLst>
              <a:ext uri="{FF2B5EF4-FFF2-40B4-BE49-F238E27FC236}">
                <a16:creationId xmlns="" xmlns:a16="http://schemas.microsoft.com/office/drawing/2014/main" id="{F1645F92-D784-AE1A-C321-CBE6291AE157}"/>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660400"/>
            <a:ext cx="9144000" cy="619125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Virsraksts 1">
            <a:extLst>
              <a:ext uri="{FF2B5EF4-FFF2-40B4-BE49-F238E27FC236}">
                <a16:creationId xmlns="" xmlns:a16="http://schemas.microsoft.com/office/drawing/2014/main" id="{4C3482DF-E165-59D9-8CDB-9B6F38156A5A}"/>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7.solis</a:t>
            </a:r>
          </a:p>
        </p:txBody>
      </p:sp>
      <p:sp>
        <p:nvSpPr>
          <p:cNvPr id="7" name="Rounded Rectangle 6">
            <a:extLst>
              <a:ext uri="{FF2B5EF4-FFF2-40B4-BE49-F238E27FC236}">
                <a16:creationId xmlns="" xmlns:a16="http://schemas.microsoft.com/office/drawing/2014/main" id="{D93E7D1F-3A9E-A0EC-5603-E30470F8A577}"/>
              </a:ext>
            </a:extLst>
          </p:cNvPr>
          <p:cNvSpPr/>
          <p:nvPr/>
        </p:nvSpPr>
        <p:spPr>
          <a:xfrm>
            <a:off x="1074850" y="836712"/>
            <a:ext cx="6984776" cy="1368152"/>
          </a:xfrm>
          <a:prstGeom prst="roundRect">
            <a:avLst/>
          </a:prstGeom>
          <a:ln w="762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Pazemīgi lūdzām Dievu atbrīvot mūs no trūkumiem.</a:t>
            </a:r>
            <a:endParaRPr lang="en-US" sz="4000" dirty="0"/>
          </a:p>
        </p:txBody>
      </p:sp>
      <p:sp>
        <p:nvSpPr>
          <p:cNvPr id="3" name="Rounded Rectangle 7">
            <a:extLst>
              <a:ext uri="{FF2B5EF4-FFF2-40B4-BE49-F238E27FC236}">
                <a16:creationId xmlns="" xmlns:a16="http://schemas.microsoft.com/office/drawing/2014/main" id="{73061D74-C576-1640-FAE9-E2FDFE1CE74F}"/>
              </a:ext>
            </a:extLst>
          </p:cNvPr>
          <p:cNvSpPr/>
          <p:nvPr/>
        </p:nvSpPr>
        <p:spPr>
          <a:xfrm>
            <a:off x="179512" y="2408926"/>
            <a:ext cx="2880320" cy="876058"/>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Pazemīga</a:t>
            </a:r>
            <a:endParaRPr lang="en-US" sz="4000" dirty="0"/>
          </a:p>
        </p:txBody>
      </p:sp>
      <p:sp>
        <p:nvSpPr>
          <p:cNvPr id="5" name="Rounded Rectangle 7">
            <a:extLst>
              <a:ext uri="{FF2B5EF4-FFF2-40B4-BE49-F238E27FC236}">
                <a16:creationId xmlns="" xmlns:a16="http://schemas.microsoft.com/office/drawing/2014/main" id="{36AE3AC2-EA06-94B0-5D30-A8FE5CD46B5B}"/>
              </a:ext>
            </a:extLst>
          </p:cNvPr>
          <p:cNvSpPr/>
          <p:nvPr/>
        </p:nvSpPr>
        <p:spPr>
          <a:xfrm>
            <a:off x="6084168" y="2408926"/>
            <a:ext cx="2880320" cy="876058"/>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Lūgšana</a:t>
            </a:r>
            <a:endParaRPr lang="en-US" sz="4000" dirty="0"/>
          </a:p>
        </p:txBody>
      </p:sp>
    </p:spTree>
    <p:extLst>
      <p:ext uri="{BB962C8B-B14F-4D97-AF65-F5344CB8AC3E}">
        <p14:creationId xmlns="" xmlns:p14="http://schemas.microsoft.com/office/powerpoint/2010/main" val="38600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2000"/>
                                        <p:tgtEl>
                                          <p:spTgt spid="3"/>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3"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ttēls 1"/>
          <p:cNvPicPr>
            <a:picLocks noChangeAspect="1"/>
          </p:cNvPicPr>
          <p:nvPr/>
        </p:nvPicPr>
        <p:blipFill rotWithShape="1">
          <a:blip r:embed="rId3" cstate="print">
            <a:extLst>
              <a:ext uri="{28A0092B-C50C-407E-A947-70E740481C1C}">
                <a14:useLocalDpi xmlns="" xmlns:a14="http://schemas.microsoft.com/office/drawing/2010/main" val="0"/>
              </a:ext>
            </a:extLst>
          </a:blip>
          <a:srcRect l="4146" r="47103"/>
          <a:stretch/>
        </p:blipFill>
        <p:spPr>
          <a:xfrm>
            <a:off x="0" y="1556792"/>
            <a:ext cx="3816424" cy="4404860"/>
          </a:xfrm>
          <a:prstGeom prst="rect">
            <a:avLst/>
          </a:prstGeom>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6</a:t>
            </a:fld>
            <a:endParaRPr lang="en-US"/>
          </a:p>
        </p:txBody>
      </p:sp>
      <p:sp>
        <p:nvSpPr>
          <p:cNvPr id="10" name="Rectangle 2"/>
          <p:cNvSpPr>
            <a:spLocks noGrp="1" noChangeArrowheads="1"/>
          </p:cNvSpPr>
          <p:nvPr>
            <p:ph type="title"/>
          </p:nvPr>
        </p:nvSpPr>
        <p:spPr>
          <a:xfrm>
            <a:off x="72008" y="116632"/>
            <a:ext cx="9071992" cy="907157"/>
          </a:xfrm>
        </p:spPr>
        <p:txBody>
          <a:bodyPr/>
          <a:lstStyle/>
          <a:p>
            <a:pPr marL="762000" indent="-762000" eaLnBrk="1" hangingPunct="1">
              <a:defRPr/>
            </a:pPr>
            <a:r>
              <a:rPr lang="lv-LV" b="1" dirty="0"/>
              <a:t>AA atziņa:</a:t>
            </a:r>
            <a:endParaRPr lang="en-US" b="1" dirty="0">
              <a:solidFill>
                <a:schemeClr val="tx1"/>
              </a:solidFill>
            </a:endParaRPr>
          </a:p>
        </p:txBody>
      </p:sp>
      <p:sp>
        <p:nvSpPr>
          <p:cNvPr id="6" name="Rounded Rectangle 5"/>
          <p:cNvSpPr/>
          <p:nvPr/>
        </p:nvSpPr>
        <p:spPr>
          <a:xfrm>
            <a:off x="3491880" y="1360662"/>
            <a:ext cx="5472608" cy="466062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sz="5400" dirty="0"/>
              <a:t>Bez pazemības neviens nevar pārtraukt atkarību un kļūt patiesi laimīgs</a:t>
            </a:r>
          </a:p>
        </p:txBody>
      </p:sp>
    </p:spTree>
    <p:extLst>
      <p:ext uri="{BB962C8B-B14F-4D97-AF65-F5344CB8AC3E}">
        <p14:creationId xmlns="" xmlns:p14="http://schemas.microsoft.com/office/powerpoint/2010/main" val="14809394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Arrogant HD Wallpapers (100++) - MrWallpaper.com"/>
          <p:cNvPicPr>
            <a:picLocks noChangeAspect="1" noChangeArrowheads="1"/>
          </p:cNvPicPr>
          <p:nvPr/>
        </p:nvPicPr>
        <p:blipFill>
          <a:blip r:embed="rId3" cstate="print"/>
          <a:srcRect r="13674"/>
          <a:stretch>
            <a:fillRect/>
          </a:stretch>
        </p:blipFill>
        <p:spPr bwMode="auto">
          <a:xfrm>
            <a:off x="1251024" y="764704"/>
            <a:ext cx="7892976" cy="6093296"/>
          </a:xfrm>
          <a:prstGeom prst="rect">
            <a:avLst/>
          </a:prstGeom>
          <a:noFill/>
        </p:spPr>
      </p:pic>
      <p:sp>
        <p:nvSpPr>
          <p:cNvPr id="2" name="Virsraksts 1"/>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Pazemības pretstati</a:t>
            </a:r>
          </a:p>
        </p:txBody>
      </p:sp>
      <p:sp>
        <p:nvSpPr>
          <p:cNvPr id="55298" name="AutoShape 2" descr="Like Rats in a Cage, Are We Witnessing the Collapse of the Healthcare  System?"/>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Rounded Rectangle 7"/>
          <p:cNvSpPr/>
          <p:nvPr/>
        </p:nvSpPr>
        <p:spPr>
          <a:xfrm>
            <a:off x="251520" y="836712"/>
            <a:ext cx="2664296" cy="91271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a:t>Lepnība</a:t>
            </a:r>
            <a:endParaRPr lang="en-US" sz="4400" b="1" dirty="0"/>
          </a:p>
        </p:txBody>
      </p:sp>
      <p:sp>
        <p:nvSpPr>
          <p:cNvPr id="3" name="Rounded Rectangle 7">
            <a:extLst>
              <a:ext uri="{FF2B5EF4-FFF2-40B4-BE49-F238E27FC236}">
                <a16:creationId xmlns="" xmlns:a16="http://schemas.microsoft.com/office/drawing/2014/main" id="{68170073-C4D1-852F-0EA6-F146E07291FB}"/>
              </a:ext>
            </a:extLst>
          </p:cNvPr>
          <p:cNvSpPr/>
          <p:nvPr/>
        </p:nvSpPr>
        <p:spPr>
          <a:xfrm>
            <a:off x="251520" y="2924944"/>
            <a:ext cx="3744416" cy="98472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a:t>Augstprātība</a:t>
            </a:r>
            <a:endParaRPr lang="en-US" sz="4400" b="1" dirty="0"/>
          </a:p>
        </p:txBody>
      </p:sp>
      <p:sp>
        <p:nvSpPr>
          <p:cNvPr id="4" name="Rounded Rectangle 7">
            <a:extLst>
              <a:ext uri="{FF2B5EF4-FFF2-40B4-BE49-F238E27FC236}">
                <a16:creationId xmlns="" xmlns:a16="http://schemas.microsoft.com/office/drawing/2014/main" id="{D85362D8-B7C1-464A-D240-FB1C881BB0ED}"/>
              </a:ext>
            </a:extLst>
          </p:cNvPr>
          <p:cNvSpPr/>
          <p:nvPr/>
        </p:nvSpPr>
        <p:spPr>
          <a:xfrm>
            <a:off x="251520" y="5252590"/>
            <a:ext cx="3096344" cy="98472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a:t>Iedomība</a:t>
            </a:r>
            <a:endParaRPr lang="en-US" sz="4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2530"/>
                                        </p:tgtEl>
                                        <p:attrNameLst>
                                          <p:attrName>style.visibility</p:attrName>
                                        </p:attrNameLst>
                                      </p:cBhvr>
                                      <p:to>
                                        <p:strVal val="visible"/>
                                      </p:to>
                                    </p:set>
                                    <p:animEffect transition="in" filter="fade">
                                      <p:cBhvr>
                                        <p:cTn id="11" dur="2000"/>
                                        <p:tgtEl>
                                          <p:spTgt spid="22530"/>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2000"/>
                                        <p:tgtEl>
                                          <p:spTgt spid="3"/>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3" grpId="0" animBg="1"/>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B3843117-BE51-6C48-2154-925DDA672201}"/>
            </a:ext>
          </a:extLst>
        </p:cNvPr>
        <p:cNvGrpSpPr/>
        <p:nvPr/>
      </p:nvGrpSpPr>
      <p:grpSpPr>
        <a:xfrm>
          <a:off x="0" y="0"/>
          <a:ext cx="0" cy="0"/>
          <a:chOff x="0" y="0"/>
          <a:chExt cx="0" cy="0"/>
        </a:xfrm>
      </p:grpSpPr>
      <p:sp>
        <p:nvSpPr>
          <p:cNvPr id="2" name="Virsraksts 1">
            <a:extLst>
              <a:ext uri="{FF2B5EF4-FFF2-40B4-BE49-F238E27FC236}">
                <a16:creationId xmlns="" xmlns:a16="http://schemas.microsoft.com/office/drawing/2014/main" id="{D5868C3F-831D-CCEB-16B8-4083C81857C1}"/>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Lepnība un Lepošanās</a:t>
            </a:r>
          </a:p>
        </p:txBody>
      </p:sp>
      <p:sp>
        <p:nvSpPr>
          <p:cNvPr id="55298" name="AutoShape 2" descr="Like Rats in a Cage, Are We Witnessing the Collapse of the Healthcare  System?">
            <a:extLst>
              <a:ext uri="{FF2B5EF4-FFF2-40B4-BE49-F238E27FC236}">
                <a16:creationId xmlns="" xmlns:a16="http://schemas.microsoft.com/office/drawing/2014/main" id="{2C72470A-2A0A-4890-ACB8-68B4805BFD46}"/>
              </a:ext>
            </a:extLst>
          </p:cNvPr>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Rounded Rectangle 7">
            <a:extLst>
              <a:ext uri="{FF2B5EF4-FFF2-40B4-BE49-F238E27FC236}">
                <a16:creationId xmlns="" xmlns:a16="http://schemas.microsoft.com/office/drawing/2014/main" id="{7B890E5D-78F4-7892-B4BE-B593760B51E7}"/>
              </a:ext>
            </a:extLst>
          </p:cNvPr>
          <p:cNvSpPr/>
          <p:nvPr/>
        </p:nvSpPr>
        <p:spPr>
          <a:xfrm>
            <a:off x="611560" y="932110"/>
            <a:ext cx="2664296" cy="98472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a:t>Lepnība</a:t>
            </a:r>
            <a:endParaRPr lang="en-US" sz="4400" b="1" dirty="0"/>
          </a:p>
        </p:txBody>
      </p:sp>
      <p:sp>
        <p:nvSpPr>
          <p:cNvPr id="3" name="Rounded Rectangle 7">
            <a:extLst>
              <a:ext uri="{FF2B5EF4-FFF2-40B4-BE49-F238E27FC236}">
                <a16:creationId xmlns="" xmlns:a16="http://schemas.microsoft.com/office/drawing/2014/main" id="{ADF0F4A2-6F78-77C4-0BD2-850B720E6EDB}"/>
              </a:ext>
            </a:extLst>
          </p:cNvPr>
          <p:cNvSpPr/>
          <p:nvPr/>
        </p:nvSpPr>
        <p:spPr>
          <a:xfrm>
            <a:off x="4548753" y="932110"/>
            <a:ext cx="3744416" cy="98472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a:t>Lepošanās</a:t>
            </a:r>
            <a:endParaRPr lang="en-US" sz="4400" b="1" dirty="0"/>
          </a:p>
        </p:txBody>
      </p:sp>
      <p:sp>
        <p:nvSpPr>
          <p:cNvPr id="4" name="Rounded Rectangle 7">
            <a:extLst>
              <a:ext uri="{FF2B5EF4-FFF2-40B4-BE49-F238E27FC236}">
                <a16:creationId xmlns="" xmlns:a16="http://schemas.microsoft.com/office/drawing/2014/main" id="{67EE773C-6718-57B1-0132-5D51725FDC6F}"/>
              </a:ext>
            </a:extLst>
          </p:cNvPr>
          <p:cNvSpPr/>
          <p:nvPr/>
        </p:nvSpPr>
        <p:spPr>
          <a:xfrm>
            <a:off x="395536" y="2143041"/>
            <a:ext cx="3096344" cy="98472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a:t>Pazemība</a:t>
            </a:r>
            <a:endParaRPr lang="en-US" sz="4400" b="1" dirty="0"/>
          </a:p>
        </p:txBody>
      </p:sp>
      <p:sp>
        <p:nvSpPr>
          <p:cNvPr id="6" name="Nav vienāds ar 5">
            <a:extLst>
              <a:ext uri="{FF2B5EF4-FFF2-40B4-BE49-F238E27FC236}">
                <a16:creationId xmlns="" xmlns:a16="http://schemas.microsoft.com/office/drawing/2014/main" id="{B522122D-91BF-FF04-1E03-F01B8BBC2BFF}"/>
              </a:ext>
            </a:extLst>
          </p:cNvPr>
          <p:cNvSpPr/>
          <p:nvPr/>
        </p:nvSpPr>
        <p:spPr>
          <a:xfrm>
            <a:off x="3563888" y="2329560"/>
            <a:ext cx="936104" cy="611683"/>
          </a:xfrm>
          <a:prstGeom prst="mathNot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lv-LV">
              <a:solidFill>
                <a:schemeClr val="tx1"/>
              </a:solidFill>
            </a:endParaRPr>
          </a:p>
        </p:txBody>
      </p:sp>
      <p:sp>
        <p:nvSpPr>
          <p:cNvPr id="7" name="Nav vienāds ar 6">
            <a:extLst>
              <a:ext uri="{FF2B5EF4-FFF2-40B4-BE49-F238E27FC236}">
                <a16:creationId xmlns="" xmlns:a16="http://schemas.microsoft.com/office/drawing/2014/main" id="{4C0746CE-7C32-B5CD-C07C-05BEDBC2786A}"/>
              </a:ext>
            </a:extLst>
          </p:cNvPr>
          <p:cNvSpPr/>
          <p:nvPr/>
        </p:nvSpPr>
        <p:spPr>
          <a:xfrm>
            <a:off x="3500264" y="1169517"/>
            <a:ext cx="936104" cy="611683"/>
          </a:xfrm>
          <a:prstGeom prst="mathNot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lv-LV">
              <a:solidFill>
                <a:schemeClr val="tx1"/>
              </a:solidFill>
            </a:endParaRPr>
          </a:p>
        </p:txBody>
      </p:sp>
      <p:sp>
        <p:nvSpPr>
          <p:cNvPr id="9" name="Rounded Rectangle 7">
            <a:extLst>
              <a:ext uri="{FF2B5EF4-FFF2-40B4-BE49-F238E27FC236}">
                <a16:creationId xmlns="" xmlns:a16="http://schemas.microsoft.com/office/drawing/2014/main" id="{5F1EEFA8-669E-F830-4E69-3BBBDC643E59}"/>
              </a:ext>
            </a:extLst>
          </p:cNvPr>
          <p:cNvSpPr/>
          <p:nvPr/>
        </p:nvSpPr>
        <p:spPr>
          <a:xfrm>
            <a:off x="4576673" y="2132856"/>
            <a:ext cx="3716496" cy="98472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a:t>Pazemošana</a:t>
            </a:r>
            <a:endParaRPr lang="en-US" sz="4400" b="1" dirty="0"/>
          </a:p>
        </p:txBody>
      </p:sp>
      <p:pic>
        <p:nvPicPr>
          <p:cNvPr id="20482" name="Picture 2" descr="How To Handle Arrogant Family Members - FamilyToday"/>
          <p:cNvPicPr>
            <a:picLocks noChangeAspect="1" noChangeArrowheads="1"/>
          </p:cNvPicPr>
          <p:nvPr/>
        </p:nvPicPr>
        <p:blipFill>
          <a:blip r:embed="rId3" cstate="print"/>
          <a:srcRect/>
          <a:stretch>
            <a:fillRect/>
          </a:stretch>
        </p:blipFill>
        <p:spPr bwMode="auto">
          <a:xfrm>
            <a:off x="1331640" y="3048000"/>
            <a:ext cx="5715000" cy="3810000"/>
          </a:xfrm>
          <a:prstGeom prst="rect">
            <a:avLst/>
          </a:prstGeom>
          <a:ln>
            <a:noFill/>
          </a:ln>
          <a:effectLst>
            <a:softEdge rad="112500"/>
          </a:effectLst>
        </p:spPr>
      </p:pic>
    </p:spTree>
    <p:extLst>
      <p:ext uri="{BB962C8B-B14F-4D97-AF65-F5344CB8AC3E}">
        <p14:creationId xmlns="" xmlns:p14="http://schemas.microsoft.com/office/powerpoint/2010/main" val="3638234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0482"/>
                                        </p:tgtEl>
                                        <p:attrNameLst>
                                          <p:attrName>style.visibility</p:attrName>
                                        </p:attrNameLst>
                                      </p:cBhvr>
                                      <p:to>
                                        <p:strVal val="visible"/>
                                      </p:to>
                                    </p:set>
                                    <p:animEffect transition="in" filter="fade">
                                      <p:cBhvr>
                                        <p:cTn id="11" dur="2000"/>
                                        <p:tgtEl>
                                          <p:spTgt spid="20482"/>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2000"/>
                                        <p:tgtEl>
                                          <p:spTgt spid="3"/>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2000"/>
                                        <p:tgtEl>
                                          <p:spTgt spid="4"/>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2000"/>
                                        <p:tgtEl>
                                          <p:spTgt spid="6"/>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3" grpId="0" animBg="1"/>
      <p:bldP spid="4" grpId="0" animBg="1"/>
      <p:bldP spid="6" grpId="0" animBg="1"/>
      <p:bldP spid="7"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F17A65D0-0ACA-FE71-61D0-3108176DA2E5}"/>
            </a:ext>
          </a:extLst>
        </p:cNvPr>
        <p:cNvGrpSpPr/>
        <p:nvPr/>
      </p:nvGrpSpPr>
      <p:grpSpPr>
        <a:xfrm>
          <a:off x="0" y="0"/>
          <a:ext cx="0" cy="0"/>
          <a:chOff x="0" y="0"/>
          <a:chExt cx="0" cy="0"/>
        </a:xfrm>
      </p:grpSpPr>
      <p:pic>
        <p:nvPicPr>
          <p:cNvPr id="18437" name="Picture 5" descr="Balons, oranžs (30 cm)"/>
          <p:cNvPicPr>
            <a:picLocks noChangeAspect="1" noChangeArrowheads="1"/>
          </p:cNvPicPr>
          <p:nvPr/>
        </p:nvPicPr>
        <p:blipFill>
          <a:blip r:embed="rId3" cstate="print"/>
          <a:srcRect r="5418"/>
          <a:stretch>
            <a:fillRect/>
          </a:stretch>
        </p:blipFill>
        <p:spPr bwMode="auto">
          <a:xfrm>
            <a:off x="4735441" y="476672"/>
            <a:ext cx="4408559" cy="6381328"/>
          </a:xfrm>
          <a:prstGeom prst="rect">
            <a:avLst/>
          </a:prstGeom>
          <a:noFill/>
        </p:spPr>
      </p:pic>
      <p:sp>
        <p:nvSpPr>
          <p:cNvPr id="2" name="Virsraksts 1">
            <a:extLst>
              <a:ext uri="{FF2B5EF4-FFF2-40B4-BE49-F238E27FC236}">
                <a16:creationId xmlns="" xmlns:a16="http://schemas.microsoft.com/office/drawing/2014/main" id="{264C1199-EE9A-28CA-450D-47B957B2E541}"/>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Iedomība</a:t>
            </a:r>
          </a:p>
        </p:txBody>
      </p:sp>
      <p:sp>
        <p:nvSpPr>
          <p:cNvPr id="55298" name="AutoShape 2" descr="Like Rats in a Cage, Are We Witnessing the Collapse of the Healthcare  System?">
            <a:extLst>
              <a:ext uri="{FF2B5EF4-FFF2-40B4-BE49-F238E27FC236}">
                <a16:creationId xmlns="" xmlns:a16="http://schemas.microsoft.com/office/drawing/2014/main" id="{F6CFABE5-3BA6-CF57-562D-939EB47E44C5}"/>
              </a:ext>
            </a:extLst>
          </p:cNvPr>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Rounded Rectangle 7">
            <a:extLst>
              <a:ext uri="{FF2B5EF4-FFF2-40B4-BE49-F238E27FC236}">
                <a16:creationId xmlns="" xmlns:a16="http://schemas.microsoft.com/office/drawing/2014/main" id="{1A10CD0C-95A2-4ED1-E262-3CE83EFCC5C7}"/>
              </a:ext>
            </a:extLst>
          </p:cNvPr>
          <p:cNvSpPr/>
          <p:nvPr/>
        </p:nvSpPr>
        <p:spPr>
          <a:xfrm>
            <a:off x="251520" y="764703"/>
            <a:ext cx="6117532" cy="125071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Iedomība ir mazvērtības kompensēšana</a:t>
            </a:r>
            <a:endParaRPr lang="en-US" sz="4000" dirty="0"/>
          </a:p>
        </p:txBody>
      </p:sp>
      <p:sp>
        <p:nvSpPr>
          <p:cNvPr id="5" name="Rounded Rectangle 7">
            <a:extLst>
              <a:ext uri="{FF2B5EF4-FFF2-40B4-BE49-F238E27FC236}">
                <a16:creationId xmlns="" xmlns:a16="http://schemas.microsoft.com/office/drawing/2014/main" id="{73FCC3B1-19E6-C9D4-583F-4952046496E2}"/>
              </a:ext>
            </a:extLst>
          </p:cNvPr>
          <p:cNvSpPr/>
          <p:nvPr/>
        </p:nvSpPr>
        <p:spPr>
          <a:xfrm>
            <a:off x="268026" y="2255366"/>
            <a:ext cx="6117532" cy="125071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Iedomība pūšas kā balons</a:t>
            </a:r>
            <a:r>
              <a:rPr lang="lv-LV" sz="4000" dirty="0" smtClean="0"/>
              <a:t>, neredzot </a:t>
            </a:r>
            <a:r>
              <a:rPr lang="lv-LV" sz="4000" dirty="0"/>
              <a:t>robežu</a:t>
            </a:r>
            <a:endParaRPr lang="en-US" sz="4000" dirty="0"/>
          </a:p>
        </p:txBody>
      </p:sp>
      <p:sp>
        <p:nvSpPr>
          <p:cNvPr id="6" name="Rounded Rectangle 7">
            <a:extLst>
              <a:ext uri="{FF2B5EF4-FFF2-40B4-BE49-F238E27FC236}">
                <a16:creationId xmlns="" xmlns:a16="http://schemas.microsoft.com/office/drawing/2014/main" id="{D6B2FE7F-A250-2D4E-CB75-4134AE6FADCF}"/>
              </a:ext>
            </a:extLst>
          </p:cNvPr>
          <p:cNvSpPr/>
          <p:nvPr/>
        </p:nvSpPr>
        <p:spPr>
          <a:xfrm>
            <a:off x="284532" y="3746029"/>
            <a:ext cx="5223572" cy="125071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Jo lielāka mazvērtība, jo vairāk jāuzpūšas</a:t>
            </a:r>
            <a:endParaRPr lang="en-US" sz="4000" dirty="0"/>
          </a:p>
        </p:txBody>
      </p:sp>
      <p:sp>
        <p:nvSpPr>
          <p:cNvPr id="7" name="Rounded Rectangle 7">
            <a:extLst>
              <a:ext uri="{FF2B5EF4-FFF2-40B4-BE49-F238E27FC236}">
                <a16:creationId xmlns="" xmlns:a16="http://schemas.microsoft.com/office/drawing/2014/main" id="{0C626EE3-2E2F-1125-270C-B916BDEC8876}"/>
              </a:ext>
            </a:extLst>
          </p:cNvPr>
          <p:cNvSpPr/>
          <p:nvPr/>
        </p:nvSpPr>
        <p:spPr>
          <a:xfrm>
            <a:off x="284532" y="5239934"/>
            <a:ext cx="6303692" cy="125071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Iedomība uz pārējo rēķina, pazemojot pārējos</a:t>
            </a:r>
            <a:endParaRPr lang="en-US" sz="4000" dirty="0"/>
          </a:p>
        </p:txBody>
      </p:sp>
      <p:sp>
        <p:nvSpPr>
          <p:cNvPr id="18434" name="AutoShape 2" descr="Arrogant or Confident, Which Type of Leader Are You? | Jay McDonal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 xmlns:p14="http://schemas.microsoft.com/office/powerpoint/2010/main" val="551305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8437"/>
                                        </p:tgtEl>
                                        <p:attrNameLst>
                                          <p:attrName>style.visibility</p:attrName>
                                        </p:attrNameLst>
                                      </p:cBhvr>
                                      <p:to>
                                        <p:strVal val="visible"/>
                                      </p:to>
                                    </p:set>
                                    <p:animEffect transition="in" filter="fade">
                                      <p:cBhvr>
                                        <p:cTn id="11" dur="2000"/>
                                        <p:tgtEl>
                                          <p:spTgt spid="18437"/>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5" grpId="0" animBg="1"/>
      <p:bldP spid="6" grpId="0" animBg="1"/>
      <p:bldP spid="7"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24564</TotalTime>
  <Words>719</Words>
  <Application>Microsoft Office PowerPoint</Application>
  <PresentationFormat>On-screen Show (4:3)</PresentationFormat>
  <Paragraphs>121</Paragraphs>
  <Slides>24</Slides>
  <Notes>19</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Default Design</vt:lpstr>
      <vt:lpstr>Lk.18:9-14 Farizejs un muitnieks</vt:lpstr>
      <vt:lpstr>Slide 2</vt:lpstr>
      <vt:lpstr>6.solis</vt:lpstr>
      <vt:lpstr>Negatīvais pieradums</vt:lpstr>
      <vt:lpstr>7.solis</vt:lpstr>
      <vt:lpstr>AA atziņa:</vt:lpstr>
      <vt:lpstr>Pazemības pretstati</vt:lpstr>
      <vt:lpstr>Lepnība un Lepošanās</vt:lpstr>
      <vt:lpstr>Iedomība</vt:lpstr>
      <vt:lpstr>Lepnam cilvēkam ir grūti</vt:lpstr>
      <vt:lpstr>Lai cilvēkā varētu notikt pārmaiņas</vt:lpstr>
      <vt:lpstr>AA atziņa:</vt:lpstr>
      <vt:lpstr>Lepnība pret pazemību</vt:lpstr>
      <vt:lpstr>2.Kor.12:9-10 Pazemīga lūgšana</vt:lpstr>
      <vt:lpstr>AA atziņa:</vt:lpstr>
      <vt:lpstr>Lūgšana</vt:lpstr>
      <vt:lpstr>Slide 17</vt:lpstr>
      <vt:lpstr>Lūgšana</vt:lpstr>
      <vt:lpstr>AA atziņa:</vt:lpstr>
      <vt:lpstr>Lūgšanas būtība</vt:lpstr>
      <vt:lpstr>7.solis</vt:lpstr>
      <vt:lpstr>AA lūgšana:</vt:lpstr>
      <vt:lpstr>Un Dieva miers, kas ir augstāks par visu saprašanu lai pasargā jūsu sirdis un jūsu domas. Āmen </vt:lpstr>
      <vt:lpstr>7.solis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193</cp:revision>
  <dcterms:created xsi:type="dcterms:W3CDTF">2010-10-07T14:46:11Z</dcterms:created>
  <dcterms:modified xsi:type="dcterms:W3CDTF">2024-11-24T18:49:14Z</dcterms:modified>
</cp:coreProperties>
</file>