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8" r:id="rId2"/>
    <p:sldId id="282" r:id="rId3"/>
    <p:sldId id="261" r:id="rId4"/>
    <p:sldId id="283" r:id="rId5"/>
    <p:sldId id="268" r:id="rId6"/>
    <p:sldId id="281" r:id="rId7"/>
    <p:sldId id="273" r:id="rId8"/>
    <p:sldId id="279" r:id="rId9"/>
    <p:sldId id="272" r:id="rId10"/>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howOutlineIcons="0" horzBarState="maximized">
    <p:restoredLeft sz="15620"/>
    <p:restoredTop sz="94660"/>
  </p:normalViewPr>
  <p:slideViewPr>
    <p:cSldViewPr>
      <p:cViewPr varScale="1">
        <p:scale>
          <a:sx n="69" d="100"/>
          <a:sy n="69" d="100"/>
        </p:scale>
        <p:origin x="-1196" y="-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04" cy="465341"/>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970159" y="0"/>
            <a:ext cx="3038604" cy="465341"/>
          </a:xfrm>
          <a:prstGeom prst="rect">
            <a:avLst/>
          </a:prstGeom>
        </p:spPr>
        <p:txBody>
          <a:bodyPr vert="horz" lIns="91440" tIns="45720" rIns="91440" bIns="45720" rtlCol="0"/>
          <a:lstStyle>
            <a:lvl1pPr algn="r">
              <a:defRPr sz="1200">
                <a:latin typeface="Arial" charset="0"/>
              </a:defRPr>
            </a:lvl1pPr>
          </a:lstStyle>
          <a:p>
            <a:pPr>
              <a:defRPr/>
            </a:pPr>
            <a:fld id="{216CB65C-6FA5-4234-AEB3-0626905FBB06}" type="datetimeFigureOut">
              <a:rPr lang="en-US"/>
              <a:pPr>
                <a:defRPr/>
              </a:pPr>
              <a:t>8/10/2019</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0713" y="4415530"/>
            <a:ext cx="5608975" cy="418360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573"/>
            <a:ext cx="3038604" cy="465340"/>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970159" y="8829573"/>
            <a:ext cx="3038604" cy="465340"/>
          </a:xfrm>
          <a:prstGeom prst="rect">
            <a:avLst/>
          </a:prstGeom>
        </p:spPr>
        <p:txBody>
          <a:bodyPr vert="horz" lIns="91440" tIns="45720" rIns="91440" bIns="45720" rtlCol="0" anchor="b"/>
          <a:lstStyle>
            <a:lvl1pPr algn="r">
              <a:defRPr sz="1200">
                <a:latin typeface="Arial" charset="0"/>
              </a:defRPr>
            </a:lvl1pPr>
          </a:lstStyle>
          <a:p>
            <a:pPr>
              <a:defRPr/>
            </a:pPr>
            <a:fld id="{F5E9F1A0-927C-485A-A089-293BB3321160}"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4B912AA4-B630-4BA2-AD5E-BCBAA11F77C3}" type="slidenum">
              <a:rPr lang="lv-LV" smtClean="0"/>
              <a:pPr/>
              <a:t>6</a:t>
            </a:fld>
            <a:endParaRPr lang="lv-LV" smtClean="0"/>
          </a:p>
        </p:txBody>
      </p:sp>
      <p:sp>
        <p:nvSpPr>
          <p:cNvPr id="12291" name="Rectangle 2"/>
          <p:cNvSpPr>
            <a:spLocks noRot="1" noChangeArrowheads="1" noTextEdit="1"/>
          </p:cNvSpPr>
          <p:nvPr>
            <p:ph type="sldImg"/>
          </p:nvPr>
        </p:nvSpPr>
        <p:spPr bwMode="auto">
          <a:xfrm>
            <a:off x="1182688" y="698500"/>
            <a:ext cx="4645025" cy="3484563"/>
          </a:xfrm>
          <a:noFill/>
          <a:ln>
            <a:solidFill>
              <a:srgbClr val="000000"/>
            </a:solidFill>
            <a:miter lim="800000"/>
            <a:headEnd/>
            <a:tailEnd/>
          </a:ln>
        </p:spPr>
      </p:sp>
      <p:sp>
        <p:nvSpPr>
          <p:cNvPr id="12292" name="Rectangle 3"/>
          <p:cNvSpPr>
            <a:spLocks noGrp="1" noChangeArrowheads="1"/>
          </p:cNvSpPr>
          <p:nvPr>
            <p:ph type="body" idx="1"/>
          </p:nvPr>
        </p:nvSpPr>
        <p:spPr bwMode="auto">
          <a:xfrm>
            <a:off x="699076" y="4415529"/>
            <a:ext cx="5612249" cy="4182117"/>
          </a:xfrm>
          <a:noFill/>
        </p:spPr>
        <p:txBody>
          <a:bodyPr wrap="square" numCol="1" anchor="t" anchorCtr="0" compatLnSpc="1">
            <a:prstTxWarp prst="textNoShape">
              <a:avLst/>
            </a:prstTxWarp>
          </a:bodyPr>
          <a:lstStyle/>
          <a:p>
            <a:pPr eaLnBrk="1" hangingPunct="1">
              <a:spcBef>
                <a:spcPct val="0"/>
              </a:spcBef>
            </a:pPr>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554ADD0-41DD-4456-8432-A42F622447DA}"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E5374EA-3227-43D6-9764-C9CDDCEA4EE2}"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B022973A-3EA2-4319-9364-0EC15B010633}"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p:txBody>
          <a:bodyPr/>
          <a:lstStyle>
            <a:lvl1pPr>
              <a:defRPr/>
            </a:lvl1pPr>
          </a:lstStyle>
          <a:p>
            <a:pPr>
              <a:defRPr/>
            </a:pPr>
            <a:endParaRPr lang="en-US"/>
          </a:p>
        </p:txBody>
      </p:sp>
      <p:sp>
        <p:nvSpPr>
          <p:cNvPr id="6" name="Rectangle 40"/>
          <p:cNvSpPr>
            <a:spLocks noGrp="1" noChangeArrowheads="1"/>
          </p:cNvSpPr>
          <p:nvPr>
            <p:ph type="ftr" sz="quarter" idx="11"/>
          </p:nvPr>
        </p:nvSpPr>
        <p:spPr/>
        <p:txBody>
          <a:bodyPr/>
          <a:lstStyle>
            <a:lvl1pPr>
              <a:defRPr/>
            </a:lvl1pPr>
          </a:lstStyle>
          <a:p>
            <a:pPr>
              <a:defRPr/>
            </a:pPr>
            <a:endParaRPr lang="en-US"/>
          </a:p>
        </p:txBody>
      </p:sp>
      <p:sp>
        <p:nvSpPr>
          <p:cNvPr id="7" name="Rectangle 41"/>
          <p:cNvSpPr>
            <a:spLocks noGrp="1" noChangeArrowheads="1"/>
          </p:cNvSpPr>
          <p:nvPr>
            <p:ph type="sldNum" sz="quarter" idx="12"/>
          </p:nvPr>
        </p:nvSpPr>
        <p:spPr/>
        <p:txBody>
          <a:bodyPr/>
          <a:lstStyle>
            <a:lvl1pPr>
              <a:defRPr/>
            </a:lvl1pPr>
          </a:lstStyle>
          <a:p>
            <a:pPr>
              <a:defRPr/>
            </a:pPr>
            <a:fld id="{A15272B7-09EF-41CD-BA59-C16C7F24DA9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88DEC69-61D9-485F-A621-1B9FF35682FC}"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5B24193E-DB02-40A6-B24E-ADEF92B137FE}"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6AC169F1-DE27-4DF2-BA55-44F721ADEE87}"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9F22DADE-7BA7-45C8-ABAE-70FA1621FF9B}"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EA704CBB-2DBE-4C7D-BA0D-97C68D57D983}"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BFE7B4F1-CA3F-4139-8702-53B7957A8B5F}"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68CBC5C-251F-4A00-AA4D-33EFDCF4FFD1}"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5D008553-E6A7-4158-8AA2-4574030B7E21}"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8488C4"/>
            </a:gs>
            <a:gs pos="53000">
              <a:srgbClr val="D4DEFF"/>
            </a:gs>
            <a:gs pos="83000">
              <a:srgbClr val="D4DEFF"/>
            </a:gs>
            <a:gs pos="100000">
              <a:srgbClr val="96AB94"/>
            </a:gs>
          </a:gsLst>
          <a:lin ang="5400000"/>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7003D3CE-E420-43B0-8A3D-588D5F9E6821}"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11188" y="188913"/>
            <a:ext cx="8175625" cy="1071562"/>
          </a:xfrm>
        </p:spPr>
        <p:txBody>
          <a:bodyPr/>
          <a:lstStyle/>
          <a:p>
            <a:pPr eaLnBrk="1" hangingPunct="1"/>
            <a:r>
              <a:rPr lang="lv-LV" b="1" dirty="0" smtClean="0">
                <a:solidFill>
                  <a:schemeClr val="tx1"/>
                </a:solidFill>
              </a:rPr>
              <a:t>Lk.12:29-40 </a:t>
            </a:r>
            <a:r>
              <a:rPr lang="lv-LV" b="1" dirty="0" smtClean="0">
                <a:solidFill>
                  <a:schemeClr val="tx1"/>
                </a:solidFill>
              </a:rPr>
              <a:t>Neraizēties</a:t>
            </a:r>
            <a:endParaRPr lang="lv-LV" b="1" dirty="0" smtClean="0">
              <a:solidFill>
                <a:schemeClr val="tx1"/>
              </a:solidFill>
            </a:endParaRPr>
          </a:p>
        </p:txBody>
      </p:sp>
      <p:pic>
        <p:nvPicPr>
          <p:cNvPr id="3075" name="Picture 3" descr="DOVE019"/>
          <p:cNvPicPr>
            <a:picLocks noChangeAspect="1" noChangeArrowheads="1"/>
          </p:cNvPicPr>
          <p:nvPr/>
        </p:nvPicPr>
        <p:blipFill>
          <a:blip r:embed="rId2"/>
          <a:srcRect/>
          <a:stretch>
            <a:fillRect/>
          </a:stretch>
        </p:blipFill>
        <p:spPr bwMode="auto">
          <a:xfrm>
            <a:off x="323850" y="60325"/>
            <a:ext cx="647700" cy="922338"/>
          </a:xfrm>
          <a:prstGeom prst="rect">
            <a:avLst/>
          </a:prstGeom>
          <a:noFill/>
          <a:ln w="9525">
            <a:noFill/>
            <a:miter lim="800000"/>
            <a:headEnd/>
            <a:tailEnd/>
          </a:ln>
        </p:spPr>
      </p:pic>
      <p:sp>
        <p:nvSpPr>
          <p:cNvPr id="3076" name="Text Box 6"/>
          <p:cNvSpPr txBox="1">
            <a:spLocks noChangeArrowheads="1"/>
          </p:cNvSpPr>
          <p:nvPr/>
        </p:nvSpPr>
        <p:spPr bwMode="auto">
          <a:xfrm>
            <a:off x="7358083"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11.aug.2019.</a:t>
            </a:r>
            <a:endParaRPr lang="lv-LV" sz="2000" dirty="0"/>
          </a:p>
        </p:txBody>
      </p:sp>
      <p:pic>
        <p:nvPicPr>
          <p:cNvPr id="5" name="Picture 6"/>
          <p:cNvPicPr>
            <a:picLocks noChangeAspect="1" noChangeArrowheads="1"/>
          </p:cNvPicPr>
          <p:nvPr/>
        </p:nvPicPr>
        <p:blipFill>
          <a:blip r:embed="rId3" cstate="print"/>
          <a:srcRect/>
          <a:stretch>
            <a:fillRect/>
          </a:stretch>
        </p:blipFill>
        <p:spPr bwMode="auto">
          <a:xfrm>
            <a:off x="395536" y="1241376"/>
            <a:ext cx="8352928" cy="561662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11188" y="188913"/>
            <a:ext cx="8175625" cy="1071562"/>
          </a:xfrm>
        </p:spPr>
        <p:txBody>
          <a:bodyPr/>
          <a:lstStyle/>
          <a:p>
            <a:pPr eaLnBrk="1" hangingPunct="1"/>
            <a:r>
              <a:rPr lang="lv-LV" b="1" dirty="0" smtClean="0">
                <a:solidFill>
                  <a:schemeClr val="tx1"/>
                </a:solidFill>
              </a:rPr>
              <a:t>Lk.12:29-40 </a:t>
            </a:r>
            <a:r>
              <a:rPr lang="lv-LV" b="1" dirty="0" smtClean="0">
                <a:solidFill>
                  <a:schemeClr val="tx1"/>
                </a:solidFill>
              </a:rPr>
              <a:t>Neraizēties</a:t>
            </a:r>
            <a:endParaRPr lang="lv-LV" b="1" dirty="0" smtClean="0">
              <a:solidFill>
                <a:schemeClr val="tx1"/>
              </a:solidFill>
            </a:endParaRPr>
          </a:p>
        </p:txBody>
      </p:sp>
      <p:pic>
        <p:nvPicPr>
          <p:cNvPr id="3075" name="Picture 3" descr="DOVE019"/>
          <p:cNvPicPr>
            <a:picLocks noChangeAspect="1" noChangeArrowheads="1"/>
          </p:cNvPicPr>
          <p:nvPr/>
        </p:nvPicPr>
        <p:blipFill>
          <a:blip r:embed="rId2"/>
          <a:srcRect/>
          <a:stretch>
            <a:fillRect/>
          </a:stretch>
        </p:blipFill>
        <p:spPr bwMode="auto">
          <a:xfrm>
            <a:off x="323850" y="60325"/>
            <a:ext cx="647700" cy="922338"/>
          </a:xfrm>
          <a:prstGeom prst="rect">
            <a:avLst/>
          </a:prstGeom>
          <a:noFill/>
          <a:ln w="9525">
            <a:noFill/>
            <a:miter lim="800000"/>
            <a:headEnd/>
            <a:tailEnd/>
          </a:ln>
        </p:spPr>
      </p:pic>
      <p:sp>
        <p:nvSpPr>
          <p:cNvPr id="3076" name="Text Box 6"/>
          <p:cNvSpPr txBox="1">
            <a:spLocks noChangeArrowheads="1"/>
          </p:cNvSpPr>
          <p:nvPr/>
        </p:nvSpPr>
        <p:spPr bwMode="auto">
          <a:xfrm>
            <a:off x="7358083" y="0"/>
            <a:ext cx="1785918" cy="400110"/>
          </a:xfrm>
          <a:prstGeom prst="rect">
            <a:avLst/>
          </a:prstGeom>
          <a:noFill/>
          <a:ln w="9525">
            <a:noFill/>
            <a:miter lim="800000"/>
            <a:headEnd/>
            <a:tailEnd/>
          </a:ln>
        </p:spPr>
        <p:txBody>
          <a:bodyPr wrap="square">
            <a:spAutoFit/>
          </a:bodyPr>
          <a:lstStyle/>
          <a:p>
            <a:pPr>
              <a:spcBef>
                <a:spcPct val="50000"/>
              </a:spcBef>
            </a:pPr>
            <a:r>
              <a:rPr lang="lv-LV" sz="2000" dirty="0" smtClean="0"/>
              <a:t>11.aug.2019.</a:t>
            </a:r>
            <a:endParaRPr lang="lv-LV" sz="2000" dirty="0"/>
          </a:p>
        </p:txBody>
      </p:sp>
      <p:sp>
        <p:nvSpPr>
          <p:cNvPr id="6" name="Rectangle 5"/>
          <p:cNvSpPr/>
          <p:nvPr/>
        </p:nvSpPr>
        <p:spPr>
          <a:xfrm>
            <a:off x="0" y="1071546"/>
            <a:ext cx="9144000" cy="5847755"/>
          </a:xfrm>
          <a:prstGeom prst="rect">
            <a:avLst/>
          </a:prstGeom>
        </p:spPr>
        <p:txBody>
          <a:bodyPr wrap="square">
            <a:spAutoFit/>
          </a:bodyPr>
          <a:lstStyle/>
          <a:p>
            <a:r>
              <a:rPr lang="lv-LV" sz="2200" dirty="0" smtClean="0"/>
              <a:t>29 Tāpēc neraizējieties arī jūs par to, ko ēdīsit un ko dzersit, un neuztraucieties, 30 jo visu to meklē pasaules tautas. Jūsu Tēvs jau zina, ka jums viss tas vajadzīgs. 31 Dzenieties vairāk pēc Dieva valstības, tad jums šīs lietas tiks piemestas. 32 Nebīsties, tu mazais ganāmais pulciņ, jo jūsu Tēvs ir nolēmis jums piešķirt Valstību! 33 Pārdodiet savu īpašumu un izdaliet to nabagiem, gādājiet sev naudas makus, kas nepaliek veci, neizsīkstošu mantu debesīs, kur zaglis nevar piekļūt un ko kodes nevar maitāt. 34 Jo, kur jūsu manta, tur būs arī jūsu sirds. 35 Lai jūsu gurni ir apjozti, un jūsu lāpas lai deg: 36 esiet līdzīgi ļaudīm, kas gaida savu kungu no kāzām pārnākam, lai tam tūdaļ varētu durvis atvērt, kad tas nāks un klauvēs. 37 Svētīgi tie kalpi, kurus kungs pārnākot atrod nomodā; tiešām, Es jums saku, ka viņš, apsējis priekšautu, tos apsēdinās, apstaigās visus un tiem kalpos. 38 Un, ja viņš nāktu nakts vidū vai pirmajos gaiļos un tos atrastu nomodā, svētīti tie! 39 Bet to ziniet, ja nama kungs zinātu, kurā stundā nāks zaglis, viņš neļautu tam ielauzties savā namā. 40 Tāpat arī jūs esiet gatavi, jo Cilvēka Dēls nāks tādā stundā, kad jūs to nedomājat."</a:t>
            </a:r>
            <a:endParaRPr lang="lv-LV" sz="2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1" name="Picture 5"/>
          <p:cNvPicPr>
            <a:picLocks noChangeAspect="1" noChangeArrowheads="1"/>
          </p:cNvPicPr>
          <p:nvPr/>
        </p:nvPicPr>
        <p:blipFill>
          <a:blip r:embed="rId2" cstate="print"/>
          <a:srcRect b="5782"/>
          <a:stretch>
            <a:fillRect/>
          </a:stretch>
        </p:blipFill>
        <p:spPr bwMode="auto">
          <a:xfrm>
            <a:off x="5724128" y="3833664"/>
            <a:ext cx="3419872" cy="3024336"/>
          </a:xfrm>
          <a:prstGeom prst="rect">
            <a:avLst/>
          </a:prstGeom>
          <a:ln>
            <a:noFill/>
          </a:ln>
          <a:effectLst>
            <a:softEdge rad="112500"/>
          </a:effectLst>
        </p:spPr>
      </p:pic>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29 Tāpēc neraizējieties arī jūs par to, ko ēdīsit un ko dzersit, un neuztraucieties, 30 jo visu to meklē pasaules tautas. Jūsu Tēvs jau zina, ka jums viss tas vajadzīgs.</a:t>
            </a:r>
            <a:endParaRPr lang="en-US" sz="2600" i="1" smtClean="0"/>
          </a:p>
        </p:txBody>
      </p:sp>
      <p:sp>
        <p:nvSpPr>
          <p:cNvPr id="7" name="Rectangle 6"/>
          <p:cNvSpPr>
            <a:spLocks noChangeArrowheads="1"/>
          </p:cNvSpPr>
          <p:nvPr/>
        </p:nvSpPr>
        <p:spPr bwMode="auto">
          <a:xfrm>
            <a:off x="0" y="1214438"/>
            <a:ext cx="6011863" cy="5694362"/>
          </a:xfrm>
          <a:prstGeom prst="rect">
            <a:avLst/>
          </a:prstGeom>
          <a:noFill/>
          <a:ln w="9525">
            <a:noFill/>
            <a:miter lim="800000"/>
            <a:headEnd/>
            <a:tailEnd/>
          </a:ln>
        </p:spPr>
        <p:txBody>
          <a:bodyPr>
            <a:spAutoFit/>
          </a:bodyPr>
          <a:lstStyle/>
          <a:p>
            <a:pPr>
              <a:buFontTx/>
              <a:buChar char="•"/>
            </a:pPr>
            <a:r>
              <a:rPr lang="lv-LV" sz="2800" b="1"/>
              <a:t>Debesu Tēvs</a:t>
            </a:r>
            <a:r>
              <a:rPr lang="lv-LV" sz="2800"/>
              <a:t> tāpat </a:t>
            </a:r>
            <a:r>
              <a:rPr lang="lv-LV" sz="2800" b="1"/>
              <a:t>zina</a:t>
            </a:r>
            <a:r>
              <a:rPr lang="lv-LV" sz="2800"/>
              <a:t> </a:t>
            </a:r>
            <a:r>
              <a:rPr lang="lv-LV" sz="2800" b="1"/>
              <a:t>visu</a:t>
            </a:r>
            <a:r>
              <a:rPr lang="lv-LV" sz="2800"/>
              <a:t> to, kas </a:t>
            </a:r>
            <a:r>
              <a:rPr lang="lv-LV" sz="2800" b="1"/>
              <a:t>mums</a:t>
            </a:r>
            <a:r>
              <a:rPr lang="lv-LV" sz="2800"/>
              <a:t> </a:t>
            </a:r>
            <a:r>
              <a:rPr lang="lv-LV" sz="2800" b="1"/>
              <a:t>vajadzīgs!</a:t>
            </a:r>
            <a:endParaRPr lang="lv-LV" sz="2800"/>
          </a:p>
          <a:p>
            <a:pPr>
              <a:buFontTx/>
              <a:buChar char="•"/>
            </a:pPr>
            <a:r>
              <a:rPr lang="lv-LV" sz="2800"/>
              <a:t>Ar </a:t>
            </a:r>
            <a:r>
              <a:rPr lang="lv-LV" sz="2800" b="1"/>
              <a:t>raizēšanos</a:t>
            </a:r>
            <a:r>
              <a:rPr lang="lv-LV" sz="2800"/>
              <a:t> un </a:t>
            </a:r>
            <a:r>
              <a:rPr lang="lv-LV" sz="2800" b="1"/>
              <a:t>uzstājību</a:t>
            </a:r>
            <a:r>
              <a:rPr lang="lv-LV" sz="2800"/>
              <a:t> mēs tāpat neko </a:t>
            </a:r>
            <a:r>
              <a:rPr lang="lv-LV" sz="2800" b="1"/>
              <a:t>nepanāksim</a:t>
            </a:r>
            <a:r>
              <a:rPr lang="lv-LV" sz="2800"/>
              <a:t>, un nekas no tā </a:t>
            </a:r>
            <a:r>
              <a:rPr lang="lv-LV" sz="2800" b="1"/>
              <a:t>nemainīsies.</a:t>
            </a:r>
            <a:endParaRPr lang="lv-LV" sz="2800"/>
          </a:p>
          <a:p>
            <a:pPr>
              <a:buFontTx/>
              <a:buChar char="•"/>
            </a:pPr>
            <a:r>
              <a:rPr lang="lv-LV" sz="2800"/>
              <a:t>Ja </a:t>
            </a:r>
            <a:r>
              <a:rPr lang="lv-LV" sz="2800" b="1"/>
              <a:t>Dievs</a:t>
            </a:r>
            <a:r>
              <a:rPr lang="lv-LV" sz="2800"/>
              <a:t> mums kaut ko </a:t>
            </a:r>
            <a:r>
              <a:rPr lang="lv-LV" sz="2800" b="1"/>
              <a:t>nedod</a:t>
            </a:r>
            <a:r>
              <a:rPr lang="lv-LV" sz="2800"/>
              <a:t>, tad tas mums </a:t>
            </a:r>
            <a:r>
              <a:rPr lang="lv-LV" sz="2800" b="1"/>
              <a:t>nav vajadzīgs.</a:t>
            </a:r>
          </a:p>
          <a:p>
            <a:pPr>
              <a:buFontTx/>
              <a:buChar char="•"/>
            </a:pPr>
            <a:r>
              <a:rPr lang="lv-LV" sz="2800" b="1"/>
              <a:t>Vai mēs ticam</a:t>
            </a:r>
            <a:r>
              <a:rPr lang="lv-LV" sz="2800"/>
              <a:t>, ka </a:t>
            </a:r>
            <a:r>
              <a:rPr lang="lv-LV" sz="2800" b="1"/>
              <a:t>Dievs</a:t>
            </a:r>
            <a:r>
              <a:rPr lang="lv-LV" sz="2800"/>
              <a:t> </a:t>
            </a:r>
            <a:r>
              <a:rPr lang="lv-LV" sz="2800" b="1"/>
              <a:t>dod visu</a:t>
            </a:r>
            <a:r>
              <a:rPr lang="lv-LV" sz="2800"/>
              <a:t>, kas </a:t>
            </a:r>
            <a:r>
              <a:rPr lang="lv-LV" sz="2800" b="1"/>
              <a:t>vajadzīgs</a:t>
            </a:r>
            <a:r>
              <a:rPr lang="lv-LV" sz="2800"/>
              <a:t> un visu </a:t>
            </a:r>
            <a:r>
              <a:rPr lang="lv-LV" sz="2800" b="1"/>
              <a:t>labāko</a:t>
            </a:r>
            <a:r>
              <a:rPr lang="lv-LV" sz="2800"/>
              <a:t>?</a:t>
            </a:r>
          </a:p>
          <a:p>
            <a:pPr>
              <a:buFontTx/>
              <a:buChar char="•"/>
            </a:pPr>
            <a:r>
              <a:rPr lang="lv-LV" sz="2800" b="1"/>
              <a:t>Dievs ir kā gādīgs tēvs, kas nedod</a:t>
            </a:r>
            <a:r>
              <a:rPr lang="lv-LV" sz="2800"/>
              <a:t> </a:t>
            </a:r>
            <a:r>
              <a:rPr lang="lv-LV" sz="2800" b="1"/>
              <a:t>bērniem</a:t>
            </a:r>
            <a:r>
              <a:rPr lang="lv-LV" sz="2800"/>
              <a:t> </a:t>
            </a:r>
            <a:r>
              <a:rPr lang="lv-LV" sz="2800" b="1"/>
              <a:t>visu</a:t>
            </a:r>
            <a:r>
              <a:rPr lang="lv-LV" sz="2800"/>
              <a:t>, ko tie </a:t>
            </a:r>
            <a:r>
              <a:rPr lang="lv-LV" sz="2800" b="1"/>
              <a:t>grib</a:t>
            </a:r>
            <a:r>
              <a:rPr lang="lv-LV" sz="2800"/>
              <a:t>, bet </a:t>
            </a:r>
            <a:r>
              <a:rPr lang="lv-LV" sz="2800" b="1"/>
              <a:t>tikai to</a:t>
            </a:r>
            <a:r>
              <a:rPr lang="lv-LV" sz="2800"/>
              <a:t>, kas bērniem patiešām </a:t>
            </a:r>
            <a:r>
              <a:rPr lang="lv-LV" sz="2800" b="1"/>
              <a:t>vajadzīgs!</a:t>
            </a:r>
            <a:endParaRPr lang="lv-LV" sz="2800"/>
          </a:p>
        </p:txBody>
      </p:sp>
      <p:pic>
        <p:nvPicPr>
          <p:cNvPr id="4100" name="Picture 4"/>
          <p:cNvPicPr>
            <a:picLocks noChangeAspect="1" noChangeArrowheads="1"/>
          </p:cNvPicPr>
          <p:nvPr/>
        </p:nvPicPr>
        <p:blipFill>
          <a:blip r:embed="rId3" cstate="print"/>
          <a:srcRect/>
          <a:stretch>
            <a:fillRect/>
          </a:stretch>
        </p:blipFill>
        <p:spPr bwMode="auto">
          <a:xfrm>
            <a:off x="5724128" y="1268760"/>
            <a:ext cx="3419872" cy="266532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4100"/>
                                        </p:tgtEl>
                                        <p:attrNameLst>
                                          <p:attrName>style.visibility</p:attrName>
                                        </p:attrNameLst>
                                      </p:cBhvr>
                                      <p:to>
                                        <p:strVal val="visible"/>
                                      </p:to>
                                    </p:set>
                                    <p:animEffect transition="in" filter="fade">
                                      <p:cBhvr>
                                        <p:cTn id="16" dur="2000"/>
                                        <p:tgtEl>
                                          <p:spTgt spid="4100"/>
                                        </p:tgtEl>
                                      </p:cBhvr>
                                    </p:animEffect>
                                  </p:childTnLst>
                                </p:cTn>
                              </p:par>
                            </p:childTnLst>
                          </p:cTn>
                        </p:par>
                        <p:par>
                          <p:cTn id="17" fill="hold">
                            <p:stCondLst>
                              <p:cond delay="2500"/>
                            </p:stCondLst>
                            <p:childTnLst>
                              <p:par>
                                <p:cTn id="18" presetID="10" presetClass="entr" presetSubtype="0" fill="hold" nodeType="afterEffect">
                                  <p:stCondLst>
                                    <p:cond delay="0"/>
                                  </p:stCondLst>
                                  <p:childTnLst>
                                    <p:set>
                                      <p:cBhvr>
                                        <p:cTn id="19" dur="1" fill="hold">
                                          <p:stCondLst>
                                            <p:cond delay="0"/>
                                          </p:stCondLst>
                                        </p:cTn>
                                        <p:tgtEl>
                                          <p:spTgt spid="4101"/>
                                        </p:tgtEl>
                                        <p:attrNameLst>
                                          <p:attrName>style.visibility</p:attrName>
                                        </p:attrNameLst>
                                      </p:cBhvr>
                                      <p:to>
                                        <p:strVal val="visible"/>
                                      </p:to>
                                    </p:set>
                                    <p:animEffect transition="in" filter="fade">
                                      <p:cBhvr>
                                        <p:cTn id="20" dur="2000"/>
                                        <p:tgtEl>
                                          <p:spTgt spid="4101"/>
                                        </p:tgtEl>
                                      </p:cBhvr>
                                    </p:animEffect>
                                  </p:childTnLst>
                                </p:cTn>
                              </p:par>
                            </p:childTnLst>
                          </p:cTn>
                        </p:par>
                        <p:par>
                          <p:cTn id="21" fill="hold">
                            <p:stCondLst>
                              <p:cond delay="4500"/>
                            </p:stCondLst>
                            <p:childTnLst>
                              <p:par>
                                <p:cTn id="22" presetID="2" presetClass="entr" presetSubtype="4" fill="hold" nodeType="afterEffect">
                                  <p:stCondLst>
                                    <p:cond delay="0"/>
                                  </p:stCondLst>
                                  <p:childTnLst>
                                    <p:set>
                                      <p:cBhvr>
                                        <p:cTn id="23" dur="1" fill="hold">
                                          <p:stCondLst>
                                            <p:cond delay="0"/>
                                          </p:stCondLst>
                                        </p:cTn>
                                        <p:tgtEl>
                                          <p:spTgt spid="7">
                                            <p:txEl>
                                              <p:pRg st="1" end="1"/>
                                            </p:txEl>
                                          </p:spTgt>
                                        </p:tgtEl>
                                        <p:attrNameLst>
                                          <p:attrName>style.visibility</p:attrName>
                                        </p:attrNameLst>
                                      </p:cBhvr>
                                      <p:to>
                                        <p:strVal val="visible"/>
                                      </p:to>
                                    </p:set>
                                    <p:anim calcmode="lin" valueType="num">
                                      <p:cBhvr additive="base">
                                        <p:cTn id="24"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6" fill="hold">
                            <p:stCondLst>
                              <p:cond delay="5000"/>
                            </p:stCondLst>
                            <p:childTnLst>
                              <p:par>
                                <p:cTn id="27" presetID="2" presetClass="entr" presetSubtype="4" fill="hold" nodeType="after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anim calcmode="lin" valueType="num">
                                      <p:cBhvr additive="base">
                                        <p:cTn id="2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31" fill="hold">
                            <p:stCondLst>
                              <p:cond delay="5500"/>
                            </p:stCondLst>
                            <p:childTnLst>
                              <p:par>
                                <p:cTn id="32" presetID="2" presetClass="entr" presetSubtype="4" fill="hold" nodeType="afterEffect">
                                  <p:stCondLst>
                                    <p:cond delay="0"/>
                                  </p:stCondLst>
                                  <p:childTnLst>
                                    <p:set>
                                      <p:cBhvr>
                                        <p:cTn id="33" dur="1" fill="hold">
                                          <p:stCondLst>
                                            <p:cond delay="0"/>
                                          </p:stCondLst>
                                        </p:cTn>
                                        <p:tgtEl>
                                          <p:spTgt spid="7">
                                            <p:txEl>
                                              <p:pRg st="3" end="3"/>
                                            </p:txEl>
                                          </p:spTgt>
                                        </p:tgtEl>
                                        <p:attrNameLst>
                                          <p:attrName>style.visibility</p:attrName>
                                        </p:attrNameLst>
                                      </p:cBhvr>
                                      <p:to>
                                        <p:strVal val="visible"/>
                                      </p:to>
                                    </p:set>
                                    <p:anim calcmode="lin" valueType="num">
                                      <p:cBhvr additive="base">
                                        <p:cTn id="34"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6" fill="hold">
                            <p:stCondLst>
                              <p:cond delay="6000"/>
                            </p:stCondLst>
                            <p:childTnLst>
                              <p:par>
                                <p:cTn id="37" presetID="2" presetClass="entr" presetSubtype="4" fill="hold" nodeType="afterEffect">
                                  <p:stCondLst>
                                    <p:cond delay="0"/>
                                  </p:stCondLst>
                                  <p:childTnLst>
                                    <p:set>
                                      <p:cBhvr>
                                        <p:cTn id="38" dur="1" fill="hold">
                                          <p:stCondLst>
                                            <p:cond delay="0"/>
                                          </p:stCondLst>
                                        </p:cTn>
                                        <p:tgtEl>
                                          <p:spTgt spid="7">
                                            <p:txEl>
                                              <p:pRg st="4" end="4"/>
                                            </p:txEl>
                                          </p:spTgt>
                                        </p:tgtEl>
                                        <p:attrNameLst>
                                          <p:attrName>style.visibility</p:attrName>
                                        </p:attrNameLst>
                                      </p:cBhvr>
                                      <p:to>
                                        <p:strVal val="visible"/>
                                      </p:to>
                                    </p:set>
                                    <p:anim calcmode="lin" valueType="num">
                                      <p:cBhvr additive="base">
                                        <p:cTn id="39"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6" descr="http://previews.123rf.com/images/kevt999/kevt9991210/kevt999121000018/15589306-Euro-bank-notes-and-coins-Stock-Photo.jpg"/>
          <p:cNvPicPr>
            <a:picLocks noChangeAspect="1" noChangeArrowheads="1"/>
          </p:cNvPicPr>
          <p:nvPr/>
        </p:nvPicPr>
        <p:blipFill>
          <a:blip r:embed="rId2"/>
          <a:srcRect/>
          <a:stretch>
            <a:fillRect/>
          </a:stretch>
        </p:blipFill>
        <p:spPr bwMode="auto">
          <a:xfrm>
            <a:off x="5715000" y="1214422"/>
            <a:ext cx="3429000" cy="2814631"/>
          </a:xfrm>
          <a:prstGeom prst="rect">
            <a:avLst/>
          </a:prstGeom>
          <a:ln>
            <a:noFill/>
          </a:ln>
          <a:effectLst>
            <a:softEdge rad="112500"/>
          </a:effectLst>
        </p:spPr>
      </p:pic>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800" i="1" smtClean="0"/>
              <a:t>Mt.6</a:t>
            </a:r>
            <a:r>
              <a:rPr lang="lv-LV" i="1" smtClean="0"/>
              <a:t>:</a:t>
            </a:r>
            <a:r>
              <a:rPr lang="lv-LV" sz="2800" i="1" smtClean="0"/>
              <a:t>24 Jēzus saka: Neviens nevar kalpot diviem kungiem: vai viņš vienu ienīdīs un otru mīlēs, jeb viņš vienam pieķersies un otru atmetīs. Jūs nevarat kalpot Dievam un mantai.</a:t>
            </a:r>
            <a:endParaRPr lang="en-US" sz="2600" i="1" smtClean="0"/>
          </a:p>
        </p:txBody>
      </p:sp>
      <p:sp>
        <p:nvSpPr>
          <p:cNvPr id="7" name="Rectangle 6"/>
          <p:cNvSpPr>
            <a:spLocks noChangeArrowheads="1"/>
          </p:cNvSpPr>
          <p:nvPr/>
        </p:nvSpPr>
        <p:spPr bwMode="auto">
          <a:xfrm>
            <a:off x="0" y="1628775"/>
            <a:ext cx="5651500" cy="5262563"/>
          </a:xfrm>
          <a:prstGeom prst="rect">
            <a:avLst/>
          </a:prstGeom>
          <a:noFill/>
          <a:ln w="9525">
            <a:noFill/>
            <a:miter lim="800000"/>
            <a:headEnd/>
            <a:tailEnd/>
          </a:ln>
        </p:spPr>
        <p:txBody>
          <a:bodyPr>
            <a:spAutoFit/>
          </a:bodyPr>
          <a:lstStyle/>
          <a:p>
            <a:pPr>
              <a:buFontTx/>
              <a:buChar char="•"/>
            </a:pPr>
            <a:r>
              <a:rPr lang="lv-LV" sz="2800" dirty="0"/>
              <a:t>Dievs šīs </a:t>
            </a:r>
            <a:r>
              <a:rPr lang="lv-LV" sz="2800" b="1" dirty="0"/>
              <a:t>2 lietas pretnostata</a:t>
            </a:r>
            <a:r>
              <a:rPr lang="lv-LV" sz="2800" dirty="0"/>
              <a:t>, lai parādītu cik </a:t>
            </a:r>
            <a:r>
              <a:rPr lang="lv-LV" sz="2800" b="1" dirty="0"/>
              <a:t>svarīgu vietu</a:t>
            </a:r>
            <a:r>
              <a:rPr lang="lv-LV" sz="2800" dirty="0"/>
              <a:t> cilvēku </a:t>
            </a:r>
            <a:r>
              <a:rPr lang="lv-LV" sz="2800" b="1" dirty="0"/>
              <a:t>sirdīs</a:t>
            </a:r>
            <a:r>
              <a:rPr lang="lv-LV" sz="2800" dirty="0"/>
              <a:t> parasti </a:t>
            </a:r>
            <a:r>
              <a:rPr lang="lv-LV" sz="2800" b="1" dirty="0"/>
              <a:t>ieņemt manta</a:t>
            </a:r>
            <a:r>
              <a:rPr lang="lv-LV" sz="2800" dirty="0"/>
              <a:t>, ka tā bieži kļūst </a:t>
            </a:r>
            <a:r>
              <a:rPr lang="lv-LV" sz="2800" b="1" dirty="0"/>
              <a:t>svarīgāka par Dievu</a:t>
            </a:r>
            <a:r>
              <a:rPr lang="lv-LV" sz="2800" dirty="0"/>
              <a:t>.</a:t>
            </a:r>
          </a:p>
          <a:p>
            <a:pPr>
              <a:buFontTx/>
              <a:buChar char="•"/>
            </a:pPr>
            <a:r>
              <a:rPr lang="lv-LV" sz="2800" dirty="0"/>
              <a:t>Jēzus uzsver: </a:t>
            </a:r>
            <a:r>
              <a:rPr lang="lv-LV" sz="2800" b="1" dirty="0"/>
              <a:t>nedzenieties piepildīt</a:t>
            </a:r>
            <a:r>
              <a:rPr lang="lv-LV" sz="2800" dirty="0"/>
              <a:t> savus </a:t>
            </a:r>
            <a:r>
              <a:rPr lang="lv-LV" sz="2800" b="1" dirty="0"/>
              <a:t>makus</a:t>
            </a:r>
            <a:r>
              <a:rPr lang="lv-LV" sz="2800" dirty="0"/>
              <a:t>, jo </a:t>
            </a:r>
            <a:r>
              <a:rPr lang="lv-LV" sz="2800" i="1" dirty="0"/>
              <a:t>kur būs mūsu manta, tur būs arī mūsu sirds </a:t>
            </a:r>
            <a:r>
              <a:rPr lang="lv-LV" sz="2800" i="1" dirty="0" smtClean="0"/>
              <a:t>(</a:t>
            </a:r>
            <a:r>
              <a:rPr lang="lv-LV" sz="2800" i="1" dirty="0" smtClean="0"/>
              <a:t>Lk</a:t>
            </a:r>
            <a:r>
              <a:rPr lang="lv-LV" sz="2800" i="1" dirty="0" smtClean="0"/>
              <a:t>.12:34)</a:t>
            </a:r>
            <a:r>
              <a:rPr lang="lv-LV" sz="2800" dirty="0" smtClean="0"/>
              <a:t>, </a:t>
            </a:r>
            <a:r>
              <a:rPr lang="lv-LV" sz="2800" dirty="0"/>
              <a:t>bet </a:t>
            </a:r>
            <a:r>
              <a:rPr lang="lv-LV" sz="2800" b="1" dirty="0"/>
              <a:t>meklējiet neizsīkstošu mantu debesīs</a:t>
            </a:r>
            <a:r>
              <a:rPr lang="lv-LV" sz="2800" dirty="0"/>
              <a:t>, lai mūsu </a:t>
            </a:r>
            <a:r>
              <a:rPr lang="lv-LV" sz="2800" b="1" dirty="0"/>
              <a:t>sirds</a:t>
            </a:r>
            <a:r>
              <a:rPr lang="lv-LV" sz="2800" dirty="0"/>
              <a:t> būtu </a:t>
            </a:r>
            <a:r>
              <a:rPr lang="lv-LV" sz="2800" b="1" dirty="0"/>
              <a:t>debesīs</a:t>
            </a:r>
            <a:r>
              <a:rPr lang="lv-LV" sz="2800" dirty="0"/>
              <a:t>, </a:t>
            </a:r>
            <a:r>
              <a:rPr lang="lv-LV" sz="2800" b="1" dirty="0"/>
              <a:t>nevis</a:t>
            </a:r>
            <a:r>
              <a:rPr lang="lv-LV" sz="2800" dirty="0"/>
              <a:t> pie </a:t>
            </a:r>
            <a:r>
              <a:rPr lang="lv-LV" sz="2800" b="1" dirty="0"/>
              <a:t>mantas</a:t>
            </a:r>
            <a:r>
              <a:rPr lang="lv-LV" sz="2800" dirty="0"/>
              <a:t> šeit </a:t>
            </a:r>
            <a:r>
              <a:rPr lang="lv-LV" sz="2800" b="1" dirty="0"/>
              <a:t>virs zemes</a:t>
            </a:r>
            <a:r>
              <a:rPr lang="lv-LV" sz="2800" dirty="0"/>
              <a:t>.</a:t>
            </a:r>
          </a:p>
        </p:txBody>
      </p:sp>
      <p:pic>
        <p:nvPicPr>
          <p:cNvPr id="20483" name="Picture 3"/>
          <p:cNvPicPr>
            <a:picLocks noChangeAspect="1" noChangeArrowheads="1"/>
          </p:cNvPicPr>
          <p:nvPr/>
        </p:nvPicPr>
        <p:blipFill>
          <a:blip r:embed="rId3" cstate="print"/>
          <a:srcRect/>
          <a:stretch>
            <a:fillRect/>
          </a:stretch>
        </p:blipFill>
        <p:spPr bwMode="auto">
          <a:xfrm>
            <a:off x="5436097" y="3861048"/>
            <a:ext cx="3707904" cy="2996952"/>
          </a:xfrm>
          <a:prstGeom prst="rect">
            <a:avLst/>
          </a:prstGeom>
          <a:ln>
            <a:noFill/>
          </a:ln>
          <a:effectLst>
            <a:softEdge rad="112500"/>
          </a:effectLst>
        </p:spPr>
      </p:pic>
      <p:sp>
        <p:nvSpPr>
          <p:cNvPr id="9" name="Rectangle 8"/>
          <p:cNvSpPr/>
          <p:nvPr/>
        </p:nvSpPr>
        <p:spPr>
          <a:xfrm>
            <a:off x="6732240" y="3284984"/>
            <a:ext cx="1165704" cy="923330"/>
          </a:xfrm>
          <a:prstGeom prst="rect">
            <a:avLst/>
          </a:prstGeom>
          <a:noFill/>
        </p:spPr>
        <p:txBody>
          <a:bodyPr wrap="none">
            <a:spAutoFit/>
          </a:bodyPr>
          <a:lstStyle/>
          <a:p>
            <a:pPr algn="ctr">
              <a:defRPr/>
            </a:pPr>
            <a:r>
              <a:rPr lang="lv-LV"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vai</a:t>
            </a:r>
            <a:endPar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20483"/>
                                        </p:tgtEl>
                                        <p:attrNameLst>
                                          <p:attrName>style.visibility</p:attrName>
                                        </p:attrNameLst>
                                      </p:cBhvr>
                                      <p:to>
                                        <p:strVal val="visible"/>
                                      </p:to>
                                    </p:set>
                                    <p:animEffect transition="in" filter="fade">
                                      <p:cBhvr>
                                        <p:cTn id="19" dur="2000"/>
                                        <p:tgtEl>
                                          <p:spTgt spid="20483"/>
                                        </p:tgtEl>
                                      </p:cBhvr>
                                    </p:animEffect>
                                  </p:childTnLst>
                                </p:cTn>
                              </p:par>
                              <p:par>
                                <p:cTn id="20" presetID="10"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2000"/>
                                        <p:tgtEl>
                                          <p:spTgt spid="8"/>
                                        </p:tgtEl>
                                      </p:cBhvr>
                                    </p:animEffect>
                                  </p:childTnLst>
                                </p:cTn>
                              </p:par>
                            </p:childTnLst>
                          </p:cTn>
                        </p:par>
                        <p:par>
                          <p:cTn id="23" fill="hold">
                            <p:stCondLst>
                              <p:cond delay="2500"/>
                            </p:stCondLst>
                            <p:childTnLst>
                              <p:par>
                                <p:cTn id="24" presetID="2" presetClass="entr" presetSubtype="4" fill="hold" nodeType="afterEffect">
                                  <p:stCondLst>
                                    <p:cond delay="0"/>
                                  </p:stCondLst>
                                  <p:childTnLst>
                                    <p:set>
                                      <p:cBhvr>
                                        <p:cTn id="25" dur="1" fill="hold">
                                          <p:stCondLst>
                                            <p:cond delay="0"/>
                                          </p:stCondLst>
                                        </p:cTn>
                                        <p:tgtEl>
                                          <p:spTgt spid="7">
                                            <p:txEl>
                                              <p:pRg st="1" end="1"/>
                                            </p:txEl>
                                          </p:spTgt>
                                        </p:tgtEl>
                                        <p:attrNameLst>
                                          <p:attrName>style.visibility</p:attrName>
                                        </p:attrNameLst>
                                      </p:cBhvr>
                                      <p:to>
                                        <p:strVal val="visible"/>
                                      </p:to>
                                    </p:set>
                                    <p:anim calcmode="lin" valueType="num">
                                      <p:cBhvr additive="base">
                                        <p:cTn id="26"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142875"/>
            <a:ext cx="9429750" cy="1268413"/>
          </a:xfrm>
        </p:spPr>
        <p:txBody>
          <a:bodyPr/>
          <a:lstStyle/>
          <a:p>
            <a:pPr algn="just">
              <a:buFontTx/>
              <a:buNone/>
            </a:pPr>
            <a:r>
              <a:rPr lang="lv-LV" i="1" smtClean="0"/>
              <a:t>   </a:t>
            </a:r>
            <a:r>
              <a:rPr lang="lv-LV" sz="2800" i="1" smtClean="0"/>
              <a:t>31 Dzenieties vairāk pēc Dieva valstības, tad jums šīs lietas tiks piemestas.</a:t>
            </a:r>
            <a:endParaRPr lang="en-US" sz="2200" i="1" smtClean="0"/>
          </a:p>
        </p:txBody>
      </p:sp>
      <p:sp>
        <p:nvSpPr>
          <p:cNvPr id="7" name="Rectangle 6"/>
          <p:cNvSpPr>
            <a:spLocks noChangeArrowheads="1"/>
          </p:cNvSpPr>
          <p:nvPr/>
        </p:nvSpPr>
        <p:spPr bwMode="auto">
          <a:xfrm>
            <a:off x="0" y="836613"/>
            <a:ext cx="9144000" cy="3540125"/>
          </a:xfrm>
          <a:prstGeom prst="rect">
            <a:avLst/>
          </a:prstGeom>
          <a:noFill/>
          <a:ln w="9525">
            <a:noFill/>
            <a:miter lim="800000"/>
            <a:headEnd/>
            <a:tailEnd/>
          </a:ln>
        </p:spPr>
        <p:txBody>
          <a:bodyPr>
            <a:spAutoFit/>
          </a:bodyPr>
          <a:lstStyle/>
          <a:p>
            <a:pPr>
              <a:buFontTx/>
              <a:buChar char="•"/>
            </a:pPr>
            <a:r>
              <a:rPr lang="lv-LV" sz="2800"/>
              <a:t>Dažreiz </a:t>
            </a:r>
            <a:r>
              <a:rPr lang="lv-LV" sz="2800" b="1"/>
              <a:t>cilvēki nodomā</a:t>
            </a:r>
            <a:r>
              <a:rPr lang="lv-LV" sz="2800"/>
              <a:t>: lūk, kur </a:t>
            </a:r>
            <a:r>
              <a:rPr lang="lv-LV" sz="2800" b="1"/>
              <a:t>panākumu atslēga</a:t>
            </a:r>
            <a:r>
              <a:rPr lang="lv-LV" sz="2800"/>
              <a:t>, kā </a:t>
            </a:r>
            <a:r>
              <a:rPr lang="lv-LV" sz="2800" b="1"/>
              <a:t>tikt</a:t>
            </a:r>
            <a:r>
              <a:rPr lang="lv-LV" sz="2800"/>
              <a:t> pie tām </a:t>
            </a:r>
            <a:r>
              <a:rPr lang="lv-LV" sz="2800" b="1"/>
              <a:t>piemetamajām lietām</a:t>
            </a:r>
            <a:r>
              <a:rPr lang="lv-LV" sz="2800"/>
              <a:t>, ka mums ir </a:t>
            </a:r>
            <a:r>
              <a:rPr lang="lv-LV" sz="2800" b="1"/>
              <a:t>jābūt baznīcā</a:t>
            </a:r>
            <a:r>
              <a:rPr lang="lv-LV" sz="2800"/>
              <a:t>, un tad jau </a:t>
            </a:r>
            <a:r>
              <a:rPr lang="lv-LV" sz="2800" b="1"/>
              <a:t>Dievs</a:t>
            </a:r>
            <a:r>
              <a:rPr lang="lv-LV" sz="2800"/>
              <a:t> </a:t>
            </a:r>
            <a:r>
              <a:rPr lang="lv-LV" sz="2800" b="1"/>
              <a:t>dos</a:t>
            </a:r>
            <a:r>
              <a:rPr lang="lv-LV" sz="2800"/>
              <a:t> visas </a:t>
            </a:r>
            <a:r>
              <a:rPr lang="lv-LV" sz="2800" b="1"/>
              <a:t>gribētās lietas</a:t>
            </a:r>
            <a:r>
              <a:rPr lang="lv-LV" sz="2800"/>
              <a:t>.</a:t>
            </a:r>
          </a:p>
          <a:p>
            <a:pPr>
              <a:buFontTx/>
              <a:buChar char="•"/>
            </a:pPr>
            <a:r>
              <a:rPr lang="lv-LV" sz="2800"/>
              <a:t>Te </a:t>
            </a:r>
            <a:r>
              <a:rPr lang="lv-LV" sz="2800" b="1"/>
              <a:t>jaut</a:t>
            </a:r>
            <a:r>
              <a:rPr lang="lv-LV" sz="2800"/>
              <a:t>. ir par </a:t>
            </a:r>
            <a:r>
              <a:rPr lang="lv-LV" sz="2800" b="1"/>
              <a:t>prioritātēm</a:t>
            </a:r>
            <a:r>
              <a:rPr lang="lv-LV" sz="2800"/>
              <a:t>. Mēs bieži vien </a:t>
            </a:r>
            <a:r>
              <a:rPr lang="lv-LV" sz="2800" b="1"/>
              <a:t>dāvanas</a:t>
            </a:r>
            <a:r>
              <a:rPr lang="lv-LV" sz="2800"/>
              <a:t>, ko </a:t>
            </a:r>
            <a:r>
              <a:rPr lang="lv-LV" sz="2800" b="1"/>
              <a:t>Dievs</a:t>
            </a:r>
            <a:r>
              <a:rPr lang="lv-LV" sz="2800"/>
              <a:t> var mums dot </a:t>
            </a:r>
            <a:r>
              <a:rPr lang="lv-LV" sz="2800" b="1"/>
              <a:t>liekas</a:t>
            </a:r>
            <a:r>
              <a:rPr lang="lv-LV" sz="2800"/>
              <a:t> daudz </a:t>
            </a:r>
            <a:r>
              <a:rPr lang="lv-LV" sz="2800" b="1"/>
              <a:t>vērtīgākas</a:t>
            </a:r>
            <a:r>
              <a:rPr lang="lv-LV" sz="2800"/>
              <a:t> par pašu </a:t>
            </a:r>
            <a:r>
              <a:rPr lang="lv-LV" sz="2800" b="1"/>
              <a:t>dāvanu</a:t>
            </a:r>
            <a:r>
              <a:rPr lang="lv-LV" sz="2800"/>
              <a:t> </a:t>
            </a:r>
            <a:r>
              <a:rPr lang="lv-LV" sz="2800" b="1"/>
              <a:t>Devēju</a:t>
            </a:r>
            <a:r>
              <a:rPr lang="lv-LV" sz="2800"/>
              <a:t>.</a:t>
            </a:r>
          </a:p>
          <a:p>
            <a:pPr>
              <a:buFontTx/>
              <a:buChar char="•"/>
            </a:pPr>
            <a:r>
              <a:rPr lang="lv-LV" sz="2800"/>
              <a:t>Jēzus norāda, ka mūžīgā </a:t>
            </a:r>
            <a:r>
              <a:rPr lang="lv-LV" sz="2800" b="1"/>
              <a:t>dzīvība</a:t>
            </a:r>
            <a:r>
              <a:rPr lang="lv-LV" sz="2800"/>
              <a:t> ir </a:t>
            </a:r>
            <a:r>
              <a:rPr lang="lv-LV" sz="2800" b="1"/>
              <a:t>daudz vērtīgāka</a:t>
            </a:r>
            <a:r>
              <a:rPr lang="lv-LV" sz="2800"/>
              <a:t> kā </a:t>
            </a:r>
            <a:r>
              <a:rPr lang="lv-LV" sz="2800" b="1"/>
              <a:t>apģērbs</a:t>
            </a:r>
            <a:r>
              <a:rPr lang="lv-LV" sz="2800"/>
              <a:t> un </a:t>
            </a:r>
            <a:r>
              <a:rPr lang="lv-LV" sz="2800" b="1"/>
              <a:t>barība</a:t>
            </a:r>
            <a:r>
              <a:rPr lang="lv-LV" sz="2800"/>
              <a:t>.</a:t>
            </a:r>
          </a:p>
        </p:txBody>
      </p:sp>
      <p:pic>
        <p:nvPicPr>
          <p:cNvPr id="5124" name="Picture 4"/>
          <p:cNvPicPr>
            <a:picLocks noChangeAspect="1" noChangeArrowheads="1"/>
          </p:cNvPicPr>
          <p:nvPr/>
        </p:nvPicPr>
        <p:blipFill>
          <a:blip r:embed="rId2" cstate="print"/>
          <a:srcRect/>
          <a:stretch>
            <a:fillRect/>
          </a:stretch>
        </p:blipFill>
        <p:spPr bwMode="auto">
          <a:xfrm>
            <a:off x="971600" y="4293096"/>
            <a:ext cx="7416824" cy="256490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4"/>
                                        </p:tgtEl>
                                        <p:attrNameLst>
                                          <p:attrName>style.visibility</p:attrName>
                                        </p:attrNameLst>
                                      </p:cBhvr>
                                      <p:to>
                                        <p:strVal val="visible"/>
                                      </p:to>
                                    </p:set>
                                    <p:animEffect transition="in" filter="fade">
                                      <p:cBhvr>
                                        <p:cTn id="11" dur="2000"/>
                                        <p:tgtEl>
                                          <p:spTgt spid="512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p>
            <a:fld id="{0EF297A3-D594-4EF6-97CA-614C45C3F893}" type="slidenum">
              <a:rPr lang="en-US" smtClean="0"/>
              <a:pPr/>
              <a:t>6</a:t>
            </a:fld>
            <a:endParaRPr lang="en-US" smtClean="0"/>
          </a:p>
        </p:txBody>
      </p:sp>
      <p:sp>
        <p:nvSpPr>
          <p:cNvPr id="54274" name="Rectangle 2"/>
          <p:cNvSpPr>
            <a:spLocks noGrp="1" noChangeArrowheads="1"/>
          </p:cNvSpPr>
          <p:nvPr>
            <p:ph type="title"/>
          </p:nvPr>
        </p:nvSpPr>
        <p:spPr>
          <a:xfrm>
            <a:off x="0" y="0"/>
            <a:ext cx="8027988" cy="642938"/>
          </a:xfrm>
        </p:spPr>
        <p:txBody>
          <a:bodyPr/>
          <a:lstStyle/>
          <a:p>
            <a:pPr marL="762000" indent="-762000" eaLnBrk="1" hangingPunct="1"/>
            <a:r>
              <a:rPr lang="lv-LV" sz="4800" b="1" smtClean="0">
                <a:solidFill>
                  <a:schemeClr val="tx1"/>
                </a:solidFill>
              </a:rPr>
              <a:t>3. bauslis</a:t>
            </a:r>
            <a:endParaRPr lang="en-US" sz="4800" b="1" smtClean="0">
              <a:solidFill>
                <a:schemeClr val="tx1"/>
              </a:solidFill>
            </a:endParaRPr>
          </a:p>
        </p:txBody>
      </p:sp>
      <p:sp>
        <p:nvSpPr>
          <p:cNvPr id="54275" name="Rectangle 3"/>
          <p:cNvSpPr>
            <a:spLocks noGrp="1" noChangeArrowheads="1"/>
          </p:cNvSpPr>
          <p:nvPr>
            <p:ph type="body" sz="half" idx="1"/>
          </p:nvPr>
        </p:nvSpPr>
        <p:spPr>
          <a:xfrm>
            <a:off x="0" y="620713"/>
            <a:ext cx="9144000" cy="6215062"/>
          </a:xfrm>
        </p:spPr>
        <p:txBody>
          <a:bodyPr/>
          <a:lstStyle/>
          <a:p>
            <a:pPr marL="533400" indent="-533400" eaLnBrk="1" hangingPunct="1">
              <a:buFont typeface="Wingdings" pitchFamily="2" charset="2"/>
              <a:buNone/>
              <a:defRPr/>
            </a:pPr>
            <a:r>
              <a:rPr lang="lv-LV" sz="2800" b="1" u="sng" dirty="0" smtClean="0"/>
              <a:t>Tev būs svēto dienu svētīt.</a:t>
            </a:r>
          </a:p>
          <a:p>
            <a:pPr marL="533400" indent="-533400" eaLnBrk="1" hangingPunct="1">
              <a:buFont typeface="Wingdings" pitchFamily="2" charset="2"/>
              <a:buNone/>
              <a:defRPr/>
            </a:pPr>
            <a:endParaRPr lang="lv-LV" sz="1000" b="1" dirty="0" smtClean="0">
              <a:solidFill>
                <a:srgbClr val="FF0000"/>
              </a:solidFill>
            </a:endParaRPr>
          </a:p>
          <a:p>
            <a:pPr marL="533400" indent="-533400">
              <a:buFont typeface="Wingdings" pitchFamily="2" charset="2"/>
              <a:buNone/>
              <a:defRPr/>
            </a:pPr>
            <a:r>
              <a:rPr lang="lv-LV" sz="2400" b="1" i="1" dirty="0" smtClean="0"/>
              <a:t>Ko tas nozīmē?</a:t>
            </a:r>
            <a:endParaRPr lang="lv-LV" sz="2400" b="1" dirty="0" smtClean="0"/>
          </a:p>
          <a:p>
            <a:pPr marL="0" indent="0">
              <a:defRPr/>
            </a:pPr>
            <a:r>
              <a:rPr lang="lv-LV" sz="2400" dirty="0" smtClean="0"/>
              <a:t>Mums būs Dievu bīties un mīlēt, ka Dieva vārda sludināšanu</a:t>
            </a:r>
          </a:p>
          <a:p>
            <a:pPr marL="0" indent="0">
              <a:buFont typeface="Wingdings" pitchFamily="2" charset="2"/>
              <a:buNone/>
              <a:defRPr/>
            </a:pPr>
            <a:r>
              <a:rPr lang="lv-LV" sz="2400" dirty="0" smtClean="0"/>
              <a:t>un Dieva vārdus nenicinām, bet tos turam svētus, labprāt </a:t>
            </a:r>
          </a:p>
          <a:p>
            <a:pPr marL="0" indent="0">
              <a:buFont typeface="Wingdings" pitchFamily="2" charset="2"/>
              <a:buNone/>
              <a:defRPr/>
            </a:pPr>
            <a:r>
              <a:rPr lang="lv-LV" sz="2400" dirty="0" smtClean="0"/>
              <a:t>klausāmies un mācāmies. </a:t>
            </a:r>
          </a:p>
          <a:p>
            <a:pPr marL="533400" indent="-533400">
              <a:buFont typeface="Wingdings" pitchFamily="2" charset="2"/>
              <a:buNone/>
              <a:defRPr/>
            </a:pPr>
            <a:endParaRPr lang="lv-LV" sz="1000" dirty="0" smtClean="0">
              <a:solidFill>
                <a:srgbClr val="F2F2F2"/>
              </a:solidFill>
            </a:endParaRPr>
          </a:p>
          <a:p>
            <a:pPr marL="533400" indent="-533400">
              <a:buFont typeface="Wingdings" pitchFamily="2" charset="2"/>
              <a:buNone/>
              <a:defRPr/>
            </a:pPr>
            <a:r>
              <a:rPr lang="lv-LV" sz="2500" dirty="0" smtClean="0"/>
              <a:t>6 dienas strādāt un 7. atpūsties</a:t>
            </a:r>
          </a:p>
          <a:p>
            <a:pPr marL="0" indent="0" eaLnBrk="1" hangingPunct="1">
              <a:spcBef>
                <a:spcPts val="600"/>
              </a:spcBef>
              <a:defRPr/>
            </a:pPr>
            <a:r>
              <a:rPr lang="lv-LV" sz="2500" dirty="0" smtClean="0"/>
              <a:t>Atpūsties kopā ar Dievu, nevis grēkot</a:t>
            </a:r>
          </a:p>
          <a:p>
            <a:pPr marL="0" indent="0" eaLnBrk="1" hangingPunct="1">
              <a:spcBef>
                <a:spcPts val="600"/>
              </a:spcBef>
              <a:defRPr/>
            </a:pPr>
            <a:r>
              <a:rPr lang="lv-LV" sz="2500" dirty="0" smtClean="0"/>
              <a:t>Dievs zina, ka mums vajag atpūsties</a:t>
            </a:r>
          </a:p>
          <a:p>
            <a:pPr marL="0" indent="0" eaLnBrk="1" hangingPunct="1">
              <a:spcBef>
                <a:spcPts val="600"/>
              </a:spcBef>
              <a:defRPr/>
            </a:pPr>
            <a:r>
              <a:rPr lang="lv-LV" sz="2500" dirty="0" smtClean="0"/>
              <a:t>„</a:t>
            </a:r>
            <a:r>
              <a:rPr lang="lv-LV" sz="2500" b="1" i="1" dirty="0" smtClean="0"/>
              <a:t>svētīt</a:t>
            </a:r>
            <a:r>
              <a:rPr lang="lv-LV" sz="2500" dirty="0" smtClean="0"/>
              <a:t>” – nošķirt priekš Dieva</a:t>
            </a:r>
          </a:p>
          <a:p>
            <a:pPr marL="0" indent="0" eaLnBrk="1" hangingPunct="1">
              <a:spcBef>
                <a:spcPts val="600"/>
              </a:spcBef>
              <a:defRPr/>
            </a:pPr>
            <a:r>
              <a:rPr lang="lv-LV" sz="2500" dirty="0" smtClean="0"/>
              <a:t>Šī baušļa </a:t>
            </a:r>
            <a:r>
              <a:rPr lang="lv-LV" sz="2500" b="1" dirty="0" smtClean="0"/>
              <a:t>piepildījums</a:t>
            </a:r>
            <a:r>
              <a:rPr lang="lv-LV" sz="2500" dirty="0" smtClean="0"/>
              <a:t> ir </a:t>
            </a:r>
            <a:r>
              <a:rPr lang="lv-LV" sz="2500" b="1" dirty="0" smtClean="0"/>
              <a:t>būt</a:t>
            </a:r>
            <a:r>
              <a:rPr lang="lv-LV" sz="2500" dirty="0" smtClean="0"/>
              <a:t> 7dienā </a:t>
            </a:r>
            <a:r>
              <a:rPr lang="lv-LV" sz="2500" b="1" dirty="0" smtClean="0"/>
              <a:t>dievkalpojumā</a:t>
            </a:r>
          </a:p>
          <a:p>
            <a:pPr marL="0" indent="0" eaLnBrk="1" hangingPunct="1">
              <a:spcBef>
                <a:spcPts val="600"/>
              </a:spcBef>
              <a:defRPr/>
            </a:pPr>
            <a:r>
              <a:rPr lang="lv-LV" sz="2500" dirty="0" smtClean="0"/>
              <a:t>Ne tikai atvelkam savas miesas uz baznīcu, bet</a:t>
            </a:r>
          </a:p>
          <a:p>
            <a:pPr marL="0" indent="0" eaLnBrk="1" hangingPunct="1">
              <a:spcBef>
                <a:spcPts val="600"/>
              </a:spcBef>
              <a:defRPr/>
            </a:pPr>
            <a:r>
              <a:rPr lang="lv-LV" sz="2500" b="1" dirty="0" smtClean="0"/>
              <a:t>Labprāt ieklausāmies</a:t>
            </a:r>
            <a:r>
              <a:rPr lang="lv-LV" sz="2500" dirty="0" smtClean="0"/>
              <a:t> Dieva vārdā</a:t>
            </a:r>
          </a:p>
          <a:p>
            <a:pPr marL="0" indent="0" eaLnBrk="1" hangingPunct="1">
              <a:spcBef>
                <a:spcPts val="600"/>
              </a:spcBef>
              <a:defRPr/>
            </a:pPr>
            <a:r>
              <a:rPr lang="lv-LV" sz="2500" dirty="0" smtClean="0"/>
              <a:t>Savas </a:t>
            </a:r>
            <a:r>
              <a:rPr lang="lv-LV" sz="2500" b="1" dirty="0" smtClean="0"/>
              <a:t>ticības stiprināšanai</a:t>
            </a:r>
          </a:p>
        </p:txBody>
      </p:sp>
      <p:pic>
        <p:nvPicPr>
          <p:cNvPr id="20489" name="Picture 9"/>
          <p:cNvPicPr>
            <a:picLocks noChangeAspect="1" noChangeArrowheads="1"/>
          </p:cNvPicPr>
          <p:nvPr/>
        </p:nvPicPr>
        <p:blipFill>
          <a:blip r:embed="rId3" cstate="print"/>
          <a:srcRect/>
          <a:stretch>
            <a:fillRect/>
          </a:stretch>
        </p:blipFill>
        <p:spPr bwMode="auto">
          <a:xfrm>
            <a:off x="6434163" y="0"/>
            <a:ext cx="2336833" cy="1862329"/>
          </a:xfrm>
          <a:prstGeom prst="rect">
            <a:avLst/>
          </a:prstGeom>
          <a:ln>
            <a:noFill/>
          </a:ln>
          <a:effectLst>
            <a:softEdge rad="112500"/>
          </a:effectLst>
        </p:spPr>
      </p:pic>
      <p:pic>
        <p:nvPicPr>
          <p:cNvPr id="20490" name="Picture 10"/>
          <p:cNvPicPr>
            <a:picLocks noChangeAspect="1" noChangeArrowheads="1"/>
          </p:cNvPicPr>
          <p:nvPr/>
        </p:nvPicPr>
        <p:blipFill>
          <a:blip r:embed="rId4" cstate="print"/>
          <a:srcRect/>
          <a:stretch>
            <a:fillRect/>
          </a:stretch>
        </p:blipFill>
        <p:spPr bwMode="auto">
          <a:xfrm>
            <a:off x="6056393" y="2570154"/>
            <a:ext cx="2820935" cy="2446371"/>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4274"/>
                                        </p:tgtEl>
                                        <p:attrNameLst>
                                          <p:attrName>style.visibility</p:attrName>
                                        </p:attrNameLst>
                                      </p:cBhvr>
                                      <p:to>
                                        <p:strVal val="visible"/>
                                      </p:to>
                                    </p:set>
                                    <p:anim calcmode="lin" valueType="num">
                                      <p:cBhvr additive="base">
                                        <p:cTn id="7" dur="500" fill="hold"/>
                                        <p:tgtEl>
                                          <p:spTgt spid="54274"/>
                                        </p:tgtEl>
                                        <p:attrNameLst>
                                          <p:attrName>ppt_x</p:attrName>
                                        </p:attrNameLst>
                                      </p:cBhvr>
                                      <p:tavLst>
                                        <p:tav tm="0">
                                          <p:val>
                                            <p:strVal val="#ppt_x"/>
                                          </p:val>
                                        </p:tav>
                                        <p:tav tm="100000">
                                          <p:val>
                                            <p:strVal val="#ppt_x"/>
                                          </p:val>
                                        </p:tav>
                                      </p:tavLst>
                                    </p:anim>
                                    <p:anim calcmode="lin" valueType="num">
                                      <p:cBhvr additive="base">
                                        <p:cTn id="8" dur="500" fill="hold"/>
                                        <p:tgtEl>
                                          <p:spTgt spid="5427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54275">
                                            <p:txEl>
                                              <p:pRg st="0" end="0"/>
                                            </p:txEl>
                                          </p:spTgt>
                                        </p:tgtEl>
                                        <p:attrNameLst>
                                          <p:attrName>style.visibility</p:attrName>
                                        </p:attrNameLst>
                                      </p:cBhvr>
                                      <p:to>
                                        <p:strVal val="visible"/>
                                      </p:to>
                                    </p:set>
                                    <p:animEffect transition="in" filter="dissolve">
                                      <p:cBhvr>
                                        <p:cTn id="12" dur="500"/>
                                        <p:tgtEl>
                                          <p:spTgt spid="54275">
                                            <p:txEl>
                                              <p:pRg st="0" end="0"/>
                                            </p:txEl>
                                          </p:spTgt>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54275">
                                            <p:txEl>
                                              <p:pRg st="2" end="2"/>
                                            </p:txEl>
                                          </p:spTgt>
                                        </p:tgtEl>
                                        <p:attrNameLst>
                                          <p:attrName>style.visibility</p:attrName>
                                        </p:attrNameLst>
                                      </p:cBhvr>
                                      <p:to>
                                        <p:strVal val="visible"/>
                                      </p:to>
                                    </p:set>
                                    <p:animEffect transition="in" filter="dissolve">
                                      <p:cBhvr>
                                        <p:cTn id="16" dur="500"/>
                                        <p:tgtEl>
                                          <p:spTgt spid="54275">
                                            <p:txEl>
                                              <p:pRg st="2" end="2"/>
                                            </p:txEl>
                                          </p:spTgt>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54275">
                                            <p:txEl>
                                              <p:pRg st="3" end="3"/>
                                            </p:txEl>
                                          </p:spTgt>
                                        </p:tgtEl>
                                        <p:attrNameLst>
                                          <p:attrName>style.visibility</p:attrName>
                                        </p:attrNameLst>
                                      </p:cBhvr>
                                      <p:to>
                                        <p:strVal val="visible"/>
                                      </p:to>
                                    </p:set>
                                    <p:animEffect transition="in" filter="dissolve">
                                      <p:cBhvr>
                                        <p:cTn id="19" dur="500"/>
                                        <p:tgtEl>
                                          <p:spTgt spid="54275">
                                            <p:txEl>
                                              <p:pRg st="3" end="3"/>
                                            </p:txEl>
                                          </p:spTgt>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54275">
                                            <p:txEl>
                                              <p:pRg st="4" end="4"/>
                                            </p:txEl>
                                          </p:spTgt>
                                        </p:tgtEl>
                                        <p:attrNameLst>
                                          <p:attrName>style.visibility</p:attrName>
                                        </p:attrNameLst>
                                      </p:cBhvr>
                                      <p:to>
                                        <p:strVal val="visible"/>
                                      </p:to>
                                    </p:set>
                                    <p:animEffect transition="in" filter="dissolve">
                                      <p:cBhvr>
                                        <p:cTn id="22" dur="500"/>
                                        <p:tgtEl>
                                          <p:spTgt spid="54275">
                                            <p:txEl>
                                              <p:pRg st="4" end="4"/>
                                            </p:txEl>
                                          </p:spTgt>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54275">
                                            <p:txEl>
                                              <p:pRg st="5" end="5"/>
                                            </p:txEl>
                                          </p:spTgt>
                                        </p:tgtEl>
                                        <p:attrNameLst>
                                          <p:attrName>style.visibility</p:attrName>
                                        </p:attrNameLst>
                                      </p:cBhvr>
                                      <p:to>
                                        <p:strVal val="visible"/>
                                      </p:to>
                                    </p:set>
                                    <p:animEffect transition="in" filter="dissolve">
                                      <p:cBhvr>
                                        <p:cTn id="25" dur="500"/>
                                        <p:tgtEl>
                                          <p:spTgt spid="54275">
                                            <p:txEl>
                                              <p:pRg st="5" end="5"/>
                                            </p:txEl>
                                          </p:spTgt>
                                        </p:tgtEl>
                                      </p:cBhvr>
                                    </p:animEffect>
                                  </p:childTnLst>
                                </p:cTn>
                              </p:par>
                            </p:childTnLst>
                          </p:cTn>
                        </p:par>
                        <p:par>
                          <p:cTn id="26" fill="hold">
                            <p:stCondLst>
                              <p:cond delay="1500"/>
                            </p:stCondLst>
                            <p:childTnLst>
                              <p:par>
                                <p:cTn id="27" presetID="9" presetClass="entr" presetSubtype="0" fill="hold" nodeType="afterEffect">
                                  <p:stCondLst>
                                    <p:cond delay="0"/>
                                  </p:stCondLst>
                                  <p:childTnLst>
                                    <p:set>
                                      <p:cBhvr>
                                        <p:cTn id="28" dur="1" fill="hold">
                                          <p:stCondLst>
                                            <p:cond delay="0"/>
                                          </p:stCondLst>
                                        </p:cTn>
                                        <p:tgtEl>
                                          <p:spTgt spid="20489"/>
                                        </p:tgtEl>
                                        <p:attrNameLst>
                                          <p:attrName>style.visibility</p:attrName>
                                        </p:attrNameLst>
                                      </p:cBhvr>
                                      <p:to>
                                        <p:strVal val="visible"/>
                                      </p:to>
                                    </p:set>
                                    <p:animEffect transition="in" filter="dissolve">
                                      <p:cBhvr>
                                        <p:cTn id="29" dur="500"/>
                                        <p:tgtEl>
                                          <p:spTgt spid="20489"/>
                                        </p:tgtEl>
                                      </p:cBhvr>
                                    </p:animEffect>
                                  </p:childTnLst>
                                </p:cTn>
                              </p:par>
                              <p:par>
                                <p:cTn id="30" presetID="9" presetClass="entr" presetSubtype="0" fill="hold" nodeType="withEffect">
                                  <p:stCondLst>
                                    <p:cond delay="0"/>
                                  </p:stCondLst>
                                  <p:childTnLst>
                                    <p:set>
                                      <p:cBhvr>
                                        <p:cTn id="31" dur="1" fill="hold">
                                          <p:stCondLst>
                                            <p:cond delay="0"/>
                                          </p:stCondLst>
                                        </p:cTn>
                                        <p:tgtEl>
                                          <p:spTgt spid="20490"/>
                                        </p:tgtEl>
                                        <p:attrNameLst>
                                          <p:attrName>style.visibility</p:attrName>
                                        </p:attrNameLst>
                                      </p:cBhvr>
                                      <p:to>
                                        <p:strVal val="visible"/>
                                      </p:to>
                                    </p:set>
                                    <p:animEffect transition="in" filter="dissolve">
                                      <p:cBhvr>
                                        <p:cTn id="32" dur="500"/>
                                        <p:tgtEl>
                                          <p:spTgt spid="20490"/>
                                        </p:tgtEl>
                                      </p:cBhvr>
                                    </p:animEffect>
                                  </p:childTnLst>
                                </p:cTn>
                              </p:par>
                            </p:childTnLst>
                          </p:cTn>
                        </p:par>
                        <p:par>
                          <p:cTn id="33" fill="hold">
                            <p:stCondLst>
                              <p:cond delay="2000"/>
                            </p:stCondLst>
                            <p:childTnLst>
                              <p:par>
                                <p:cTn id="34" presetID="9" presetClass="entr" presetSubtype="0" fill="hold" grpId="0" nodeType="afterEffect">
                                  <p:stCondLst>
                                    <p:cond delay="0"/>
                                  </p:stCondLst>
                                  <p:childTnLst>
                                    <p:set>
                                      <p:cBhvr>
                                        <p:cTn id="35" dur="1" fill="hold">
                                          <p:stCondLst>
                                            <p:cond delay="0"/>
                                          </p:stCondLst>
                                        </p:cTn>
                                        <p:tgtEl>
                                          <p:spTgt spid="54275">
                                            <p:txEl>
                                              <p:pRg st="7" end="7"/>
                                            </p:txEl>
                                          </p:spTgt>
                                        </p:tgtEl>
                                        <p:attrNameLst>
                                          <p:attrName>style.visibility</p:attrName>
                                        </p:attrNameLst>
                                      </p:cBhvr>
                                      <p:to>
                                        <p:strVal val="visible"/>
                                      </p:to>
                                    </p:set>
                                    <p:animEffect transition="in" filter="dissolve">
                                      <p:cBhvr>
                                        <p:cTn id="36" dur="500"/>
                                        <p:tgtEl>
                                          <p:spTgt spid="54275">
                                            <p:txEl>
                                              <p:pRg st="7" end="7"/>
                                            </p:txEl>
                                          </p:spTgt>
                                        </p:tgtEl>
                                      </p:cBhvr>
                                    </p:animEffect>
                                  </p:childTnLst>
                                </p:cTn>
                              </p:par>
                            </p:childTnLst>
                          </p:cTn>
                        </p:par>
                        <p:par>
                          <p:cTn id="37" fill="hold">
                            <p:stCondLst>
                              <p:cond delay="2500"/>
                            </p:stCondLst>
                            <p:childTnLst>
                              <p:par>
                                <p:cTn id="38" presetID="9" presetClass="entr" presetSubtype="0" fill="hold" grpId="0" nodeType="afterEffect">
                                  <p:stCondLst>
                                    <p:cond delay="0"/>
                                  </p:stCondLst>
                                  <p:childTnLst>
                                    <p:set>
                                      <p:cBhvr>
                                        <p:cTn id="39" dur="1" fill="hold">
                                          <p:stCondLst>
                                            <p:cond delay="0"/>
                                          </p:stCondLst>
                                        </p:cTn>
                                        <p:tgtEl>
                                          <p:spTgt spid="54275">
                                            <p:txEl>
                                              <p:pRg st="8" end="8"/>
                                            </p:txEl>
                                          </p:spTgt>
                                        </p:tgtEl>
                                        <p:attrNameLst>
                                          <p:attrName>style.visibility</p:attrName>
                                        </p:attrNameLst>
                                      </p:cBhvr>
                                      <p:to>
                                        <p:strVal val="visible"/>
                                      </p:to>
                                    </p:set>
                                    <p:animEffect transition="in" filter="dissolve">
                                      <p:cBhvr>
                                        <p:cTn id="40" dur="500"/>
                                        <p:tgtEl>
                                          <p:spTgt spid="54275">
                                            <p:txEl>
                                              <p:pRg st="8" end="8"/>
                                            </p:txEl>
                                          </p:spTgt>
                                        </p:tgtEl>
                                      </p:cBhvr>
                                    </p:animEffect>
                                  </p:childTnLst>
                                </p:cTn>
                              </p:par>
                            </p:childTnLst>
                          </p:cTn>
                        </p:par>
                        <p:par>
                          <p:cTn id="41" fill="hold">
                            <p:stCondLst>
                              <p:cond delay="3000"/>
                            </p:stCondLst>
                            <p:childTnLst>
                              <p:par>
                                <p:cTn id="42" presetID="9" presetClass="entr" presetSubtype="0" fill="hold" grpId="0" nodeType="afterEffect">
                                  <p:stCondLst>
                                    <p:cond delay="0"/>
                                  </p:stCondLst>
                                  <p:childTnLst>
                                    <p:set>
                                      <p:cBhvr>
                                        <p:cTn id="43" dur="1" fill="hold">
                                          <p:stCondLst>
                                            <p:cond delay="0"/>
                                          </p:stCondLst>
                                        </p:cTn>
                                        <p:tgtEl>
                                          <p:spTgt spid="54275">
                                            <p:txEl>
                                              <p:pRg st="9" end="9"/>
                                            </p:txEl>
                                          </p:spTgt>
                                        </p:tgtEl>
                                        <p:attrNameLst>
                                          <p:attrName>style.visibility</p:attrName>
                                        </p:attrNameLst>
                                      </p:cBhvr>
                                      <p:to>
                                        <p:strVal val="visible"/>
                                      </p:to>
                                    </p:set>
                                    <p:animEffect transition="in" filter="dissolve">
                                      <p:cBhvr>
                                        <p:cTn id="44" dur="500"/>
                                        <p:tgtEl>
                                          <p:spTgt spid="54275">
                                            <p:txEl>
                                              <p:pRg st="9" end="9"/>
                                            </p:txEl>
                                          </p:spTgt>
                                        </p:tgtEl>
                                      </p:cBhvr>
                                    </p:animEffect>
                                  </p:childTnLst>
                                </p:cTn>
                              </p:par>
                            </p:childTnLst>
                          </p:cTn>
                        </p:par>
                        <p:par>
                          <p:cTn id="45" fill="hold">
                            <p:stCondLst>
                              <p:cond delay="3500"/>
                            </p:stCondLst>
                            <p:childTnLst>
                              <p:par>
                                <p:cTn id="46" presetID="9" presetClass="entr" presetSubtype="0" fill="hold" grpId="0" nodeType="afterEffect">
                                  <p:stCondLst>
                                    <p:cond delay="0"/>
                                  </p:stCondLst>
                                  <p:childTnLst>
                                    <p:set>
                                      <p:cBhvr>
                                        <p:cTn id="47" dur="1" fill="hold">
                                          <p:stCondLst>
                                            <p:cond delay="0"/>
                                          </p:stCondLst>
                                        </p:cTn>
                                        <p:tgtEl>
                                          <p:spTgt spid="54275">
                                            <p:txEl>
                                              <p:pRg st="10" end="10"/>
                                            </p:txEl>
                                          </p:spTgt>
                                        </p:tgtEl>
                                        <p:attrNameLst>
                                          <p:attrName>style.visibility</p:attrName>
                                        </p:attrNameLst>
                                      </p:cBhvr>
                                      <p:to>
                                        <p:strVal val="visible"/>
                                      </p:to>
                                    </p:set>
                                    <p:animEffect transition="in" filter="dissolve">
                                      <p:cBhvr>
                                        <p:cTn id="48" dur="500"/>
                                        <p:tgtEl>
                                          <p:spTgt spid="54275">
                                            <p:txEl>
                                              <p:pRg st="10" end="10"/>
                                            </p:txEl>
                                          </p:spTgt>
                                        </p:tgtEl>
                                      </p:cBhvr>
                                    </p:animEffect>
                                  </p:childTnLst>
                                </p:cTn>
                              </p:par>
                            </p:childTnLst>
                          </p:cTn>
                        </p:par>
                        <p:par>
                          <p:cTn id="49" fill="hold">
                            <p:stCondLst>
                              <p:cond delay="4000"/>
                            </p:stCondLst>
                            <p:childTnLst>
                              <p:par>
                                <p:cTn id="50" presetID="9" presetClass="entr" presetSubtype="0" fill="hold" grpId="0" nodeType="afterEffect">
                                  <p:stCondLst>
                                    <p:cond delay="0"/>
                                  </p:stCondLst>
                                  <p:childTnLst>
                                    <p:set>
                                      <p:cBhvr>
                                        <p:cTn id="51" dur="1" fill="hold">
                                          <p:stCondLst>
                                            <p:cond delay="0"/>
                                          </p:stCondLst>
                                        </p:cTn>
                                        <p:tgtEl>
                                          <p:spTgt spid="54275">
                                            <p:txEl>
                                              <p:pRg st="11" end="11"/>
                                            </p:txEl>
                                          </p:spTgt>
                                        </p:tgtEl>
                                        <p:attrNameLst>
                                          <p:attrName>style.visibility</p:attrName>
                                        </p:attrNameLst>
                                      </p:cBhvr>
                                      <p:to>
                                        <p:strVal val="visible"/>
                                      </p:to>
                                    </p:set>
                                    <p:animEffect transition="in" filter="dissolve">
                                      <p:cBhvr>
                                        <p:cTn id="52" dur="500"/>
                                        <p:tgtEl>
                                          <p:spTgt spid="54275">
                                            <p:txEl>
                                              <p:pRg st="11" end="11"/>
                                            </p:txEl>
                                          </p:spTgt>
                                        </p:tgtEl>
                                      </p:cBhvr>
                                    </p:animEffect>
                                  </p:childTnLst>
                                </p:cTn>
                              </p:par>
                            </p:childTnLst>
                          </p:cTn>
                        </p:par>
                        <p:par>
                          <p:cTn id="53" fill="hold">
                            <p:stCondLst>
                              <p:cond delay="4500"/>
                            </p:stCondLst>
                            <p:childTnLst>
                              <p:par>
                                <p:cTn id="54" presetID="9" presetClass="entr" presetSubtype="0" fill="hold" grpId="0" nodeType="afterEffect">
                                  <p:stCondLst>
                                    <p:cond delay="0"/>
                                  </p:stCondLst>
                                  <p:childTnLst>
                                    <p:set>
                                      <p:cBhvr>
                                        <p:cTn id="55" dur="1" fill="hold">
                                          <p:stCondLst>
                                            <p:cond delay="0"/>
                                          </p:stCondLst>
                                        </p:cTn>
                                        <p:tgtEl>
                                          <p:spTgt spid="54275">
                                            <p:txEl>
                                              <p:pRg st="12" end="12"/>
                                            </p:txEl>
                                          </p:spTgt>
                                        </p:tgtEl>
                                        <p:attrNameLst>
                                          <p:attrName>style.visibility</p:attrName>
                                        </p:attrNameLst>
                                      </p:cBhvr>
                                      <p:to>
                                        <p:strVal val="visible"/>
                                      </p:to>
                                    </p:set>
                                    <p:animEffect transition="in" filter="dissolve">
                                      <p:cBhvr>
                                        <p:cTn id="56" dur="500"/>
                                        <p:tgtEl>
                                          <p:spTgt spid="54275">
                                            <p:txEl>
                                              <p:pRg st="12" end="12"/>
                                            </p:txEl>
                                          </p:spTgt>
                                        </p:tgtEl>
                                      </p:cBhvr>
                                    </p:animEffect>
                                  </p:childTnLst>
                                </p:cTn>
                              </p:par>
                            </p:childTnLst>
                          </p:cTn>
                        </p:par>
                        <p:par>
                          <p:cTn id="57" fill="hold">
                            <p:stCondLst>
                              <p:cond delay="5000"/>
                            </p:stCondLst>
                            <p:childTnLst>
                              <p:par>
                                <p:cTn id="58" presetID="9" presetClass="entr" presetSubtype="0" fill="hold" grpId="0" nodeType="afterEffect">
                                  <p:stCondLst>
                                    <p:cond delay="0"/>
                                  </p:stCondLst>
                                  <p:childTnLst>
                                    <p:set>
                                      <p:cBhvr>
                                        <p:cTn id="59" dur="1" fill="hold">
                                          <p:stCondLst>
                                            <p:cond delay="0"/>
                                          </p:stCondLst>
                                        </p:cTn>
                                        <p:tgtEl>
                                          <p:spTgt spid="54275">
                                            <p:txEl>
                                              <p:pRg st="13" end="13"/>
                                            </p:txEl>
                                          </p:spTgt>
                                        </p:tgtEl>
                                        <p:attrNameLst>
                                          <p:attrName>style.visibility</p:attrName>
                                        </p:attrNameLst>
                                      </p:cBhvr>
                                      <p:to>
                                        <p:strVal val="visible"/>
                                      </p:to>
                                    </p:set>
                                    <p:animEffect transition="in" filter="dissolve">
                                      <p:cBhvr>
                                        <p:cTn id="60" dur="500"/>
                                        <p:tgtEl>
                                          <p:spTgt spid="54275">
                                            <p:txEl>
                                              <p:pRg st="13" end="13"/>
                                            </p:txEl>
                                          </p:spTgt>
                                        </p:tgtEl>
                                      </p:cBhvr>
                                    </p:animEffect>
                                  </p:childTnLst>
                                </p:cTn>
                              </p:par>
                            </p:childTnLst>
                          </p:cTn>
                        </p:par>
                        <p:par>
                          <p:cTn id="61" fill="hold">
                            <p:stCondLst>
                              <p:cond delay="5500"/>
                            </p:stCondLst>
                            <p:childTnLst>
                              <p:par>
                                <p:cTn id="62" presetID="9" presetClass="entr" presetSubtype="0" fill="hold" grpId="0" nodeType="afterEffect">
                                  <p:stCondLst>
                                    <p:cond delay="0"/>
                                  </p:stCondLst>
                                  <p:childTnLst>
                                    <p:set>
                                      <p:cBhvr>
                                        <p:cTn id="63" dur="1" fill="hold">
                                          <p:stCondLst>
                                            <p:cond delay="0"/>
                                          </p:stCondLst>
                                        </p:cTn>
                                        <p:tgtEl>
                                          <p:spTgt spid="54275">
                                            <p:txEl>
                                              <p:pRg st="14" end="14"/>
                                            </p:txEl>
                                          </p:spTgt>
                                        </p:tgtEl>
                                        <p:attrNameLst>
                                          <p:attrName>style.visibility</p:attrName>
                                        </p:attrNameLst>
                                      </p:cBhvr>
                                      <p:to>
                                        <p:strVal val="visible"/>
                                      </p:to>
                                    </p:set>
                                    <p:animEffect transition="in" filter="dissolve">
                                      <p:cBhvr>
                                        <p:cTn id="64" dur="500"/>
                                        <p:tgtEl>
                                          <p:spTgt spid="54275">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49238" y="0"/>
            <a:ext cx="9358313" cy="1052513"/>
          </a:xfrm>
        </p:spPr>
        <p:txBody>
          <a:bodyPr/>
          <a:lstStyle/>
          <a:p>
            <a:pPr algn="just" eaLnBrk="1" hangingPunct="1">
              <a:lnSpc>
                <a:spcPct val="80000"/>
              </a:lnSpc>
              <a:buFontTx/>
              <a:buNone/>
            </a:pPr>
            <a:r>
              <a:rPr lang="lv-LV" sz="2000" i="1" smtClean="0"/>
              <a:t>     </a:t>
            </a:r>
            <a:r>
              <a:rPr lang="lv-LV" sz="2800" i="1" smtClean="0"/>
              <a:t>37 Svētīgi tie kalpi, kurus kungs pārnākot atrod nomodā; tiešām, Es jums saku, ka viņš, apsējis priekšautu, tos apsēdinās, apstaigās visus un tiem kalpos. 38 Un, ja viņš nāktu nakts vidū vai pirmajos gaiļos un tos atrastu nomodā, svētīti tie!</a:t>
            </a:r>
            <a:endParaRPr lang="lv-LV" sz="2600" smtClean="0"/>
          </a:p>
        </p:txBody>
      </p:sp>
      <p:sp>
        <p:nvSpPr>
          <p:cNvPr id="7" name="Rectangle 6"/>
          <p:cNvSpPr>
            <a:spLocks noChangeArrowheads="1"/>
          </p:cNvSpPr>
          <p:nvPr/>
        </p:nvSpPr>
        <p:spPr bwMode="auto">
          <a:xfrm>
            <a:off x="0" y="1714500"/>
            <a:ext cx="9144000" cy="1816100"/>
          </a:xfrm>
          <a:prstGeom prst="rect">
            <a:avLst/>
          </a:prstGeom>
          <a:noFill/>
          <a:ln w="9525">
            <a:noFill/>
            <a:miter lim="800000"/>
            <a:headEnd/>
            <a:tailEnd/>
          </a:ln>
        </p:spPr>
        <p:txBody>
          <a:bodyPr>
            <a:spAutoFit/>
          </a:bodyPr>
          <a:lstStyle/>
          <a:p>
            <a:pPr>
              <a:buFontTx/>
              <a:buChar char="•"/>
            </a:pPr>
            <a:r>
              <a:rPr lang="lv-LV" sz="2800" b="1"/>
              <a:t>Nāk tā stunda</a:t>
            </a:r>
            <a:r>
              <a:rPr lang="lv-LV" sz="2800"/>
              <a:t>, kad būs </a:t>
            </a:r>
            <a:r>
              <a:rPr lang="lv-LV" sz="2800" b="1"/>
              <a:t>aktuāls jaut.</a:t>
            </a:r>
            <a:r>
              <a:rPr lang="lv-LV" sz="2800"/>
              <a:t> par </a:t>
            </a:r>
            <a:r>
              <a:rPr lang="lv-LV" sz="2800" b="1"/>
              <a:t>2 kungiem</a:t>
            </a:r>
            <a:r>
              <a:rPr lang="lv-LV" sz="2800"/>
              <a:t>.</a:t>
            </a:r>
            <a:endParaRPr lang="lv-LV" sz="2800" b="1"/>
          </a:p>
          <a:p>
            <a:pPr>
              <a:buFontTx/>
              <a:buChar char="•"/>
            </a:pPr>
            <a:r>
              <a:rPr lang="lv-LV" sz="2800"/>
              <a:t>“</a:t>
            </a:r>
            <a:r>
              <a:rPr lang="lv-LV" sz="2800" i="1"/>
              <a:t>Bet dienu un stundu neviens nezina, ne debesu eņģeļi, ne Dēls, kā vien Tēvs</a:t>
            </a:r>
            <a:r>
              <a:rPr lang="lv-LV" sz="2800"/>
              <a:t>.” (Mt.24:36) </a:t>
            </a:r>
          </a:p>
          <a:p>
            <a:pPr>
              <a:buFontTx/>
              <a:buChar char="•"/>
            </a:pPr>
            <a:r>
              <a:rPr lang="lv-LV" sz="2800"/>
              <a:t>„</a:t>
            </a:r>
            <a:r>
              <a:rPr lang="lv-LV" sz="2800" i="1"/>
              <a:t>Tā Kunga diena nāk tāpat kā zaglis naktī.</a:t>
            </a:r>
            <a:r>
              <a:rPr lang="lv-LV" sz="2800"/>
              <a:t>” (1.Tes.5:2)</a:t>
            </a:r>
          </a:p>
        </p:txBody>
      </p:sp>
      <p:pic>
        <p:nvPicPr>
          <p:cNvPr id="4" name="Picture 6"/>
          <p:cNvPicPr>
            <a:picLocks noChangeAspect="1" noChangeArrowheads="1"/>
          </p:cNvPicPr>
          <p:nvPr/>
        </p:nvPicPr>
        <p:blipFill>
          <a:blip r:embed="rId2" cstate="print"/>
          <a:srcRect/>
          <a:stretch>
            <a:fillRect/>
          </a:stretch>
        </p:blipFill>
        <p:spPr bwMode="auto">
          <a:xfrm>
            <a:off x="642910" y="3571876"/>
            <a:ext cx="7929618" cy="328612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8" presetClass="entr" presetSubtype="16"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diamond(in)">
                                      <p:cBhvr>
                                        <p:cTn id="2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Kopsavilkums</a:t>
            </a:r>
          </a:p>
        </p:txBody>
      </p:sp>
      <p:sp>
        <p:nvSpPr>
          <p:cNvPr id="7" name="Rectangle 6"/>
          <p:cNvSpPr>
            <a:spLocks noChangeArrowheads="1"/>
          </p:cNvSpPr>
          <p:nvPr/>
        </p:nvSpPr>
        <p:spPr bwMode="auto">
          <a:xfrm>
            <a:off x="0" y="620713"/>
            <a:ext cx="9144000" cy="3108325"/>
          </a:xfrm>
          <a:prstGeom prst="rect">
            <a:avLst/>
          </a:prstGeom>
          <a:noFill/>
          <a:ln w="9525">
            <a:noFill/>
            <a:miter lim="800000"/>
            <a:headEnd/>
            <a:tailEnd/>
          </a:ln>
        </p:spPr>
        <p:txBody>
          <a:bodyPr>
            <a:spAutoFit/>
          </a:bodyPr>
          <a:lstStyle/>
          <a:p>
            <a:pPr>
              <a:buFontTx/>
              <a:buChar char="•"/>
            </a:pPr>
            <a:r>
              <a:rPr lang="lv-LV" sz="2800" i="1" dirty="0"/>
              <a:t>31 Dzenieties vairāk pēc Dieva valstības, tad jums šīs lietas tiks piemestas.</a:t>
            </a:r>
          </a:p>
          <a:p>
            <a:pPr>
              <a:buFontTx/>
              <a:buChar char="•"/>
            </a:pPr>
            <a:r>
              <a:rPr lang="lv-LV" sz="2800" b="1" dirty="0"/>
              <a:t>Debesu valstība</a:t>
            </a:r>
            <a:r>
              <a:rPr lang="lv-LV" sz="2800" dirty="0"/>
              <a:t> ir daudz </a:t>
            </a:r>
            <a:r>
              <a:rPr lang="lv-LV" sz="2800" b="1" dirty="0"/>
              <a:t>vērtīgāka</a:t>
            </a:r>
            <a:r>
              <a:rPr lang="lv-LV" sz="2800" dirty="0"/>
              <a:t> par visām </a:t>
            </a:r>
            <a:r>
              <a:rPr lang="lv-LV" sz="2800" b="1" dirty="0"/>
              <a:t>piemetamajām lietām</a:t>
            </a:r>
            <a:r>
              <a:rPr lang="lv-LV" sz="2800" dirty="0"/>
              <a:t> un pat par šo </a:t>
            </a:r>
            <a:r>
              <a:rPr lang="lv-LV" sz="2800" b="1" dirty="0"/>
              <a:t>laicīgo dzīvību</a:t>
            </a:r>
            <a:r>
              <a:rPr lang="lv-LV" sz="2800" dirty="0"/>
              <a:t>.</a:t>
            </a:r>
          </a:p>
          <a:p>
            <a:pPr>
              <a:buFontTx/>
              <a:buChar char="•"/>
            </a:pPr>
            <a:r>
              <a:rPr lang="lv-LV" sz="2800" dirty="0"/>
              <a:t>Lai </a:t>
            </a:r>
            <a:r>
              <a:rPr lang="lv-LV" sz="2800" dirty="0" smtClean="0"/>
              <a:t>Debesu </a:t>
            </a:r>
            <a:r>
              <a:rPr lang="lv-LV" sz="2800" b="1" dirty="0"/>
              <a:t>valstība</a:t>
            </a:r>
            <a:r>
              <a:rPr lang="lv-LV" sz="2800" dirty="0"/>
              <a:t> jums ir </a:t>
            </a:r>
            <a:r>
              <a:rPr lang="lv-LV" sz="2800" b="1" dirty="0"/>
              <a:t>prioritāte Nr.1</a:t>
            </a:r>
            <a:r>
              <a:rPr lang="lv-LV" sz="2800" dirty="0"/>
              <a:t>. un tad </a:t>
            </a:r>
            <a:r>
              <a:rPr lang="lv-LV" sz="2800" b="1" dirty="0"/>
              <a:t>pārējās lietas</a:t>
            </a:r>
            <a:r>
              <a:rPr lang="lv-LV" sz="2800" dirty="0"/>
              <a:t> Dievs </a:t>
            </a:r>
            <a:r>
              <a:rPr lang="lv-LV" sz="2800" b="1" dirty="0"/>
              <a:t>piemetīs</a:t>
            </a:r>
            <a:r>
              <a:rPr lang="lv-LV" sz="2800" dirty="0"/>
              <a:t> tik, cik jums </a:t>
            </a:r>
            <a:r>
              <a:rPr lang="lv-LV" sz="2800" b="1" dirty="0"/>
              <a:t>nepieciešams</a:t>
            </a:r>
            <a:r>
              <a:rPr lang="lv-LV" sz="2800" dirty="0"/>
              <a:t>. Āmen</a:t>
            </a:r>
          </a:p>
        </p:txBody>
      </p:sp>
      <p:pic>
        <p:nvPicPr>
          <p:cNvPr id="4" name="Picture 5"/>
          <p:cNvPicPr>
            <a:picLocks noChangeAspect="1" noChangeArrowheads="1"/>
          </p:cNvPicPr>
          <p:nvPr/>
        </p:nvPicPr>
        <p:blipFill>
          <a:blip r:embed="rId2" cstate="print"/>
          <a:srcRect l="4255" t="13341" r="3191" b="6613"/>
          <a:stretch>
            <a:fillRect/>
          </a:stretch>
        </p:blipFill>
        <p:spPr bwMode="auto">
          <a:xfrm>
            <a:off x="0" y="3645024"/>
            <a:ext cx="9144000" cy="322266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3746</TotalTime>
  <Words>745</Words>
  <Application>Microsoft Office PowerPoint</Application>
  <PresentationFormat>On-screen Show (4:3)</PresentationFormat>
  <Paragraphs>46</Paragraphs>
  <Slides>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Wingdings</vt:lpstr>
      <vt:lpstr>Default Design</vt:lpstr>
      <vt:lpstr>Lk.12:29-40 Neraizēties</vt:lpstr>
      <vt:lpstr>Lk.12:29-40 Neraizēties</vt:lpstr>
      <vt:lpstr>Slide 3</vt:lpstr>
      <vt:lpstr>Slide 4</vt:lpstr>
      <vt:lpstr>Slide 5</vt:lpstr>
      <vt:lpstr>3. bauslis</vt:lpstr>
      <vt:lpstr>Slide 7</vt:lpstr>
      <vt:lpstr>Kopsavilkums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 Oto</cp:lastModifiedBy>
  <cp:revision>59</cp:revision>
  <dcterms:created xsi:type="dcterms:W3CDTF">2010-10-07T14:46:11Z</dcterms:created>
  <dcterms:modified xsi:type="dcterms:W3CDTF">2019-08-12T17:07:08Z</dcterms:modified>
</cp:coreProperties>
</file>