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87" r:id="rId2"/>
    <p:sldId id="326" r:id="rId3"/>
    <p:sldId id="296" r:id="rId4"/>
    <p:sldId id="320" r:id="rId5"/>
    <p:sldId id="321" r:id="rId6"/>
    <p:sldId id="331" r:id="rId7"/>
    <p:sldId id="332" r:id="rId8"/>
    <p:sldId id="330" r:id="rId9"/>
    <p:sldId id="323" r:id="rId10"/>
    <p:sldId id="327" r:id="rId11"/>
    <p:sldId id="328" r:id="rId12"/>
    <p:sldId id="325" r:id="rId13"/>
    <p:sldId id="318" r:id="rId14"/>
    <p:sldId id="322" r:id="rId15"/>
    <p:sldId id="324" r:id="rId16"/>
    <p:sldId id="329" r:id="rId17"/>
    <p:sldId id="272" r:id="rId18"/>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6/8/2024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F5350B89-7F52-4976-B6C9-18D69C77F3AE}" type="slidenum">
              <a:rPr lang="lv-LV" smtClean="0">
                <a:latin typeface="Arial" charset="0"/>
              </a:rPr>
              <a:pPr/>
              <a:t>2</a:t>
            </a:fld>
            <a:endParaRPr lang="lv-LV">
              <a:latin typeface="Arial" charset="0"/>
            </a:endParaRPr>
          </a:p>
        </p:txBody>
      </p:sp>
      <p:sp>
        <p:nvSpPr>
          <p:cNvPr id="44035" name="Rectangle 2"/>
          <p:cNvSpPr>
            <a:spLocks noGrp="1" noRot="1" noChangeAspect="1" noChangeArrowheads="1" noTextEdit="1"/>
          </p:cNvSpPr>
          <p:nvPr>
            <p:ph type="sldImg"/>
          </p:nvPr>
        </p:nvSpPr>
        <p:spPr>
          <a:xfrm>
            <a:off x="917575" y="746125"/>
            <a:ext cx="4962525" cy="3721100"/>
          </a:xfrm>
          <a:ln/>
        </p:spPr>
      </p:sp>
      <p:sp>
        <p:nvSpPr>
          <p:cNvPr id="44036"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12</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79"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F5350B89-7F52-4976-B6C9-18D69C77F3AE}" type="slidenum">
              <a:rPr lang="lv-LV" smtClean="0">
                <a:latin typeface="Arial" charset="0"/>
              </a:rPr>
              <a:pPr/>
              <a:t>13</a:t>
            </a:fld>
            <a:endParaRPr lang="lv-LV">
              <a:latin typeface="Arial" charset="0"/>
            </a:endParaRPr>
          </a:p>
        </p:txBody>
      </p:sp>
      <p:sp>
        <p:nvSpPr>
          <p:cNvPr id="44035" name="Rectangle 2"/>
          <p:cNvSpPr>
            <a:spLocks noGrp="1" noRot="1" noChangeAspect="1" noChangeArrowheads="1" noTextEdit="1"/>
          </p:cNvSpPr>
          <p:nvPr>
            <p:ph type="sldImg"/>
          </p:nvPr>
        </p:nvSpPr>
        <p:spPr>
          <a:xfrm>
            <a:off x="917575" y="746125"/>
            <a:ext cx="4962525" cy="3721100"/>
          </a:xfrm>
          <a:ln/>
        </p:spPr>
      </p:sp>
      <p:sp>
        <p:nvSpPr>
          <p:cNvPr id="44036"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15</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79"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16</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79"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3</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79"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5</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79"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6</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79"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7</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79"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8</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79"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9</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79"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10</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79"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11</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79" y="4715390"/>
            <a:ext cx="5439719" cy="4465882"/>
          </a:xfrm>
          <a:noFill/>
          <a:ln/>
        </p:spPr>
        <p:txBody>
          <a:bodyPr/>
          <a:lstStyle/>
          <a:p>
            <a:pPr eaLnBrk="1" hangingPunct="1"/>
            <a:endParaRPr lang="lv-LV">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87C7BA9A-0A1C-4354-AAA8-780FE14DA26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07504" y="-27384"/>
            <a:ext cx="8964612" cy="1071563"/>
          </a:xfrm>
        </p:spPr>
        <p:txBody>
          <a:bodyPr/>
          <a:lstStyle/>
          <a:p>
            <a:pPr eaLnBrk="1" hangingPunct="1"/>
            <a:r>
              <a:rPr lang="lv-LV" sz="4000" b="1" dirty="0" smtClean="0"/>
              <a:t>2.Moz.20:7 Otrais bauslis</a:t>
            </a:r>
            <a:endParaRPr lang="lv-LV" sz="4000" b="1" dirty="0" smtClean="0"/>
          </a:p>
        </p:txBody>
      </p:sp>
      <p:pic>
        <p:nvPicPr>
          <p:cNvPr id="3075" name="Picture 3" descr="DOVE019"/>
          <p:cNvPicPr>
            <a:picLocks noChangeAspect="1" noChangeArrowheads="1"/>
          </p:cNvPicPr>
          <p:nvPr/>
        </p:nvPicPr>
        <p:blipFill>
          <a:blip r:embed="rId2" cstate="print"/>
          <a:srcRect/>
          <a:stretch>
            <a:fillRect/>
          </a:stretch>
        </p:blipFill>
        <p:spPr bwMode="auto">
          <a:xfrm>
            <a:off x="125784" y="72554"/>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1</a:t>
            </a:fld>
            <a:endParaRPr lang="lv-LV" smtClean="0"/>
          </a:p>
        </p:txBody>
      </p:sp>
      <p:sp>
        <p:nvSpPr>
          <p:cNvPr id="3077" name="Rectangle 6"/>
          <p:cNvSpPr>
            <a:spLocks noChangeArrowheads="1"/>
          </p:cNvSpPr>
          <p:nvPr/>
        </p:nvSpPr>
        <p:spPr bwMode="auto">
          <a:xfrm>
            <a:off x="0" y="980728"/>
            <a:ext cx="9144000" cy="1323439"/>
          </a:xfrm>
          <a:prstGeom prst="rect">
            <a:avLst/>
          </a:prstGeom>
          <a:noFill/>
          <a:ln w="9525">
            <a:noFill/>
            <a:miter lim="800000"/>
            <a:headEnd/>
            <a:tailEnd/>
          </a:ln>
        </p:spPr>
        <p:txBody>
          <a:bodyPr>
            <a:spAutoFit/>
          </a:bodyPr>
          <a:lstStyle/>
          <a:p>
            <a:pPr algn="just"/>
            <a:r>
              <a:rPr lang="lv-LV" sz="4000" baseline="30000" dirty="0" smtClean="0"/>
              <a:t>Tev </a:t>
            </a:r>
            <a:r>
              <a:rPr lang="lv-LV" sz="4000" baseline="30000" dirty="0" smtClean="0"/>
              <a:t>nebūs Tā Kunga, sava Dieva, Vārdu nelietīgi valkāt, jo Tas Kungs neatstās nesodītu, kas Viņa Vārdu nelietīgi valkā.</a:t>
            </a:r>
            <a:endParaRPr lang="lv-LV" sz="4000" baseline="30000" dirty="0" smtClean="0"/>
          </a:p>
        </p:txBody>
      </p:sp>
      <p:sp>
        <p:nvSpPr>
          <p:cNvPr id="6" name="Text Box 6"/>
          <p:cNvSpPr txBox="1">
            <a:spLocks noChangeArrowheads="1"/>
          </p:cNvSpPr>
          <p:nvPr/>
        </p:nvSpPr>
        <p:spPr bwMode="auto">
          <a:xfrm>
            <a:off x="7308304" y="0"/>
            <a:ext cx="1835696" cy="400110"/>
          </a:xfrm>
          <a:prstGeom prst="rect">
            <a:avLst/>
          </a:prstGeom>
          <a:noFill/>
          <a:ln w="9525">
            <a:noFill/>
            <a:miter lim="800000"/>
            <a:headEnd/>
            <a:tailEnd/>
          </a:ln>
        </p:spPr>
        <p:txBody>
          <a:bodyPr wrap="square">
            <a:spAutoFit/>
          </a:bodyPr>
          <a:lstStyle/>
          <a:p>
            <a:pPr algn="r">
              <a:spcBef>
                <a:spcPct val="50000"/>
              </a:spcBef>
            </a:pPr>
            <a:r>
              <a:rPr lang="lv-LV" sz="2000" dirty="0" smtClean="0"/>
              <a:t>9</a:t>
            </a:r>
            <a:r>
              <a:rPr lang="lv-LV" sz="2000" dirty="0" smtClean="0"/>
              <a:t>.jūn.2024</a:t>
            </a:r>
            <a:r>
              <a:rPr lang="lv-LV" sz="2000" dirty="0" smtClean="0"/>
              <a:t>.</a:t>
            </a:r>
            <a:endParaRPr lang="lv-LV" sz="2000" dirty="0"/>
          </a:p>
        </p:txBody>
      </p:sp>
      <p:pic>
        <p:nvPicPr>
          <p:cNvPr id="55298" name="Picture 2" descr="Katedrāle.lv - 8. bauslis - tev nebūs nepatiesu liecību dot pret savu  tuvāko (II)"/>
          <p:cNvPicPr>
            <a:picLocks noChangeAspect="1" noChangeArrowheads="1"/>
          </p:cNvPicPr>
          <p:nvPr/>
        </p:nvPicPr>
        <p:blipFill>
          <a:blip r:embed="rId3" cstate="print"/>
          <a:srcRect/>
          <a:stretch>
            <a:fillRect/>
          </a:stretch>
        </p:blipFill>
        <p:spPr bwMode="auto">
          <a:xfrm>
            <a:off x="1115616" y="1844823"/>
            <a:ext cx="6768752" cy="480621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descr="Tehnisku iemeslu dēļ neiznāk piektdienas laikraksts «Bauskas Dzīve»;  e-avīzes versiju var lasīt bez maksas – BauskasDzive.lv"/>
          <p:cNvPicPr>
            <a:picLocks noChangeAspect="1" noChangeArrowheads="1"/>
          </p:cNvPicPr>
          <p:nvPr/>
        </p:nvPicPr>
        <p:blipFill>
          <a:blip r:embed="rId3" cstate="print"/>
          <a:srcRect/>
          <a:stretch>
            <a:fillRect/>
          </a:stretch>
        </p:blipFill>
        <p:spPr bwMode="auto">
          <a:xfrm>
            <a:off x="1043608" y="908720"/>
            <a:ext cx="7344816" cy="5620526"/>
          </a:xfrm>
          <a:prstGeom prst="rect">
            <a:avLst/>
          </a:prstGeom>
          <a:noFill/>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10</a:t>
            </a:fld>
            <a:endParaRPr lang="en-US"/>
          </a:p>
        </p:txBody>
      </p:sp>
      <p:sp>
        <p:nvSpPr>
          <p:cNvPr id="54274" name="Rectangle 2"/>
          <p:cNvSpPr>
            <a:spLocks noGrp="1" noChangeArrowheads="1"/>
          </p:cNvSpPr>
          <p:nvPr>
            <p:ph type="title"/>
          </p:nvPr>
        </p:nvSpPr>
        <p:spPr>
          <a:xfrm>
            <a:off x="0" y="0"/>
            <a:ext cx="9144000" cy="619125"/>
          </a:xfrm>
        </p:spPr>
        <p:txBody>
          <a:bodyPr/>
          <a:lstStyle/>
          <a:p>
            <a:pPr marL="762000" indent="-762000" eaLnBrk="1" hangingPunct="1">
              <a:defRPr/>
            </a:pPr>
            <a:r>
              <a:rPr lang="lv-LV" sz="4800" b="1" dirty="0" smtClean="0">
                <a:solidFill>
                  <a:schemeClr val="tx1"/>
                </a:solidFill>
              </a:rPr>
              <a:t>Kā būtu ja tevi nomelnotu?</a:t>
            </a:r>
            <a:endParaRPr lang="en-US" sz="4800" b="1" dirty="0">
              <a:solidFill>
                <a:schemeClr val="tx1"/>
              </a:solidFill>
            </a:endParaRPr>
          </a:p>
        </p:txBody>
      </p:sp>
      <p:sp>
        <p:nvSpPr>
          <p:cNvPr id="16" name="Rounded Rectangle 15"/>
          <p:cNvSpPr/>
          <p:nvPr/>
        </p:nvSpPr>
        <p:spPr>
          <a:xfrm>
            <a:off x="2123728" y="5445224"/>
            <a:ext cx="5688632"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Uzrakstītu par tevi to, ko tu neesi darījis?</a:t>
            </a:r>
            <a:endParaRPr lang="en-US" sz="3600" dirty="0"/>
          </a:p>
        </p:txBody>
      </p:sp>
      <p:sp>
        <p:nvSpPr>
          <p:cNvPr id="80898" name="AutoShape 2" descr="Darba nedēļas izskaņā gaidāms brāzmains vējš"/>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86018"/>
                                        </p:tgtEl>
                                        <p:attrNameLst>
                                          <p:attrName>style.visibility</p:attrName>
                                        </p:attrNameLst>
                                      </p:cBhvr>
                                      <p:to>
                                        <p:strVal val="visible"/>
                                      </p:to>
                                    </p:set>
                                    <p:animEffect transition="in" filter="fade">
                                      <p:cBhvr>
                                        <p:cTn id="12" dur="2000"/>
                                        <p:tgtEl>
                                          <p:spTgt spid="8601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descr="Titam 3:10 Cilvēku, kas turas pie maldu mācības, vienreiz un otrreiz  pamācījis, noraidi Cilvēku, kas turas pie maldu mācības, vienreiz un  otrreiz pamācījis, noraidi No cilvēka, kas turas pie viltīgas mācības,  atkāpies"/>
          <p:cNvPicPr>
            <a:picLocks noChangeAspect="1" noChangeArrowheads="1"/>
          </p:cNvPicPr>
          <p:nvPr/>
        </p:nvPicPr>
        <p:blipFill>
          <a:blip r:embed="rId3" cstate="print"/>
          <a:srcRect/>
          <a:stretch>
            <a:fillRect/>
          </a:stretch>
        </p:blipFill>
        <p:spPr bwMode="auto">
          <a:xfrm>
            <a:off x="683568" y="665313"/>
            <a:ext cx="7704856" cy="6192687"/>
          </a:xfrm>
          <a:prstGeom prst="rect">
            <a:avLst/>
          </a:prstGeom>
          <a:noFill/>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11</a:t>
            </a:fld>
            <a:endParaRPr lang="en-US"/>
          </a:p>
        </p:txBody>
      </p:sp>
      <p:sp>
        <p:nvSpPr>
          <p:cNvPr id="54274" name="Rectangle 2"/>
          <p:cNvSpPr>
            <a:spLocks noGrp="1" noChangeArrowheads="1"/>
          </p:cNvSpPr>
          <p:nvPr>
            <p:ph type="title"/>
          </p:nvPr>
        </p:nvSpPr>
        <p:spPr>
          <a:xfrm>
            <a:off x="0" y="0"/>
            <a:ext cx="9144000" cy="619125"/>
          </a:xfrm>
        </p:spPr>
        <p:txBody>
          <a:bodyPr/>
          <a:lstStyle/>
          <a:p>
            <a:pPr marL="762000" indent="-762000" eaLnBrk="1" hangingPunct="1">
              <a:defRPr/>
            </a:pPr>
            <a:r>
              <a:rPr lang="lv-LV" sz="4800" b="1" dirty="0" smtClean="0">
                <a:solidFill>
                  <a:schemeClr val="tx1"/>
                </a:solidFill>
              </a:rPr>
              <a:t>Maldu mācības</a:t>
            </a:r>
            <a:endParaRPr lang="en-US" sz="4800" b="1" dirty="0">
              <a:solidFill>
                <a:schemeClr val="tx1"/>
              </a:solidFill>
            </a:endParaRPr>
          </a:p>
        </p:txBody>
      </p:sp>
      <p:sp>
        <p:nvSpPr>
          <p:cNvPr id="16" name="Rounded Rectangle 15"/>
          <p:cNvSpPr/>
          <p:nvPr/>
        </p:nvSpPr>
        <p:spPr>
          <a:xfrm>
            <a:off x="827584" y="980728"/>
            <a:ext cx="7272808" cy="14401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Visas maldu mācības ir radušās no tā, ka cilvēki par Dievu grib runāt labāk nekā Viņš pats to ir darījis Bībelē</a:t>
            </a:r>
            <a:endParaRPr lang="en-US" sz="3200" dirty="0"/>
          </a:p>
        </p:txBody>
      </p:sp>
      <p:sp>
        <p:nvSpPr>
          <p:cNvPr id="80898" name="AutoShape 2" descr="Darba nedēļas izskaņā gaidāms brāzmains vējš"/>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88066"/>
                                        </p:tgtEl>
                                        <p:attrNameLst>
                                          <p:attrName>style.visibility</p:attrName>
                                        </p:attrNameLst>
                                      </p:cBhvr>
                                      <p:to>
                                        <p:strVal val="visible"/>
                                      </p:to>
                                    </p:set>
                                    <p:animEffect transition="in" filter="fade">
                                      <p:cBhvr>
                                        <p:cTn id="12" dur="2000"/>
                                        <p:tgtEl>
                                          <p:spTgt spid="8806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1" name="Picture 1"/>
          <p:cNvPicPr>
            <a:picLocks noChangeAspect="1" noChangeArrowheads="1"/>
          </p:cNvPicPr>
          <p:nvPr/>
        </p:nvPicPr>
        <p:blipFill>
          <a:blip r:embed="rId3" cstate="print"/>
          <a:srcRect/>
          <a:stretch>
            <a:fillRect/>
          </a:stretch>
        </p:blipFill>
        <p:spPr bwMode="auto">
          <a:xfrm>
            <a:off x="0" y="751455"/>
            <a:ext cx="9144000" cy="6106545"/>
          </a:xfrm>
          <a:prstGeom prst="rect">
            <a:avLst/>
          </a:prstGeom>
          <a:noFill/>
          <a:ln w="9525">
            <a:noFill/>
            <a:miter lim="800000"/>
            <a:headEnd/>
            <a:tailEnd/>
          </a:ln>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12</a:t>
            </a:fld>
            <a:endParaRPr lang="en-US"/>
          </a:p>
        </p:txBody>
      </p:sp>
      <p:sp>
        <p:nvSpPr>
          <p:cNvPr id="54274" name="Rectangle 2"/>
          <p:cNvSpPr>
            <a:spLocks noGrp="1" noChangeArrowheads="1"/>
          </p:cNvSpPr>
          <p:nvPr>
            <p:ph type="title"/>
          </p:nvPr>
        </p:nvSpPr>
        <p:spPr>
          <a:xfrm>
            <a:off x="0" y="0"/>
            <a:ext cx="9144000" cy="619125"/>
          </a:xfrm>
        </p:spPr>
        <p:txBody>
          <a:bodyPr/>
          <a:lstStyle/>
          <a:p>
            <a:pPr marL="762000" indent="-762000" eaLnBrk="1" hangingPunct="1">
              <a:defRPr/>
            </a:pPr>
            <a:r>
              <a:rPr lang="lv-LV" sz="4800" b="1" dirty="0" smtClean="0">
                <a:solidFill>
                  <a:schemeClr val="tx1"/>
                </a:solidFill>
              </a:rPr>
              <a:t>Vēl trakāk, ja saka</a:t>
            </a:r>
            <a:endParaRPr lang="en-US" sz="4800" b="1" dirty="0">
              <a:solidFill>
                <a:schemeClr val="tx1"/>
              </a:solidFill>
            </a:endParaRPr>
          </a:p>
        </p:txBody>
      </p:sp>
      <p:sp>
        <p:nvSpPr>
          <p:cNvPr id="10" name="Rounded Rectangular Callout 9"/>
          <p:cNvSpPr/>
          <p:nvPr/>
        </p:nvSpPr>
        <p:spPr>
          <a:xfrm>
            <a:off x="395536" y="764704"/>
            <a:ext cx="3312368" cy="1224136"/>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Dievs ir mans liecinieks</a:t>
            </a:r>
            <a:endParaRPr lang="en-US" sz="3600" dirty="0"/>
          </a:p>
        </p:txBody>
      </p:sp>
      <p:sp>
        <p:nvSpPr>
          <p:cNvPr id="13" name="Rounded Rectangular Callout 12"/>
          <p:cNvSpPr/>
          <p:nvPr/>
        </p:nvSpPr>
        <p:spPr>
          <a:xfrm>
            <a:off x="5796136" y="764704"/>
            <a:ext cx="2664296" cy="1224136"/>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Zvēru pie Dieva</a:t>
            </a:r>
            <a:endParaRPr lang="en-US" sz="3600" dirty="0"/>
          </a:p>
        </p:txBody>
      </p:sp>
      <p:sp>
        <p:nvSpPr>
          <p:cNvPr id="17" name="Rounded Rectangle 16"/>
          <p:cNvSpPr/>
          <p:nvPr/>
        </p:nvSpPr>
        <p:spPr>
          <a:xfrm>
            <a:off x="179512" y="2708920"/>
            <a:ext cx="8712968" cy="34563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lv-LV" sz="2400" dirty="0" smtClean="0"/>
              <a:t>“33 Jūs vēl esat dzirdējuši, ka vecajiem sacīts: tev nebūs nepatiesi zvērēt, bet Tam Kungam turēt, ko tu zvērēdams solījis</a:t>
            </a:r>
            <a:r>
              <a:rPr lang="lv-LV" sz="2400" dirty="0" smtClean="0"/>
              <a:t>. 34 </a:t>
            </a:r>
            <a:r>
              <a:rPr lang="lv-LV" sz="2400" dirty="0" smtClean="0"/>
              <a:t>Bet Es jums saku: jums pavisam nebūs zvērēt; ne pie debesīm, jo tās ir Dieva goda krēsls</a:t>
            </a:r>
            <a:r>
              <a:rPr lang="lv-LV" sz="2400" dirty="0" smtClean="0"/>
              <a:t>, 35 </a:t>
            </a:r>
            <a:r>
              <a:rPr lang="lv-LV" sz="2400" dirty="0" smtClean="0"/>
              <a:t>nedz pie zemes, jo tā ir Viņa kāju pamesls, nedz pie </a:t>
            </a:r>
            <a:r>
              <a:rPr lang="lv-LV" sz="2400" dirty="0" err="1" smtClean="0"/>
              <a:t>Jeruzālemes</a:t>
            </a:r>
            <a:r>
              <a:rPr lang="lv-LV" sz="2400" dirty="0" smtClean="0"/>
              <a:t>, jo tā ir lielā ķēniņa pilsēta</a:t>
            </a:r>
            <a:r>
              <a:rPr lang="lv-LV" sz="2400" dirty="0" smtClean="0"/>
              <a:t>. 36 </a:t>
            </a:r>
            <a:r>
              <a:rPr lang="lv-LV" sz="2400" dirty="0" smtClean="0"/>
              <a:t>Tev arī nebūs zvērēt pie savas galvas, jo tu nespēj padarīt ne vienu vienīgu matu ne baltu, ne melnu</a:t>
            </a:r>
            <a:r>
              <a:rPr lang="lv-LV" sz="2400" dirty="0" smtClean="0"/>
              <a:t>. 37 </a:t>
            </a:r>
            <a:r>
              <a:rPr lang="lv-LV" sz="2400" dirty="0" smtClean="0"/>
              <a:t>Bet jūsu vārdi lai ir: jā, jā! nē, nē! Kas pāri par to, tas ir no ļauna</a:t>
            </a:r>
            <a:r>
              <a:rPr lang="lv-LV" sz="2400" dirty="0" smtClean="0"/>
              <a:t>.</a:t>
            </a:r>
            <a:r>
              <a:rPr lang="lv-LV" sz="2400" dirty="0" smtClean="0"/>
              <a:t>” (Mt.5:33-37)</a:t>
            </a:r>
            <a:endParaRPr lang="en-US"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6801"/>
                                        </p:tgtEl>
                                        <p:attrNameLst>
                                          <p:attrName>style.visibility</p:attrName>
                                        </p:attrNameLst>
                                      </p:cBhvr>
                                      <p:to>
                                        <p:strVal val="visible"/>
                                      </p:to>
                                    </p:set>
                                    <p:animEffect transition="in" filter="fade">
                                      <p:cBhvr>
                                        <p:cTn id="12" dur="2000"/>
                                        <p:tgtEl>
                                          <p:spTgt spid="76801"/>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2000"/>
                                        <p:tgtEl>
                                          <p:spTgt spid="10"/>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2000"/>
                                        <p:tgtEl>
                                          <p:spTgt spid="13"/>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10" grpId="0" animBg="1"/>
      <p:bldP spid="13" grpId="0" animBg="1"/>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6"/>
          <p:cNvSpPr>
            <a:spLocks noGrp="1"/>
          </p:cNvSpPr>
          <p:nvPr>
            <p:ph type="sldNum" sz="quarter" idx="12"/>
          </p:nvPr>
        </p:nvSpPr>
        <p:spPr>
          <a:noFill/>
        </p:spPr>
        <p:txBody>
          <a:bodyPr/>
          <a:lstStyle/>
          <a:p>
            <a:fld id="{5934EAB2-DA16-4F13-B37D-5416A45C58EA}" type="slidenum">
              <a:rPr lang="en-US" smtClean="0"/>
              <a:pPr/>
              <a:t>13</a:t>
            </a:fld>
            <a:endParaRPr lang="en-US"/>
          </a:p>
        </p:txBody>
      </p:sp>
      <p:sp>
        <p:nvSpPr>
          <p:cNvPr id="54274" name="Rectangle 2"/>
          <p:cNvSpPr>
            <a:spLocks noGrp="1" noChangeArrowheads="1"/>
          </p:cNvSpPr>
          <p:nvPr>
            <p:ph type="title"/>
          </p:nvPr>
        </p:nvSpPr>
        <p:spPr>
          <a:xfrm>
            <a:off x="285750" y="0"/>
            <a:ext cx="8027988" cy="619125"/>
          </a:xfrm>
        </p:spPr>
        <p:txBody>
          <a:bodyPr/>
          <a:lstStyle/>
          <a:p>
            <a:pPr marL="762000" indent="-762000" eaLnBrk="1" hangingPunct="1">
              <a:defRPr/>
            </a:pPr>
            <a:r>
              <a:rPr lang="lv-LV" sz="4800" b="1" dirty="0">
                <a:solidFill>
                  <a:schemeClr val="tx1"/>
                </a:solidFill>
              </a:rPr>
              <a:t>2. bauslis</a:t>
            </a:r>
            <a:endParaRPr lang="en-US" sz="4800" b="1" dirty="0">
              <a:solidFill>
                <a:schemeClr val="tx1"/>
              </a:solidFill>
            </a:endParaRPr>
          </a:p>
        </p:txBody>
      </p:sp>
      <p:sp>
        <p:nvSpPr>
          <p:cNvPr id="54275" name="Rectangle 3"/>
          <p:cNvSpPr>
            <a:spLocks noGrp="1" noChangeArrowheads="1"/>
          </p:cNvSpPr>
          <p:nvPr>
            <p:ph type="body" sz="half" idx="1"/>
          </p:nvPr>
        </p:nvSpPr>
        <p:spPr>
          <a:xfrm>
            <a:off x="0" y="571500"/>
            <a:ext cx="9359900" cy="1428750"/>
          </a:xfrm>
        </p:spPr>
        <p:txBody>
          <a:bodyPr/>
          <a:lstStyle/>
          <a:p>
            <a:pPr marL="533400" indent="-533400" eaLnBrk="1" hangingPunct="1">
              <a:lnSpc>
                <a:spcPct val="80000"/>
              </a:lnSpc>
              <a:buFont typeface="Wingdings" pitchFamily="2" charset="2"/>
              <a:buNone/>
              <a:defRPr/>
            </a:pPr>
            <a:r>
              <a:rPr lang="lv-LV" sz="2800" b="1" dirty="0">
                <a:solidFill>
                  <a:srgbClr val="FF0000"/>
                </a:solidFill>
              </a:rPr>
              <a:t>Tev nebūs Tā Kunga, sava Dieva, vārdu tukši  un</a:t>
            </a:r>
          </a:p>
          <a:p>
            <a:pPr marL="533400" indent="-533400" eaLnBrk="1" hangingPunct="1">
              <a:lnSpc>
                <a:spcPct val="80000"/>
              </a:lnSpc>
              <a:buFont typeface="Wingdings" pitchFamily="2" charset="2"/>
              <a:buNone/>
              <a:defRPr/>
            </a:pPr>
            <a:r>
              <a:rPr lang="lv-LV" sz="2800" b="1" dirty="0">
                <a:solidFill>
                  <a:srgbClr val="FF0000"/>
                </a:solidFill>
              </a:rPr>
              <a:t>necienīgi lietot, jo Tas Kungs to nepametīs </a:t>
            </a:r>
          </a:p>
          <a:p>
            <a:pPr marL="533400" indent="-533400" eaLnBrk="1" hangingPunct="1">
              <a:lnSpc>
                <a:spcPct val="80000"/>
              </a:lnSpc>
              <a:buFont typeface="Wingdings" pitchFamily="2" charset="2"/>
              <a:buNone/>
              <a:defRPr/>
            </a:pPr>
            <a:r>
              <a:rPr lang="lv-LV" sz="2800" b="1" dirty="0">
                <a:solidFill>
                  <a:srgbClr val="FF0000"/>
                </a:solidFill>
              </a:rPr>
              <a:t>Nesodītu, kas Viņa vārdu tukši un necienīgi lieto.</a:t>
            </a:r>
            <a:r>
              <a:rPr lang="lv-LV" sz="2800" dirty="0">
                <a:solidFill>
                  <a:srgbClr val="FF0000"/>
                </a:solidFill>
              </a:rPr>
              <a:t> </a:t>
            </a:r>
          </a:p>
          <a:p>
            <a:pPr marL="533400" indent="-533400" eaLnBrk="1" hangingPunct="1">
              <a:lnSpc>
                <a:spcPct val="80000"/>
              </a:lnSpc>
              <a:buFont typeface="Wingdings" pitchFamily="2" charset="2"/>
              <a:buNone/>
              <a:defRPr/>
            </a:pPr>
            <a:endParaRPr lang="lv-LV" sz="1050" dirty="0">
              <a:solidFill>
                <a:srgbClr val="FF0000"/>
              </a:solidFill>
            </a:endParaRPr>
          </a:p>
        </p:txBody>
      </p:sp>
      <p:pic>
        <p:nvPicPr>
          <p:cNvPr id="17413" name="Picture 5"/>
          <p:cNvPicPr>
            <a:picLocks noChangeAspect="1" noChangeArrowheads="1"/>
          </p:cNvPicPr>
          <p:nvPr/>
        </p:nvPicPr>
        <p:blipFill>
          <a:blip r:embed="rId3" cstate="print"/>
          <a:srcRect/>
          <a:stretch>
            <a:fillRect/>
          </a:stretch>
        </p:blipFill>
        <p:spPr bwMode="auto">
          <a:xfrm>
            <a:off x="1259632" y="4955602"/>
            <a:ext cx="1752952" cy="1902398"/>
          </a:xfrm>
          <a:prstGeom prst="ellipse">
            <a:avLst/>
          </a:prstGeom>
          <a:ln>
            <a:noFill/>
          </a:ln>
          <a:effectLst>
            <a:softEdge rad="112500"/>
          </a:effectLst>
        </p:spPr>
      </p:pic>
      <p:sp>
        <p:nvSpPr>
          <p:cNvPr id="48130" name="AutoShape 2" descr="What Jesus' Enemies Knew… – Christ the Truth"/>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8131" name="Picture 3"/>
          <p:cNvPicPr>
            <a:picLocks noChangeAspect="1" noChangeArrowheads="1"/>
          </p:cNvPicPr>
          <p:nvPr/>
        </p:nvPicPr>
        <p:blipFill>
          <a:blip r:embed="rId4" cstate="print"/>
          <a:srcRect/>
          <a:stretch>
            <a:fillRect/>
          </a:stretch>
        </p:blipFill>
        <p:spPr bwMode="auto">
          <a:xfrm>
            <a:off x="4343480" y="1988840"/>
            <a:ext cx="4621008" cy="44791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Rectangle 9"/>
          <p:cNvSpPr/>
          <p:nvPr/>
        </p:nvSpPr>
        <p:spPr>
          <a:xfrm>
            <a:off x="0" y="1988840"/>
            <a:ext cx="4355976" cy="3194721"/>
          </a:xfrm>
          <a:prstGeom prst="rect">
            <a:avLst/>
          </a:prstGeom>
        </p:spPr>
        <p:txBody>
          <a:bodyPr wrap="square">
            <a:spAutoFit/>
          </a:bodyPr>
          <a:lstStyle/>
          <a:p>
            <a:pPr marL="533400" indent="-533400">
              <a:lnSpc>
                <a:spcPct val="80000"/>
              </a:lnSpc>
              <a:buFont typeface="Wingdings" pitchFamily="2" charset="2"/>
              <a:buNone/>
              <a:defRPr/>
            </a:pPr>
            <a:r>
              <a:rPr lang="lv-LV" sz="2800" b="1" i="1" dirty="0">
                <a:solidFill>
                  <a:schemeClr val="accent2"/>
                </a:solidFill>
              </a:rPr>
              <a:t>Ko tas nozīmē?</a:t>
            </a:r>
            <a:endParaRPr lang="lv-LV" sz="2800" b="1" dirty="0">
              <a:solidFill>
                <a:schemeClr val="accent2"/>
              </a:solidFill>
            </a:endParaRPr>
          </a:p>
          <a:p>
            <a:pPr marL="0" indent="0">
              <a:lnSpc>
                <a:spcPct val="80000"/>
              </a:lnSpc>
              <a:defRPr/>
            </a:pPr>
            <a:r>
              <a:rPr lang="lv-LV" sz="2800" dirty="0"/>
              <a:t>Mums būs Dievu bīties un mīlēt, ka pie Viņa Vārda ne lādam, Ne zvēram, ne buram, ne melojam, ne maldinām, bet šajā vārdā Dievu visās bēdās piesaucam, pielūdzam, pateicamies un slavējam.</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8131"/>
                                        </p:tgtEl>
                                        <p:attrNameLst>
                                          <p:attrName>style.visibility</p:attrName>
                                        </p:attrNameLst>
                                      </p:cBhvr>
                                      <p:to>
                                        <p:strVal val="visible"/>
                                      </p:to>
                                    </p:set>
                                    <p:animEffect transition="in" filter="fade">
                                      <p:cBhvr>
                                        <p:cTn id="11" dur="2000"/>
                                        <p:tgtEl>
                                          <p:spTgt spid="48131"/>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54275">
                                            <p:txEl>
                                              <p:pRg st="0" end="0"/>
                                            </p:txEl>
                                          </p:spTgt>
                                        </p:tgtEl>
                                        <p:attrNameLst>
                                          <p:attrName>style.visibility</p:attrName>
                                        </p:attrNameLst>
                                      </p:cBhvr>
                                      <p:to>
                                        <p:strVal val="visible"/>
                                      </p:to>
                                    </p:set>
                                    <p:animEffect transition="in" filter="dissolve">
                                      <p:cBhvr>
                                        <p:cTn id="15" dur="500"/>
                                        <p:tgtEl>
                                          <p:spTgt spid="54275">
                                            <p:txEl>
                                              <p:pRg st="0" end="0"/>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54275">
                                            <p:txEl>
                                              <p:pRg st="1" end="1"/>
                                            </p:txEl>
                                          </p:spTgt>
                                        </p:tgtEl>
                                        <p:attrNameLst>
                                          <p:attrName>style.visibility</p:attrName>
                                        </p:attrNameLst>
                                      </p:cBhvr>
                                      <p:to>
                                        <p:strVal val="visible"/>
                                      </p:to>
                                    </p:set>
                                    <p:animEffect transition="in" filter="dissolve">
                                      <p:cBhvr>
                                        <p:cTn id="18" dur="500"/>
                                        <p:tgtEl>
                                          <p:spTgt spid="54275">
                                            <p:txEl>
                                              <p:pRg st="1" end="1"/>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54275">
                                            <p:txEl>
                                              <p:pRg st="2" end="2"/>
                                            </p:txEl>
                                          </p:spTgt>
                                        </p:tgtEl>
                                        <p:attrNameLst>
                                          <p:attrName>style.visibility</p:attrName>
                                        </p:attrNameLst>
                                      </p:cBhvr>
                                      <p:to>
                                        <p:strVal val="visible"/>
                                      </p:to>
                                    </p:set>
                                    <p:animEffect transition="in" filter="dissolve">
                                      <p:cBhvr>
                                        <p:cTn id="21" dur="500"/>
                                        <p:tgtEl>
                                          <p:spTgt spid="54275">
                                            <p:txEl>
                                              <p:pRg st="2" end="2"/>
                                            </p:txEl>
                                          </p:spTgt>
                                        </p:tgtEl>
                                      </p:cBhvr>
                                    </p:animEffect>
                                  </p:childTnLst>
                                </p:cTn>
                              </p:par>
                              <p:par>
                                <p:cTn id="22" presetID="5" presetClass="entr" presetSubtype="10" fill="hold" nodeType="withEffect">
                                  <p:stCondLst>
                                    <p:cond delay="0"/>
                                  </p:stCondLst>
                                  <p:childTnLst>
                                    <p:set>
                                      <p:cBhvr>
                                        <p:cTn id="23" dur="1" fill="hold">
                                          <p:stCondLst>
                                            <p:cond delay="0"/>
                                          </p:stCondLst>
                                        </p:cTn>
                                        <p:tgtEl>
                                          <p:spTgt spid="17413"/>
                                        </p:tgtEl>
                                        <p:attrNameLst>
                                          <p:attrName>style.visibility</p:attrName>
                                        </p:attrNameLst>
                                      </p:cBhvr>
                                      <p:to>
                                        <p:strVal val="visible"/>
                                      </p:to>
                                    </p:set>
                                    <p:animEffect transition="in" filter="checkerboard(across)">
                                      <p:cBhvr>
                                        <p:cTn id="24" dur="500"/>
                                        <p:tgtEl>
                                          <p:spTgt spid="17413"/>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54275" grpId="0" build="p"/>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miesas darbi – e – BAZNĪCA ✞"/>
          <p:cNvPicPr>
            <a:picLocks noChangeAspect="1" noChangeArrowheads="1"/>
          </p:cNvPicPr>
          <p:nvPr/>
        </p:nvPicPr>
        <p:blipFill>
          <a:blip r:embed="rId2" cstate="print"/>
          <a:srcRect/>
          <a:stretch>
            <a:fillRect/>
          </a:stretch>
        </p:blipFill>
        <p:spPr bwMode="auto">
          <a:xfrm>
            <a:off x="0" y="1745432"/>
            <a:ext cx="9215703" cy="5112568"/>
          </a:xfrm>
          <a:prstGeom prst="rect">
            <a:avLst/>
          </a:prstGeom>
          <a:ln>
            <a:noFill/>
          </a:ln>
          <a:effectLst>
            <a:softEdge rad="112500"/>
          </a:effectLst>
        </p:spPr>
      </p:pic>
      <p:sp>
        <p:nvSpPr>
          <p:cNvPr id="5124" name="Slide Number Placeholder 3"/>
          <p:cNvSpPr>
            <a:spLocks noGrp="1"/>
          </p:cNvSpPr>
          <p:nvPr>
            <p:ph type="sldNum" sz="quarter" idx="12"/>
          </p:nvPr>
        </p:nvSpPr>
        <p:spPr>
          <a:noFill/>
        </p:spPr>
        <p:txBody>
          <a:bodyPr/>
          <a:lstStyle/>
          <a:p>
            <a:fld id="{28CC7F9D-64C0-41D0-BF12-D268895AA74B}" type="slidenum">
              <a:rPr lang="lv-LV" smtClean="0"/>
              <a:pPr/>
              <a:t>14</a:t>
            </a:fld>
            <a:endParaRPr lang="lv-LV"/>
          </a:p>
        </p:txBody>
      </p:sp>
      <p:sp>
        <p:nvSpPr>
          <p:cNvPr id="15" name="Hexagon 14"/>
          <p:cNvSpPr/>
          <p:nvPr/>
        </p:nvSpPr>
        <p:spPr>
          <a:xfrm>
            <a:off x="0" y="908720"/>
            <a:ext cx="3600400" cy="1584176"/>
          </a:xfrm>
          <a:prstGeom prst="hexagon">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chemeClr val="accent4">
                    <a:lumMod val="10000"/>
                  </a:schemeClr>
                </a:solidFill>
              </a:rPr>
              <a:t>Zaimošana</a:t>
            </a:r>
          </a:p>
          <a:p>
            <a:pPr algn="ctr"/>
            <a:r>
              <a:rPr lang="lv-LV" sz="2800" dirty="0">
                <a:solidFill>
                  <a:srgbClr val="002060"/>
                </a:solidFill>
              </a:rPr>
              <a:t>„Vai Dievs ir kāds viszinis?”</a:t>
            </a:r>
            <a:endParaRPr lang="en-US" sz="2800" b="1" dirty="0">
              <a:solidFill>
                <a:srgbClr val="002060"/>
              </a:solidFill>
            </a:endParaRPr>
          </a:p>
        </p:txBody>
      </p:sp>
      <p:sp>
        <p:nvSpPr>
          <p:cNvPr id="22" name="Hexagon 21"/>
          <p:cNvSpPr/>
          <p:nvPr/>
        </p:nvSpPr>
        <p:spPr>
          <a:xfrm>
            <a:off x="6191672" y="836712"/>
            <a:ext cx="2952328" cy="1584176"/>
          </a:xfrm>
          <a:prstGeom prst="hexagon">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chemeClr val="accent4">
                    <a:lumMod val="10000"/>
                  </a:schemeClr>
                </a:solidFill>
              </a:rPr>
              <a:t>Lādēšana</a:t>
            </a:r>
          </a:p>
          <a:p>
            <a:pPr algn="ctr"/>
            <a:r>
              <a:rPr lang="lv-LV" sz="2800" dirty="0">
                <a:solidFill>
                  <a:srgbClr val="002060"/>
                </a:solidFill>
              </a:rPr>
              <a:t>„Dievs tevi sodīs”</a:t>
            </a:r>
            <a:endParaRPr lang="en-US" sz="2800" b="1" dirty="0">
              <a:solidFill>
                <a:srgbClr val="002060"/>
              </a:solidFill>
            </a:endParaRPr>
          </a:p>
        </p:txBody>
      </p:sp>
      <p:sp>
        <p:nvSpPr>
          <p:cNvPr id="24" name="Hexagon 23"/>
          <p:cNvSpPr/>
          <p:nvPr/>
        </p:nvSpPr>
        <p:spPr>
          <a:xfrm>
            <a:off x="3275856" y="1772816"/>
            <a:ext cx="3312368" cy="1700808"/>
          </a:xfrm>
          <a:prstGeom prst="hexagon">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chemeClr val="accent4">
                    <a:lumMod val="10000"/>
                  </a:schemeClr>
                </a:solidFill>
              </a:rPr>
              <a:t>Buršana</a:t>
            </a:r>
          </a:p>
          <a:p>
            <a:pPr algn="ctr"/>
            <a:r>
              <a:rPr lang="lv-LV" sz="2800" dirty="0">
                <a:solidFill>
                  <a:srgbClr val="002060"/>
                </a:solidFill>
              </a:rPr>
              <a:t>Tā krimināla rīcība garīgā pasaulē</a:t>
            </a:r>
            <a:endParaRPr lang="en-US" sz="2800" b="1" dirty="0">
              <a:solidFill>
                <a:srgbClr val="002060"/>
              </a:solidFill>
            </a:endParaRPr>
          </a:p>
        </p:txBody>
      </p:sp>
      <p:sp>
        <p:nvSpPr>
          <p:cNvPr id="25" name="Rectangle 2"/>
          <p:cNvSpPr>
            <a:spLocks noGrp="1" noChangeArrowheads="1"/>
          </p:cNvSpPr>
          <p:nvPr>
            <p:ph type="title"/>
          </p:nvPr>
        </p:nvSpPr>
        <p:spPr>
          <a:xfrm>
            <a:off x="285750" y="0"/>
            <a:ext cx="8027988" cy="619125"/>
          </a:xfrm>
        </p:spPr>
        <p:txBody>
          <a:bodyPr/>
          <a:lstStyle/>
          <a:p>
            <a:pPr marL="762000" indent="-762000" eaLnBrk="1" hangingPunct="1">
              <a:defRPr/>
            </a:pPr>
            <a:r>
              <a:rPr lang="lv-LV" sz="4800" b="1" dirty="0">
                <a:solidFill>
                  <a:schemeClr val="tx1"/>
                </a:solidFill>
              </a:rPr>
              <a:t>Necienīgi lietot</a:t>
            </a:r>
            <a:endParaRPr lang="en-US" sz="4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66"/>
                                        </p:tgtEl>
                                        <p:attrNameLst>
                                          <p:attrName>style.visibility</p:attrName>
                                        </p:attrNameLst>
                                      </p:cBhvr>
                                      <p:to>
                                        <p:strVal val="visible"/>
                                      </p:to>
                                    </p:set>
                                    <p:animEffect transition="in" filter="fade">
                                      <p:cBhvr>
                                        <p:cTn id="11" dur="2000"/>
                                        <p:tgtEl>
                                          <p:spTgt spid="11266"/>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2000"/>
                                        <p:tgtEl>
                                          <p:spTgt spid="15"/>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2000"/>
                                        <p:tgtEl>
                                          <p:spTgt spid="22"/>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2" grpId="0" animBg="1"/>
      <p:bldP spid="24" grpId="0" animBg="1"/>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descr="Wood Inspired Bronze Wall Cross Crucifix Jesus Christ : Amazon.ca: Home"/>
          <p:cNvPicPr>
            <a:picLocks noChangeAspect="1" noChangeArrowheads="1"/>
          </p:cNvPicPr>
          <p:nvPr/>
        </p:nvPicPr>
        <p:blipFill>
          <a:blip r:embed="rId3" cstate="print"/>
          <a:srcRect/>
          <a:stretch>
            <a:fillRect/>
          </a:stretch>
        </p:blipFill>
        <p:spPr bwMode="auto">
          <a:xfrm>
            <a:off x="6602068" y="2718048"/>
            <a:ext cx="2541932" cy="4139952"/>
          </a:xfrm>
          <a:prstGeom prst="rect">
            <a:avLst/>
          </a:prstGeom>
          <a:noFill/>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15</a:t>
            </a:fld>
            <a:endParaRPr lang="en-US"/>
          </a:p>
        </p:txBody>
      </p:sp>
      <p:sp>
        <p:nvSpPr>
          <p:cNvPr id="54274" name="Rectangle 2"/>
          <p:cNvSpPr>
            <a:spLocks noGrp="1" noChangeArrowheads="1"/>
          </p:cNvSpPr>
          <p:nvPr>
            <p:ph type="title"/>
          </p:nvPr>
        </p:nvSpPr>
        <p:spPr>
          <a:xfrm>
            <a:off x="0" y="0"/>
            <a:ext cx="9144000" cy="619125"/>
          </a:xfrm>
        </p:spPr>
        <p:txBody>
          <a:bodyPr/>
          <a:lstStyle/>
          <a:p>
            <a:pPr marL="762000" indent="-762000" eaLnBrk="1" hangingPunct="1">
              <a:defRPr/>
            </a:pPr>
            <a:r>
              <a:rPr lang="lv-LV" sz="4800" b="1" dirty="0" smtClean="0">
                <a:solidFill>
                  <a:schemeClr val="tx1"/>
                </a:solidFill>
              </a:rPr>
              <a:t>Baušļa pamudinājums</a:t>
            </a:r>
            <a:endParaRPr lang="en-US" sz="4800" b="1" dirty="0">
              <a:solidFill>
                <a:schemeClr val="tx1"/>
              </a:solidFill>
            </a:endParaRPr>
          </a:p>
        </p:txBody>
      </p:sp>
      <p:sp>
        <p:nvSpPr>
          <p:cNvPr id="15" name="Rounded Rectangle 14"/>
          <p:cNvSpPr/>
          <p:nvPr/>
        </p:nvSpPr>
        <p:spPr>
          <a:xfrm>
            <a:off x="467544" y="764704"/>
            <a:ext cx="8208912"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šajā vārdā Dievu visās bēdās piesaucam, pielūdzam, pateicamies un slavējam.</a:t>
            </a:r>
            <a:endParaRPr lang="en-US" sz="3200" dirty="0">
              <a:solidFill>
                <a:schemeClr val="tx1"/>
              </a:solidFill>
            </a:endParaRPr>
          </a:p>
        </p:txBody>
      </p:sp>
      <p:sp>
        <p:nvSpPr>
          <p:cNvPr id="16" name="Rounded Rectangle 15"/>
          <p:cNvSpPr/>
          <p:nvPr/>
        </p:nvSpPr>
        <p:spPr>
          <a:xfrm>
            <a:off x="323528" y="3429000"/>
            <a:ext cx="5832648"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Viņš strādā bez brīvdienām, 24/7</a:t>
            </a:r>
            <a:endParaRPr lang="en-US" sz="2800" dirty="0"/>
          </a:p>
        </p:txBody>
      </p:sp>
      <p:sp>
        <p:nvSpPr>
          <p:cNvPr id="20" name="Rounded Rectangle 19"/>
          <p:cNvSpPr/>
          <p:nvPr/>
        </p:nvSpPr>
        <p:spPr>
          <a:xfrm>
            <a:off x="179512" y="1988840"/>
            <a:ext cx="6192688"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Ja tu jūties bēdīgs vai nelaimē, tad zini, ka ir Viens, kuru sauc Jēzus</a:t>
            </a:r>
            <a:endParaRPr lang="en-US" sz="2800" dirty="0"/>
          </a:p>
        </p:txBody>
      </p:sp>
      <p:sp>
        <p:nvSpPr>
          <p:cNvPr id="10" name="Rounded Rectangle 9"/>
          <p:cNvSpPr/>
          <p:nvPr/>
        </p:nvSpPr>
        <p:spPr>
          <a:xfrm>
            <a:off x="323528" y="4293096"/>
            <a:ext cx="5688632" cy="8640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Pat ja visi tev muguru, Dievs vienmēr būs ar tevi bēdu laikā</a:t>
            </a:r>
            <a:endParaRPr lang="en-US" sz="2800" dirty="0"/>
          </a:p>
        </p:txBody>
      </p:sp>
      <p:sp>
        <p:nvSpPr>
          <p:cNvPr id="13" name="Rounded Rectangle 12"/>
          <p:cNvSpPr/>
          <p:nvPr/>
        </p:nvSpPr>
        <p:spPr>
          <a:xfrm>
            <a:off x="251520" y="5589240"/>
            <a:ext cx="7344816" cy="8640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“piesauc Mani bēdu laikā, tad Es izglābšu tevi, un tev būs Mani godāt</a:t>
            </a:r>
            <a:r>
              <a:rPr lang="lv-LV" sz="2800" dirty="0" smtClean="0"/>
              <a:t>!” (Ps.50:15)</a:t>
            </a:r>
            <a:endParaRPr lang="en-US" sz="2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8850"/>
                                        </p:tgtEl>
                                        <p:attrNameLst>
                                          <p:attrName>style.visibility</p:attrName>
                                        </p:attrNameLst>
                                      </p:cBhvr>
                                      <p:to>
                                        <p:strVal val="visible"/>
                                      </p:to>
                                    </p:set>
                                    <p:animEffect transition="in" filter="fade">
                                      <p:cBhvr>
                                        <p:cTn id="12" dur="2000"/>
                                        <p:tgtEl>
                                          <p:spTgt spid="7885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2000"/>
                                        <p:tgtEl>
                                          <p:spTgt spid="15"/>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2000"/>
                                        <p:tgtEl>
                                          <p:spTgt spid="20"/>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2000"/>
                                        <p:tgtEl>
                                          <p:spTgt spid="16"/>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15" grpId="0" animBg="1"/>
      <p:bldP spid="16" grpId="0" animBg="1"/>
      <p:bldP spid="20" grpId="0" animBg="1"/>
      <p:bldP spid="10"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6" name="Picture 4" descr="Passionist Spirituality and Prayer"/>
          <p:cNvPicPr>
            <a:picLocks noChangeAspect="1" noChangeArrowheads="1"/>
          </p:cNvPicPr>
          <p:nvPr/>
        </p:nvPicPr>
        <p:blipFill>
          <a:blip r:embed="rId3" cstate="print"/>
          <a:srcRect/>
          <a:stretch>
            <a:fillRect/>
          </a:stretch>
        </p:blipFill>
        <p:spPr bwMode="auto">
          <a:xfrm flipH="1">
            <a:off x="0" y="1916832"/>
            <a:ext cx="9144000" cy="4941168"/>
          </a:xfrm>
          <a:prstGeom prst="rect">
            <a:avLst/>
          </a:prstGeom>
          <a:noFill/>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16</a:t>
            </a:fld>
            <a:endParaRPr lang="en-US"/>
          </a:p>
        </p:txBody>
      </p:sp>
      <p:sp>
        <p:nvSpPr>
          <p:cNvPr id="54274" name="Rectangle 2"/>
          <p:cNvSpPr>
            <a:spLocks noGrp="1" noChangeArrowheads="1"/>
          </p:cNvSpPr>
          <p:nvPr>
            <p:ph type="title"/>
          </p:nvPr>
        </p:nvSpPr>
        <p:spPr>
          <a:xfrm>
            <a:off x="0" y="0"/>
            <a:ext cx="9144000" cy="619125"/>
          </a:xfrm>
        </p:spPr>
        <p:txBody>
          <a:bodyPr/>
          <a:lstStyle/>
          <a:p>
            <a:pPr marL="762000" indent="-762000" eaLnBrk="1" hangingPunct="1">
              <a:defRPr/>
            </a:pPr>
            <a:r>
              <a:rPr lang="lv-LV" sz="4800" b="1" dirty="0" smtClean="0">
                <a:solidFill>
                  <a:schemeClr val="tx1"/>
                </a:solidFill>
              </a:rPr>
              <a:t>Baušļa pamudinājums</a:t>
            </a:r>
            <a:endParaRPr lang="en-US" sz="4800" b="1" dirty="0">
              <a:solidFill>
                <a:schemeClr val="tx1"/>
              </a:solidFill>
            </a:endParaRPr>
          </a:p>
        </p:txBody>
      </p:sp>
      <p:sp>
        <p:nvSpPr>
          <p:cNvPr id="15" name="Rounded Rectangle 14"/>
          <p:cNvSpPr/>
          <p:nvPr/>
        </p:nvSpPr>
        <p:spPr>
          <a:xfrm>
            <a:off x="1259632" y="692696"/>
            <a:ext cx="6336704"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smtClean="0">
                <a:solidFill>
                  <a:schemeClr val="tx1"/>
                </a:solidFill>
              </a:rPr>
              <a:t>pateicamies </a:t>
            </a:r>
            <a:r>
              <a:rPr lang="lv-LV" sz="4000" dirty="0" smtClean="0">
                <a:solidFill>
                  <a:schemeClr val="tx1"/>
                </a:solidFill>
              </a:rPr>
              <a:t>un slavējam.</a:t>
            </a:r>
            <a:endParaRPr lang="en-US" sz="4000" dirty="0">
              <a:solidFill>
                <a:schemeClr val="tx1"/>
              </a:solidFill>
            </a:endParaRPr>
          </a:p>
        </p:txBody>
      </p:sp>
      <p:sp>
        <p:nvSpPr>
          <p:cNvPr id="16" name="Rounded Rectangle 15"/>
          <p:cNvSpPr/>
          <p:nvPr/>
        </p:nvSpPr>
        <p:spPr>
          <a:xfrm>
            <a:off x="323528" y="2924944"/>
            <a:ext cx="3744416" cy="8640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Bet Jēzus pats ir pati lielākā dāvana</a:t>
            </a:r>
            <a:endParaRPr lang="en-US" sz="2800" dirty="0"/>
          </a:p>
        </p:txBody>
      </p:sp>
      <p:sp>
        <p:nvSpPr>
          <p:cNvPr id="20" name="Rounded Rectangle 19"/>
          <p:cNvSpPr/>
          <p:nvPr/>
        </p:nvSpPr>
        <p:spPr>
          <a:xfrm>
            <a:off x="251520" y="1700808"/>
            <a:ext cx="5688632"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Nereti mēs novērtējam tikai tās lietas, ko Dievs mums dod</a:t>
            </a:r>
            <a:endParaRPr lang="en-US" sz="2800" dirty="0"/>
          </a:p>
        </p:txBody>
      </p:sp>
      <p:sp>
        <p:nvSpPr>
          <p:cNvPr id="10" name="Rounded Rectangle 9"/>
          <p:cNvSpPr/>
          <p:nvPr/>
        </p:nvSpPr>
        <p:spPr>
          <a:xfrm>
            <a:off x="323528" y="4005064"/>
            <a:ext cx="5688632" cy="136815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Jēzus savu dzīvību par mums </a:t>
            </a:r>
            <a:r>
              <a:rPr lang="lv-LV" sz="2800" dirty="0" smtClean="0"/>
              <a:t>ir </a:t>
            </a:r>
            <a:r>
              <a:rPr lang="lv-LV" sz="2800" dirty="0" smtClean="0"/>
              <a:t>atdevis. Viņš </a:t>
            </a:r>
            <a:r>
              <a:rPr lang="lv-LV" sz="2800" dirty="0" smtClean="0"/>
              <a:t>ir “atpestījis savu tautu no grēkiem.” (Mt.1:21)</a:t>
            </a:r>
            <a:endParaRPr lang="en-US" sz="2800" dirty="0"/>
          </a:p>
        </p:txBody>
      </p:sp>
      <p:sp>
        <p:nvSpPr>
          <p:cNvPr id="13" name="Rounded Rectangle 12"/>
          <p:cNvSpPr/>
          <p:nvPr/>
        </p:nvSpPr>
        <p:spPr>
          <a:xfrm>
            <a:off x="395536" y="5877272"/>
            <a:ext cx="8280920"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Tāpēc lai Viņam pateicamies un Viņu slavējam</a:t>
            </a:r>
            <a:endParaRPr lang="en-US" sz="2800" dirty="0"/>
          </a:p>
        </p:txBody>
      </p:sp>
      <p:sp>
        <p:nvSpPr>
          <p:cNvPr id="12" name="Oval 11"/>
          <p:cNvSpPr/>
          <p:nvPr/>
        </p:nvSpPr>
        <p:spPr>
          <a:xfrm>
            <a:off x="6084168" y="1556792"/>
            <a:ext cx="3024336" cy="108012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Paldies Dievam</a:t>
            </a:r>
            <a:endParaRPr lang="en-US" sz="36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90116"/>
                                        </p:tgtEl>
                                        <p:attrNameLst>
                                          <p:attrName>style.visibility</p:attrName>
                                        </p:attrNameLst>
                                      </p:cBhvr>
                                      <p:to>
                                        <p:strVal val="visible"/>
                                      </p:to>
                                    </p:set>
                                    <p:animEffect transition="in" filter="fade">
                                      <p:cBhvr>
                                        <p:cTn id="12" dur="2000"/>
                                        <p:tgtEl>
                                          <p:spTgt spid="9011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2000"/>
                                        <p:tgtEl>
                                          <p:spTgt spid="15"/>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2000"/>
                                        <p:tgtEl>
                                          <p:spTgt spid="20"/>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2000"/>
                                        <p:tgtEl>
                                          <p:spTgt spid="16"/>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2000"/>
                                        <p:tgtEl>
                                          <p:spTgt spid="13"/>
                                        </p:tgtEl>
                                      </p:cBhvr>
                                    </p:animEffect>
                                  </p:childTnLst>
                                </p:cTn>
                              </p:par>
                            </p:childTnLst>
                          </p:cTn>
                        </p:par>
                        <p:par>
                          <p:cTn id="33" fill="hold">
                            <p:stCondLst>
                              <p:cond delay="1250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15" grpId="0" animBg="1"/>
      <p:bldP spid="16" grpId="0" animBg="1"/>
      <p:bldP spid="20" grpId="0" animBg="1"/>
      <p:bldP spid="10" grpId="0" animBg="1"/>
      <p:bldP spid="13"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17</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6"/>
          <p:cNvSpPr>
            <a:spLocks noGrp="1"/>
          </p:cNvSpPr>
          <p:nvPr>
            <p:ph type="sldNum" sz="quarter" idx="12"/>
          </p:nvPr>
        </p:nvSpPr>
        <p:spPr>
          <a:noFill/>
        </p:spPr>
        <p:txBody>
          <a:bodyPr/>
          <a:lstStyle/>
          <a:p>
            <a:fld id="{5934EAB2-DA16-4F13-B37D-5416A45C58EA}" type="slidenum">
              <a:rPr lang="en-US" smtClean="0"/>
              <a:pPr/>
              <a:t>2</a:t>
            </a:fld>
            <a:endParaRPr lang="en-US"/>
          </a:p>
        </p:txBody>
      </p:sp>
      <p:sp>
        <p:nvSpPr>
          <p:cNvPr id="54274" name="Rectangle 2"/>
          <p:cNvSpPr>
            <a:spLocks noGrp="1" noChangeArrowheads="1"/>
          </p:cNvSpPr>
          <p:nvPr>
            <p:ph type="title"/>
          </p:nvPr>
        </p:nvSpPr>
        <p:spPr>
          <a:xfrm>
            <a:off x="285750" y="0"/>
            <a:ext cx="8027988" cy="619125"/>
          </a:xfrm>
        </p:spPr>
        <p:txBody>
          <a:bodyPr/>
          <a:lstStyle/>
          <a:p>
            <a:pPr marL="762000" indent="-762000" eaLnBrk="1" hangingPunct="1">
              <a:defRPr/>
            </a:pPr>
            <a:r>
              <a:rPr lang="lv-LV" sz="4800" b="1" dirty="0">
                <a:solidFill>
                  <a:schemeClr val="tx1"/>
                </a:solidFill>
              </a:rPr>
              <a:t>2. bauslis</a:t>
            </a:r>
            <a:endParaRPr lang="en-US" sz="4800" b="1" dirty="0">
              <a:solidFill>
                <a:schemeClr val="tx1"/>
              </a:solidFill>
            </a:endParaRPr>
          </a:p>
        </p:txBody>
      </p:sp>
      <p:sp>
        <p:nvSpPr>
          <p:cNvPr id="54275" name="Rectangle 3"/>
          <p:cNvSpPr>
            <a:spLocks noGrp="1" noChangeArrowheads="1"/>
          </p:cNvSpPr>
          <p:nvPr>
            <p:ph type="body" sz="half" idx="1"/>
          </p:nvPr>
        </p:nvSpPr>
        <p:spPr>
          <a:xfrm>
            <a:off x="0" y="571500"/>
            <a:ext cx="9359900" cy="1428750"/>
          </a:xfrm>
        </p:spPr>
        <p:txBody>
          <a:bodyPr/>
          <a:lstStyle/>
          <a:p>
            <a:pPr marL="533400" indent="-533400" eaLnBrk="1" hangingPunct="1">
              <a:lnSpc>
                <a:spcPct val="80000"/>
              </a:lnSpc>
              <a:buFont typeface="Wingdings" pitchFamily="2" charset="2"/>
              <a:buNone/>
              <a:defRPr/>
            </a:pPr>
            <a:r>
              <a:rPr lang="lv-LV" sz="2400" b="1" dirty="0">
                <a:solidFill>
                  <a:srgbClr val="FF0000"/>
                </a:solidFill>
              </a:rPr>
              <a:t>Tev nebūs Tā Kunga, sava Dieva, vārdu tukši  un</a:t>
            </a:r>
          </a:p>
          <a:p>
            <a:pPr marL="533400" indent="-533400" eaLnBrk="1" hangingPunct="1">
              <a:lnSpc>
                <a:spcPct val="80000"/>
              </a:lnSpc>
              <a:buFont typeface="Wingdings" pitchFamily="2" charset="2"/>
              <a:buNone/>
              <a:defRPr/>
            </a:pPr>
            <a:r>
              <a:rPr lang="lv-LV" sz="2400" b="1" dirty="0">
                <a:solidFill>
                  <a:srgbClr val="FF0000"/>
                </a:solidFill>
              </a:rPr>
              <a:t>necienīgi lietot, jo Tas Kungs to nepametīs </a:t>
            </a:r>
          </a:p>
          <a:p>
            <a:pPr marL="533400" indent="-533400" eaLnBrk="1" hangingPunct="1">
              <a:lnSpc>
                <a:spcPct val="80000"/>
              </a:lnSpc>
              <a:buFont typeface="Wingdings" pitchFamily="2" charset="2"/>
              <a:buNone/>
              <a:defRPr/>
            </a:pPr>
            <a:r>
              <a:rPr lang="lv-LV" sz="2400" b="1" dirty="0">
                <a:solidFill>
                  <a:srgbClr val="FF0000"/>
                </a:solidFill>
              </a:rPr>
              <a:t>Nesodītu, kas Viņa vārdu tukši un necienīgi lieto.</a:t>
            </a:r>
            <a:r>
              <a:rPr lang="lv-LV" sz="2400" dirty="0">
                <a:solidFill>
                  <a:srgbClr val="FF0000"/>
                </a:solidFill>
              </a:rPr>
              <a:t> </a:t>
            </a:r>
          </a:p>
          <a:p>
            <a:pPr marL="533400" indent="-533400" eaLnBrk="1" hangingPunct="1">
              <a:lnSpc>
                <a:spcPct val="80000"/>
              </a:lnSpc>
              <a:buFont typeface="Wingdings" pitchFamily="2" charset="2"/>
              <a:buNone/>
              <a:defRPr/>
            </a:pPr>
            <a:endParaRPr lang="lv-LV" sz="1000" dirty="0">
              <a:solidFill>
                <a:srgbClr val="FF0000"/>
              </a:solidFill>
            </a:endParaRPr>
          </a:p>
        </p:txBody>
      </p:sp>
      <p:pic>
        <p:nvPicPr>
          <p:cNvPr id="17413" name="Picture 5"/>
          <p:cNvPicPr>
            <a:picLocks noChangeAspect="1" noChangeArrowheads="1"/>
          </p:cNvPicPr>
          <p:nvPr/>
        </p:nvPicPr>
        <p:blipFill>
          <a:blip r:embed="rId3" cstate="print"/>
          <a:srcRect/>
          <a:stretch>
            <a:fillRect/>
          </a:stretch>
        </p:blipFill>
        <p:spPr bwMode="auto">
          <a:xfrm>
            <a:off x="7385675" y="7993"/>
            <a:ext cx="1752952" cy="1902398"/>
          </a:xfrm>
          <a:prstGeom prst="ellipse">
            <a:avLst/>
          </a:prstGeom>
          <a:ln>
            <a:noFill/>
          </a:ln>
          <a:effectLst>
            <a:softEdge rad="112500"/>
          </a:effectLst>
        </p:spPr>
      </p:pic>
      <p:pic>
        <p:nvPicPr>
          <p:cNvPr id="18438" name="Picture 6"/>
          <p:cNvPicPr>
            <a:picLocks noChangeAspect="1" noChangeArrowheads="1"/>
          </p:cNvPicPr>
          <p:nvPr/>
        </p:nvPicPr>
        <p:blipFill>
          <a:blip r:embed="rId4" cstate="print"/>
          <a:srcRect/>
          <a:stretch>
            <a:fillRect/>
          </a:stretch>
        </p:blipFill>
        <p:spPr bwMode="auto">
          <a:xfrm>
            <a:off x="5364088" y="1855518"/>
            <a:ext cx="3779912" cy="465804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8" name="Rectangle 3"/>
          <p:cNvSpPr txBox="1">
            <a:spLocks noChangeArrowheads="1"/>
          </p:cNvSpPr>
          <p:nvPr/>
        </p:nvSpPr>
        <p:spPr bwMode="auto">
          <a:xfrm>
            <a:off x="0" y="1772816"/>
            <a:ext cx="5364088" cy="3516312"/>
          </a:xfrm>
          <a:prstGeom prst="rect">
            <a:avLst/>
          </a:prstGeom>
          <a:noFill/>
          <a:ln w="9525">
            <a:noFill/>
            <a:miter lim="800000"/>
            <a:headEnd/>
            <a:tailEnd/>
          </a:ln>
          <a:effectLst/>
        </p:spPr>
        <p:txBody>
          <a:bodyPr/>
          <a:lstStyle/>
          <a:p>
            <a:pPr eaLnBrk="1" hangingPunct="1">
              <a:spcBef>
                <a:spcPct val="20000"/>
              </a:spcBef>
              <a:buClr>
                <a:schemeClr val="hlink"/>
              </a:buClr>
              <a:buSzPct val="65000"/>
              <a:buFont typeface="Wingdings" pitchFamily="2" charset="2"/>
              <a:buChar char="n"/>
              <a:defRPr/>
            </a:pPr>
            <a:r>
              <a:rPr lang="lv-LV" sz="2800" dirty="0"/>
              <a:t>Dieva </a:t>
            </a:r>
            <a:r>
              <a:rPr lang="lv-LV" sz="2800" b="1" dirty="0"/>
              <a:t>vārds </a:t>
            </a:r>
            <a:r>
              <a:rPr lang="lv-LV" sz="3200" dirty="0"/>
              <a:t>[</a:t>
            </a:r>
            <a:r>
              <a:rPr lang="lv-LV" sz="3200" i="1" dirty="0" err="1"/>
              <a:t>name</a:t>
            </a:r>
            <a:r>
              <a:rPr lang="lv-LV" sz="3200" i="1" dirty="0"/>
              <a:t>, </a:t>
            </a:r>
            <a:r>
              <a:rPr lang="lv-LV" sz="3200" i="1" dirty="0" err="1"/>
              <a:t>imja</a:t>
            </a:r>
            <a:r>
              <a:rPr lang="lv-LV" sz="3200" dirty="0"/>
              <a:t>]</a:t>
            </a:r>
            <a:r>
              <a:rPr lang="lv-LV" sz="2800" dirty="0"/>
              <a:t> saistīts ar </a:t>
            </a:r>
            <a:r>
              <a:rPr lang="lv-LV" sz="2800" b="1" dirty="0"/>
              <a:t>Viņa personu </a:t>
            </a:r>
            <a:r>
              <a:rPr lang="lv-LV" sz="2800" dirty="0"/>
              <a:t>un</a:t>
            </a:r>
            <a:r>
              <a:rPr lang="lv-LV" sz="2800" b="1" dirty="0"/>
              <a:t> mācību.</a:t>
            </a:r>
          </a:p>
          <a:p>
            <a:pPr eaLnBrk="1" hangingPunct="1">
              <a:spcBef>
                <a:spcPct val="20000"/>
              </a:spcBef>
              <a:buClr>
                <a:schemeClr val="hlink"/>
              </a:buClr>
              <a:buSzPct val="65000"/>
              <a:buFont typeface="Wingdings" pitchFamily="2" charset="2"/>
              <a:buChar char="n"/>
              <a:defRPr/>
            </a:pPr>
            <a:r>
              <a:rPr lang="lv-LV" sz="2800" b="1" dirty="0"/>
              <a:t>Vārds </a:t>
            </a:r>
            <a:r>
              <a:rPr lang="lv-LV" sz="2800" dirty="0"/>
              <a:t>ir arī </a:t>
            </a:r>
            <a:r>
              <a:rPr lang="lv-LV" sz="2800" b="1" dirty="0"/>
              <a:t>autoritātes  zīmogs.</a:t>
            </a:r>
            <a:endParaRPr lang="lv-LV" sz="2800" dirty="0"/>
          </a:p>
          <a:p>
            <a:pPr eaLnBrk="1" hangingPunct="1">
              <a:spcBef>
                <a:spcPct val="20000"/>
              </a:spcBef>
              <a:buClr>
                <a:schemeClr val="hlink"/>
              </a:buClr>
              <a:buSzPct val="65000"/>
              <a:buFont typeface="Wingdings" pitchFamily="2" charset="2"/>
              <a:buChar char="n"/>
              <a:defRPr/>
            </a:pPr>
            <a:r>
              <a:rPr lang="lv-LV" sz="2800" dirty="0"/>
              <a:t>P. „</a:t>
            </a:r>
            <a:r>
              <a:rPr lang="lv-LV" sz="2800" i="1" dirty="0"/>
              <a:t>Ja tev sit pa vienu vaigu, tad pagriez otru</a:t>
            </a:r>
            <a:r>
              <a:rPr lang="lv-LV" sz="2800" dirty="0"/>
              <a:t>.” Liekas muļķīgi. Bet ja to ir </a:t>
            </a:r>
            <a:r>
              <a:rPr lang="lv-LV" sz="2800" b="1" dirty="0"/>
              <a:t>teicis Jēzus</a:t>
            </a:r>
            <a:r>
              <a:rPr lang="lv-LV" sz="2800" dirty="0"/>
              <a:t>, tad tur kaut kam ir jābūt apakšā.</a:t>
            </a:r>
          </a:p>
          <a:p>
            <a:pPr eaLnBrk="1" hangingPunct="1">
              <a:spcBef>
                <a:spcPct val="20000"/>
              </a:spcBef>
              <a:buClr>
                <a:schemeClr val="hlink"/>
              </a:buClr>
              <a:buSzPct val="65000"/>
              <a:buFont typeface="Wingdings" pitchFamily="2" charset="2"/>
              <a:buChar char="n"/>
              <a:defRPr/>
            </a:pPr>
            <a:r>
              <a:rPr lang="lv-LV" sz="2800" dirty="0"/>
              <a:t>Cilvēks aizdomāsies tikai tad, ja </a:t>
            </a:r>
            <a:r>
              <a:rPr lang="lv-LV" sz="2800" b="1" dirty="0"/>
              <a:t>Dievs</a:t>
            </a:r>
            <a:r>
              <a:rPr lang="lv-LV" sz="2800" dirty="0"/>
              <a:t> viņam ir </a:t>
            </a:r>
            <a:r>
              <a:rPr lang="lv-LV" sz="2800" b="1" dirty="0"/>
              <a:t>autoritāte</a:t>
            </a:r>
            <a:r>
              <a:rPr lang="lv-LV" sz="2800" dirty="0"/>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54275">
                                            <p:txEl>
                                              <p:pRg st="0" end="0"/>
                                            </p:txEl>
                                          </p:spTgt>
                                        </p:tgtEl>
                                        <p:attrNameLst>
                                          <p:attrName>style.visibility</p:attrName>
                                        </p:attrNameLst>
                                      </p:cBhvr>
                                      <p:to>
                                        <p:strVal val="visible"/>
                                      </p:to>
                                    </p:set>
                                    <p:animEffect transition="in" filter="dissolve">
                                      <p:cBhvr>
                                        <p:cTn id="12" dur="500"/>
                                        <p:tgtEl>
                                          <p:spTgt spid="54275">
                                            <p:txEl>
                                              <p:pRg st="0" end="0"/>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54275">
                                            <p:txEl>
                                              <p:pRg st="1" end="1"/>
                                            </p:txEl>
                                          </p:spTgt>
                                        </p:tgtEl>
                                        <p:attrNameLst>
                                          <p:attrName>style.visibility</p:attrName>
                                        </p:attrNameLst>
                                      </p:cBhvr>
                                      <p:to>
                                        <p:strVal val="visible"/>
                                      </p:to>
                                    </p:set>
                                    <p:animEffect transition="in" filter="dissolve">
                                      <p:cBhvr>
                                        <p:cTn id="15" dur="500"/>
                                        <p:tgtEl>
                                          <p:spTgt spid="54275">
                                            <p:txEl>
                                              <p:pRg st="1" end="1"/>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54275">
                                            <p:txEl>
                                              <p:pRg st="2" end="2"/>
                                            </p:txEl>
                                          </p:spTgt>
                                        </p:tgtEl>
                                        <p:attrNameLst>
                                          <p:attrName>style.visibility</p:attrName>
                                        </p:attrNameLst>
                                      </p:cBhvr>
                                      <p:to>
                                        <p:strVal val="visible"/>
                                      </p:to>
                                    </p:set>
                                    <p:animEffect transition="in" filter="dissolve">
                                      <p:cBhvr>
                                        <p:cTn id="18" dur="500"/>
                                        <p:tgtEl>
                                          <p:spTgt spid="54275">
                                            <p:txEl>
                                              <p:pRg st="2" end="2"/>
                                            </p:txEl>
                                          </p:spTgt>
                                        </p:tgtEl>
                                      </p:cBhvr>
                                    </p:animEffect>
                                  </p:childTnLst>
                                </p:cTn>
                              </p:par>
                              <p:par>
                                <p:cTn id="19" presetID="5" presetClass="entr" presetSubtype="10" fill="hold" nodeType="withEffect">
                                  <p:stCondLst>
                                    <p:cond delay="0"/>
                                  </p:stCondLst>
                                  <p:childTnLst>
                                    <p:set>
                                      <p:cBhvr>
                                        <p:cTn id="20" dur="1" fill="hold">
                                          <p:stCondLst>
                                            <p:cond delay="0"/>
                                          </p:stCondLst>
                                        </p:cTn>
                                        <p:tgtEl>
                                          <p:spTgt spid="17413"/>
                                        </p:tgtEl>
                                        <p:attrNameLst>
                                          <p:attrName>style.visibility</p:attrName>
                                        </p:attrNameLst>
                                      </p:cBhvr>
                                      <p:to>
                                        <p:strVal val="visible"/>
                                      </p:to>
                                    </p:set>
                                    <p:animEffect transition="in" filter="checkerboard(across)">
                                      <p:cBhvr>
                                        <p:cTn id="21" dur="500"/>
                                        <p:tgtEl>
                                          <p:spTgt spid="17413"/>
                                        </p:tgtEl>
                                      </p:cBhvr>
                                    </p:animEffect>
                                  </p:childTnLst>
                                </p:cTn>
                              </p:par>
                            </p:childTnLst>
                          </p:cTn>
                        </p:par>
                        <p:par>
                          <p:cTn id="22" fill="hold">
                            <p:stCondLst>
                              <p:cond delay="1000"/>
                            </p:stCondLst>
                            <p:childTnLst>
                              <p:par>
                                <p:cTn id="23" presetID="9" presetClass="entr" presetSubtype="0" fill="hold" grpId="0" nodeType="after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Effect transition="in" filter="dissolve">
                                      <p:cBhvr>
                                        <p:cTn id="25" dur="500"/>
                                        <p:tgtEl>
                                          <p:spTgt spid="8">
                                            <p:txEl>
                                              <p:pRg st="0" end="0"/>
                                            </p:txEl>
                                          </p:spTgt>
                                        </p:tgtEl>
                                      </p:cBhvr>
                                    </p:animEffect>
                                  </p:childTnLst>
                                </p:cTn>
                              </p:par>
                            </p:childTnLst>
                          </p:cTn>
                        </p:par>
                        <p:par>
                          <p:cTn id="26" fill="hold">
                            <p:stCondLst>
                              <p:cond delay="1500"/>
                            </p:stCondLst>
                            <p:childTnLst>
                              <p:par>
                                <p:cTn id="27" presetID="9" presetClass="entr" presetSubtype="0" fill="hold" grpId="0" nodeType="after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dissolve">
                                      <p:cBhvr>
                                        <p:cTn id="29" dur="500"/>
                                        <p:tgtEl>
                                          <p:spTgt spid="8">
                                            <p:txEl>
                                              <p:pRg st="1" end="1"/>
                                            </p:txEl>
                                          </p:spTgt>
                                        </p:tgtEl>
                                      </p:cBhvr>
                                    </p:animEffect>
                                  </p:childTnLst>
                                </p:cTn>
                              </p:par>
                              <p:par>
                                <p:cTn id="30" presetID="8" presetClass="entr" presetSubtype="16" fill="hold" nodeType="withEffect">
                                  <p:stCondLst>
                                    <p:cond delay="0"/>
                                  </p:stCondLst>
                                  <p:childTnLst>
                                    <p:set>
                                      <p:cBhvr>
                                        <p:cTn id="31" dur="1" fill="hold">
                                          <p:stCondLst>
                                            <p:cond delay="0"/>
                                          </p:stCondLst>
                                        </p:cTn>
                                        <p:tgtEl>
                                          <p:spTgt spid="18438"/>
                                        </p:tgtEl>
                                        <p:attrNameLst>
                                          <p:attrName>style.visibility</p:attrName>
                                        </p:attrNameLst>
                                      </p:cBhvr>
                                      <p:to>
                                        <p:strVal val="visible"/>
                                      </p:to>
                                    </p:set>
                                    <p:animEffect transition="in" filter="diamond(in)">
                                      <p:cBhvr>
                                        <p:cTn id="32" dur="2000"/>
                                        <p:tgtEl>
                                          <p:spTgt spid="18438"/>
                                        </p:tgtEl>
                                      </p:cBhvr>
                                    </p:animEffect>
                                  </p:childTnLst>
                                </p:cTn>
                              </p:par>
                            </p:childTnLst>
                          </p:cTn>
                        </p:par>
                        <p:par>
                          <p:cTn id="33" fill="hold">
                            <p:stCondLst>
                              <p:cond delay="3500"/>
                            </p:stCondLst>
                            <p:childTnLst>
                              <p:par>
                                <p:cTn id="34" presetID="9" presetClass="entr" presetSubtype="0" fill="hold" grpId="0" nodeType="afterEffect">
                                  <p:stCondLst>
                                    <p:cond delay="0"/>
                                  </p:stCondLst>
                                  <p:childTnLst>
                                    <p:set>
                                      <p:cBhvr>
                                        <p:cTn id="35" dur="1" fill="hold">
                                          <p:stCondLst>
                                            <p:cond delay="0"/>
                                          </p:stCondLst>
                                        </p:cTn>
                                        <p:tgtEl>
                                          <p:spTgt spid="8">
                                            <p:txEl>
                                              <p:pRg st="2" end="2"/>
                                            </p:txEl>
                                          </p:spTgt>
                                        </p:tgtEl>
                                        <p:attrNameLst>
                                          <p:attrName>style.visibility</p:attrName>
                                        </p:attrNameLst>
                                      </p:cBhvr>
                                      <p:to>
                                        <p:strVal val="visible"/>
                                      </p:to>
                                    </p:set>
                                    <p:animEffect transition="in" filter="dissolve">
                                      <p:cBhvr>
                                        <p:cTn id="36" dur="500"/>
                                        <p:tgtEl>
                                          <p:spTgt spid="8">
                                            <p:txEl>
                                              <p:pRg st="2" end="2"/>
                                            </p:txEl>
                                          </p:spTgt>
                                        </p:tgtEl>
                                      </p:cBhvr>
                                    </p:animEffect>
                                  </p:childTnLst>
                                </p:cTn>
                              </p:par>
                            </p:childTnLst>
                          </p:cTn>
                        </p:par>
                        <p:par>
                          <p:cTn id="37" fill="hold">
                            <p:stCondLst>
                              <p:cond delay="4000"/>
                            </p:stCondLst>
                            <p:childTnLst>
                              <p:par>
                                <p:cTn id="38" presetID="9" presetClass="entr" presetSubtype="0" fill="hold" grpId="0" nodeType="afterEffect">
                                  <p:stCondLst>
                                    <p:cond delay="0"/>
                                  </p:stCondLst>
                                  <p:childTnLst>
                                    <p:set>
                                      <p:cBhvr>
                                        <p:cTn id="39" dur="1" fill="hold">
                                          <p:stCondLst>
                                            <p:cond delay="0"/>
                                          </p:stCondLst>
                                        </p:cTn>
                                        <p:tgtEl>
                                          <p:spTgt spid="8">
                                            <p:txEl>
                                              <p:pRg st="3" end="3"/>
                                            </p:txEl>
                                          </p:spTgt>
                                        </p:tgtEl>
                                        <p:attrNameLst>
                                          <p:attrName>style.visibility</p:attrName>
                                        </p:attrNameLst>
                                      </p:cBhvr>
                                      <p:to>
                                        <p:strVal val="visible"/>
                                      </p:to>
                                    </p:set>
                                    <p:animEffect transition="in" filter="dissolve">
                                      <p:cBhvr>
                                        <p:cTn id="40"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54275" grpId="0" build="p"/>
      <p:bldP spid="8"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7" name="Picture 3"/>
          <p:cNvPicPr>
            <a:picLocks noChangeAspect="1" noChangeArrowheads="1"/>
          </p:cNvPicPr>
          <p:nvPr/>
        </p:nvPicPr>
        <p:blipFill>
          <a:blip r:embed="rId3" cstate="print"/>
          <a:srcRect r="21319"/>
          <a:stretch>
            <a:fillRect/>
          </a:stretch>
        </p:blipFill>
        <p:spPr bwMode="auto">
          <a:xfrm>
            <a:off x="-26636" y="620689"/>
            <a:ext cx="9170636" cy="6237312"/>
          </a:xfrm>
          <a:prstGeom prst="rect">
            <a:avLst/>
          </a:prstGeom>
          <a:noFill/>
          <a:ln w="9525">
            <a:noFill/>
            <a:miter lim="800000"/>
            <a:headEnd/>
            <a:tailEnd/>
          </a:ln>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3</a:t>
            </a:fld>
            <a:endParaRPr lang="en-US"/>
          </a:p>
        </p:txBody>
      </p:sp>
      <p:sp>
        <p:nvSpPr>
          <p:cNvPr id="54274" name="Rectangle 2"/>
          <p:cNvSpPr>
            <a:spLocks noGrp="1" noChangeArrowheads="1"/>
          </p:cNvSpPr>
          <p:nvPr>
            <p:ph type="title"/>
          </p:nvPr>
        </p:nvSpPr>
        <p:spPr>
          <a:xfrm>
            <a:off x="0" y="0"/>
            <a:ext cx="9144000" cy="619125"/>
          </a:xfrm>
        </p:spPr>
        <p:txBody>
          <a:bodyPr/>
          <a:lstStyle/>
          <a:p>
            <a:pPr marL="762000" indent="-762000" eaLnBrk="1" hangingPunct="1">
              <a:defRPr/>
            </a:pPr>
            <a:r>
              <a:rPr lang="lv-LV" sz="4800" b="1" dirty="0" smtClean="0">
                <a:solidFill>
                  <a:schemeClr val="tx1"/>
                </a:solidFill>
              </a:rPr>
              <a:t>2. bauslis</a:t>
            </a:r>
            <a:endParaRPr lang="en-US" sz="4800" b="1" dirty="0">
              <a:solidFill>
                <a:schemeClr val="tx1"/>
              </a:solidFill>
            </a:endParaRPr>
          </a:p>
        </p:txBody>
      </p:sp>
      <p:sp>
        <p:nvSpPr>
          <p:cNvPr id="16" name="Rounded Rectangle 15"/>
          <p:cNvSpPr/>
          <p:nvPr/>
        </p:nvSpPr>
        <p:spPr>
          <a:xfrm>
            <a:off x="251520" y="1844824"/>
            <a:ext cx="6552728"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Dieva vārda necienīga lietošana tiem šķiet nebūtiska, ka to uzskata par neprātu, ja kāds to sauc par lielu grēku.</a:t>
            </a:r>
            <a:endParaRPr lang="en-US" sz="2800" dirty="0"/>
          </a:p>
        </p:txBody>
      </p:sp>
      <p:sp>
        <p:nvSpPr>
          <p:cNvPr id="20" name="Rounded Rectangle 19"/>
          <p:cNvSpPr/>
          <p:nvPr/>
        </p:nvSpPr>
        <p:spPr>
          <a:xfrm>
            <a:off x="251520" y="764704"/>
            <a:ext cx="6840760" cy="8640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Visā bauslībā nav otra baušļa, kas cilvēkiem liekas nesvarīgāks par 2. bausli</a:t>
            </a:r>
            <a:endParaRPr lang="en-US" sz="2800" dirty="0"/>
          </a:p>
        </p:txBody>
      </p:sp>
      <p:sp>
        <p:nvSpPr>
          <p:cNvPr id="14" name="Rounded Rectangle 13"/>
          <p:cNvSpPr/>
          <p:nvPr/>
        </p:nvSpPr>
        <p:spPr>
          <a:xfrm>
            <a:off x="251520" y="3356992"/>
            <a:ext cx="6552728"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Tas Kungs domā atšķirīgi, jo Viņš to ir novietojis tūlīt pēc 1.baušļa</a:t>
            </a:r>
            <a:endParaRPr lang="en-US" sz="2800" dirty="0"/>
          </a:p>
        </p:txBody>
      </p:sp>
      <p:sp>
        <p:nvSpPr>
          <p:cNvPr id="17" name="Rounded Rectangle 16"/>
          <p:cNvSpPr/>
          <p:nvPr/>
        </p:nvSpPr>
        <p:spPr>
          <a:xfrm>
            <a:off x="251520" y="4581128"/>
            <a:ext cx="6552728"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Tas Kungs ir paredzējis, ka cilvēki negribēs atzīt savu vainu pret šo bausli</a:t>
            </a:r>
            <a:endParaRPr lang="en-US" sz="2800" dirty="0"/>
          </a:p>
        </p:txBody>
      </p:sp>
      <p:sp>
        <p:nvSpPr>
          <p:cNvPr id="19" name="Rounded Rectangle 18"/>
          <p:cNvSpPr/>
          <p:nvPr/>
        </p:nvSpPr>
        <p:spPr>
          <a:xfrm>
            <a:off x="251520" y="5805264"/>
            <a:ext cx="8568952" cy="9087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Tāpēc tas Kungs bauslim ir pievienojis klāt draudus, lai visi zina, ka viņus sauks pie atbildības</a:t>
            </a:r>
            <a:endParaRPr lang="en-US" sz="2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1987"/>
                                        </p:tgtEl>
                                        <p:attrNameLst>
                                          <p:attrName>style.visibility</p:attrName>
                                        </p:attrNameLst>
                                      </p:cBhvr>
                                      <p:to>
                                        <p:strVal val="visible"/>
                                      </p:to>
                                    </p:set>
                                    <p:animEffect transition="in" filter="fade">
                                      <p:cBhvr>
                                        <p:cTn id="12" dur="2000"/>
                                        <p:tgtEl>
                                          <p:spTgt spid="41987"/>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2000"/>
                                        <p:tgtEl>
                                          <p:spTgt spid="20"/>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2000"/>
                                        <p:tgtEl>
                                          <p:spTgt spid="16"/>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2000"/>
                                        <p:tgtEl>
                                          <p:spTgt spid="14"/>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2000"/>
                                        <p:tgtEl>
                                          <p:spTgt spid="17"/>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16" grpId="0" animBg="1"/>
      <p:bldP spid="14" grpId="0" animBg="1"/>
      <p:bldP spid="17" grpId="0" animBg="1"/>
      <p:bldP spid="1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miesas darbi – e – BAZNĪCA ✞"/>
          <p:cNvPicPr>
            <a:picLocks noChangeAspect="1" noChangeArrowheads="1"/>
          </p:cNvPicPr>
          <p:nvPr/>
        </p:nvPicPr>
        <p:blipFill>
          <a:blip r:embed="rId2" cstate="print"/>
          <a:srcRect/>
          <a:stretch>
            <a:fillRect/>
          </a:stretch>
        </p:blipFill>
        <p:spPr bwMode="auto">
          <a:xfrm>
            <a:off x="-1" y="764704"/>
            <a:ext cx="9215703" cy="5112568"/>
          </a:xfrm>
          <a:prstGeom prst="rect">
            <a:avLst/>
          </a:prstGeom>
          <a:ln>
            <a:noFill/>
          </a:ln>
          <a:effectLst>
            <a:softEdge rad="112500"/>
          </a:effectLst>
        </p:spPr>
      </p:pic>
      <p:sp>
        <p:nvSpPr>
          <p:cNvPr id="5124" name="Slide Number Placeholder 3"/>
          <p:cNvSpPr>
            <a:spLocks noGrp="1"/>
          </p:cNvSpPr>
          <p:nvPr>
            <p:ph type="sldNum" sz="quarter" idx="12"/>
          </p:nvPr>
        </p:nvSpPr>
        <p:spPr>
          <a:noFill/>
        </p:spPr>
        <p:txBody>
          <a:bodyPr/>
          <a:lstStyle/>
          <a:p>
            <a:fld id="{28CC7F9D-64C0-41D0-BF12-D268895AA74B}" type="slidenum">
              <a:rPr lang="lv-LV" smtClean="0"/>
              <a:pPr/>
              <a:t>4</a:t>
            </a:fld>
            <a:endParaRPr lang="lv-LV"/>
          </a:p>
        </p:txBody>
      </p:sp>
      <p:sp>
        <p:nvSpPr>
          <p:cNvPr id="10" name="Hexagon 9"/>
          <p:cNvSpPr/>
          <p:nvPr/>
        </p:nvSpPr>
        <p:spPr>
          <a:xfrm>
            <a:off x="5292080" y="692696"/>
            <a:ext cx="3528392" cy="1584176"/>
          </a:xfrm>
          <a:prstGeom prst="hexagon">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accent4">
                    <a:lumMod val="10000"/>
                  </a:schemeClr>
                </a:solidFill>
              </a:rPr>
              <a:t>Jēzus</a:t>
            </a:r>
            <a:endParaRPr lang="en-US" sz="3200" b="1" dirty="0">
              <a:solidFill>
                <a:schemeClr val="accent4">
                  <a:lumMod val="10000"/>
                </a:schemeClr>
              </a:solidFill>
            </a:endParaRPr>
          </a:p>
        </p:txBody>
      </p:sp>
      <p:sp>
        <p:nvSpPr>
          <p:cNvPr id="11" name="Hexagon 10"/>
          <p:cNvSpPr/>
          <p:nvPr/>
        </p:nvSpPr>
        <p:spPr>
          <a:xfrm>
            <a:off x="5292080" y="2348880"/>
            <a:ext cx="3528392" cy="1584176"/>
          </a:xfrm>
          <a:prstGeom prst="hexagon">
            <a:avLst/>
          </a:prstGeom>
          <a:solidFill>
            <a:schemeClr val="accent1">
              <a:alpha val="8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accent4">
                    <a:lumMod val="10000"/>
                  </a:schemeClr>
                </a:solidFill>
              </a:rPr>
              <a:t>Jēzus un Marija</a:t>
            </a:r>
            <a:endParaRPr lang="en-US" sz="3200" b="1" dirty="0">
              <a:solidFill>
                <a:schemeClr val="accent4">
                  <a:lumMod val="10000"/>
                </a:schemeClr>
              </a:solidFill>
            </a:endParaRPr>
          </a:p>
        </p:txBody>
      </p:sp>
      <p:sp>
        <p:nvSpPr>
          <p:cNvPr id="12" name="Hexagon 11"/>
          <p:cNvSpPr/>
          <p:nvPr/>
        </p:nvSpPr>
        <p:spPr>
          <a:xfrm>
            <a:off x="2483768" y="1484784"/>
            <a:ext cx="3096344" cy="1584176"/>
          </a:xfrm>
          <a:prstGeom prst="hexagon">
            <a:avLst/>
          </a:prstGeom>
          <a:solidFill>
            <a:schemeClr val="accent1">
              <a:alpha val="6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accent4">
                    <a:lumMod val="10000"/>
                  </a:schemeClr>
                </a:solidFill>
              </a:rPr>
              <a:t>Kungs, Dievs</a:t>
            </a:r>
            <a:endParaRPr lang="en-US" sz="3200" b="1" dirty="0">
              <a:solidFill>
                <a:schemeClr val="accent4">
                  <a:lumMod val="10000"/>
                </a:schemeClr>
              </a:solidFill>
            </a:endParaRPr>
          </a:p>
        </p:txBody>
      </p:sp>
      <p:sp>
        <p:nvSpPr>
          <p:cNvPr id="13" name="Hexagon 12"/>
          <p:cNvSpPr/>
          <p:nvPr/>
        </p:nvSpPr>
        <p:spPr>
          <a:xfrm>
            <a:off x="0" y="2348880"/>
            <a:ext cx="2735288" cy="1584176"/>
          </a:xfrm>
          <a:prstGeom prst="hexagon">
            <a:avLst/>
          </a:prstGeom>
          <a:solidFill>
            <a:schemeClr val="accent1">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accent4">
                    <a:lumMod val="10000"/>
                  </a:schemeClr>
                </a:solidFill>
              </a:rPr>
              <a:t>Ak, Kungs!</a:t>
            </a:r>
            <a:endParaRPr lang="en-US" sz="3200" b="1" dirty="0">
              <a:solidFill>
                <a:schemeClr val="accent4">
                  <a:lumMod val="10000"/>
                </a:schemeClr>
              </a:solidFill>
            </a:endParaRPr>
          </a:p>
        </p:txBody>
      </p:sp>
      <p:sp>
        <p:nvSpPr>
          <p:cNvPr id="18" name="Hexagon 17"/>
          <p:cNvSpPr/>
          <p:nvPr/>
        </p:nvSpPr>
        <p:spPr>
          <a:xfrm>
            <a:off x="35496" y="620688"/>
            <a:ext cx="2736304" cy="1584176"/>
          </a:xfrm>
          <a:prstGeom prst="hexagon">
            <a:avLst/>
          </a:prstGeom>
          <a:solidFill>
            <a:schemeClr val="accent1">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accent4">
                    <a:lumMod val="10000"/>
                  </a:schemeClr>
                </a:solidFill>
              </a:rPr>
              <a:t>Ak</a:t>
            </a:r>
            <a:r>
              <a:rPr lang="lv-LV" sz="3200" b="1" dirty="0">
                <a:solidFill>
                  <a:schemeClr val="accent4">
                    <a:lumMod val="10000"/>
                  </a:schemeClr>
                </a:solidFill>
              </a:rPr>
              <a:t>, </a:t>
            </a:r>
            <a:r>
              <a:rPr lang="lv-LV" sz="3200" b="1" dirty="0" smtClean="0">
                <a:solidFill>
                  <a:schemeClr val="accent4">
                    <a:lumMod val="10000"/>
                  </a:schemeClr>
                </a:solidFill>
              </a:rPr>
              <a:t>Dievs!</a:t>
            </a:r>
            <a:endParaRPr lang="en-US" sz="3200" b="1" dirty="0">
              <a:solidFill>
                <a:schemeClr val="accent4">
                  <a:lumMod val="10000"/>
                </a:schemeClr>
              </a:solidFill>
            </a:endParaRPr>
          </a:p>
        </p:txBody>
      </p:sp>
      <p:sp>
        <p:nvSpPr>
          <p:cNvPr id="25" name="Rectangle 2"/>
          <p:cNvSpPr>
            <a:spLocks noGrp="1" noChangeArrowheads="1"/>
          </p:cNvSpPr>
          <p:nvPr>
            <p:ph type="title"/>
          </p:nvPr>
        </p:nvSpPr>
        <p:spPr>
          <a:xfrm>
            <a:off x="285750" y="0"/>
            <a:ext cx="8027988" cy="619125"/>
          </a:xfrm>
        </p:spPr>
        <p:txBody>
          <a:bodyPr/>
          <a:lstStyle/>
          <a:p>
            <a:pPr marL="762000" indent="-762000" eaLnBrk="1" hangingPunct="1">
              <a:defRPr/>
            </a:pPr>
            <a:r>
              <a:rPr lang="lv-LV" sz="4800" b="1" dirty="0">
                <a:solidFill>
                  <a:schemeClr val="tx1"/>
                </a:solidFill>
              </a:rPr>
              <a:t>Necienīgi lietot</a:t>
            </a:r>
            <a:endParaRPr lang="en-US" sz="4800" b="1" dirty="0">
              <a:solidFill>
                <a:schemeClr val="tx1"/>
              </a:solidFill>
            </a:endParaRPr>
          </a:p>
        </p:txBody>
      </p:sp>
      <p:sp>
        <p:nvSpPr>
          <p:cNvPr id="14" name="Rounded Rectangle 13"/>
          <p:cNvSpPr/>
          <p:nvPr/>
        </p:nvSpPr>
        <p:spPr>
          <a:xfrm>
            <a:off x="179512" y="4149080"/>
            <a:ext cx="8568952" cy="136815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Tas taču ir Vārds, kura priekšā eņģeļi un </a:t>
            </a:r>
            <a:r>
              <a:rPr lang="lv-LV" sz="2800" dirty="0" err="1" smtClean="0"/>
              <a:t>erceņģeļi</a:t>
            </a:r>
            <a:r>
              <a:rPr lang="lv-LV" sz="2800" dirty="0" smtClean="0"/>
              <a:t> aizklāt seju un mūžīgi sauc: “Svēts, svēts, svēts ir Tas Kungs, Visuvarenais”</a:t>
            </a:r>
            <a:endParaRPr lang="en-US" sz="2800" dirty="0"/>
          </a:p>
        </p:txBody>
      </p:sp>
      <p:sp>
        <p:nvSpPr>
          <p:cNvPr id="16" name="Rounded Rectangle 15"/>
          <p:cNvSpPr/>
          <p:nvPr/>
        </p:nvSpPr>
        <p:spPr>
          <a:xfrm>
            <a:off x="179512" y="5661248"/>
            <a:ext cx="8568952"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Tas ir Vārds, kura priekšā velns un visi ļaunie gari trīc un dreb. Vārds pāri visiem vārdiem.</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66"/>
                                        </p:tgtEl>
                                        <p:attrNameLst>
                                          <p:attrName>style.visibility</p:attrName>
                                        </p:attrNameLst>
                                      </p:cBhvr>
                                      <p:to>
                                        <p:strVal val="visible"/>
                                      </p:to>
                                    </p:set>
                                    <p:animEffect transition="in" filter="fade">
                                      <p:cBhvr>
                                        <p:cTn id="11" dur="2000"/>
                                        <p:tgtEl>
                                          <p:spTgt spid="11266"/>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2000"/>
                                        <p:tgtEl>
                                          <p:spTgt spid="18"/>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2000"/>
                                        <p:tgtEl>
                                          <p:spTgt spid="12"/>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childTnLst>
                          </p:cTn>
                        </p:par>
                        <p:par>
                          <p:cTn id="28" fill="hold">
                            <p:stCondLst>
                              <p:cond delay="10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2000"/>
                                        <p:tgtEl>
                                          <p:spTgt spid="13"/>
                                        </p:tgtEl>
                                      </p:cBhvr>
                                    </p:animEffect>
                                  </p:childTnLst>
                                </p:cTn>
                              </p:par>
                            </p:childTnLst>
                          </p:cTn>
                        </p:par>
                        <p:par>
                          <p:cTn id="32" fill="hold">
                            <p:stCondLst>
                              <p:cond delay="120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2000"/>
                                        <p:tgtEl>
                                          <p:spTgt spid="14"/>
                                        </p:tgtEl>
                                      </p:cBhvr>
                                    </p:animEffect>
                                  </p:childTnLst>
                                </p:cTn>
                              </p:par>
                            </p:childTnLst>
                          </p:cTn>
                        </p:par>
                        <p:par>
                          <p:cTn id="36" fill="hold">
                            <p:stCondLst>
                              <p:cond delay="140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8" grpId="0" animBg="1"/>
      <p:bldP spid="25" grpId="0"/>
      <p:bldP spid="14" grpId="0"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2" name="Picture 4" descr="Anger — the problem emotion"/>
          <p:cNvPicPr>
            <a:picLocks noChangeAspect="1" noChangeArrowheads="1"/>
          </p:cNvPicPr>
          <p:nvPr/>
        </p:nvPicPr>
        <p:blipFill>
          <a:blip r:embed="rId3" cstate="print"/>
          <a:srcRect/>
          <a:stretch>
            <a:fillRect/>
          </a:stretch>
        </p:blipFill>
        <p:spPr bwMode="auto">
          <a:xfrm>
            <a:off x="0" y="692695"/>
            <a:ext cx="9144000" cy="6165305"/>
          </a:xfrm>
          <a:prstGeom prst="rect">
            <a:avLst/>
          </a:prstGeom>
          <a:noFill/>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5</a:t>
            </a:fld>
            <a:endParaRPr lang="en-US"/>
          </a:p>
        </p:txBody>
      </p:sp>
      <p:sp>
        <p:nvSpPr>
          <p:cNvPr id="54274" name="Rectangle 2"/>
          <p:cNvSpPr>
            <a:spLocks noGrp="1" noChangeArrowheads="1"/>
          </p:cNvSpPr>
          <p:nvPr>
            <p:ph type="title"/>
          </p:nvPr>
        </p:nvSpPr>
        <p:spPr>
          <a:xfrm>
            <a:off x="0" y="0"/>
            <a:ext cx="9144000" cy="619125"/>
          </a:xfrm>
        </p:spPr>
        <p:txBody>
          <a:bodyPr/>
          <a:lstStyle/>
          <a:p>
            <a:pPr marL="762000" indent="-762000" eaLnBrk="1" hangingPunct="1">
              <a:defRPr/>
            </a:pPr>
            <a:r>
              <a:rPr lang="lv-LV" sz="4800" b="1" dirty="0" smtClean="0">
                <a:solidFill>
                  <a:schemeClr val="tx1"/>
                </a:solidFill>
              </a:rPr>
              <a:t>Neapzināts grēks</a:t>
            </a:r>
            <a:endParaRPr lang="en-US" sz="4800" b="1" dirty="0">
              <a:solidFill>
                <a:schemeClr val="tx1"/>
              </a:solidFill>
            </a:endParaRPr>
          </a:p>
        </p:txBody>
      </p:sp>
      <p:sp>
        <p:nvSpPr>
          <p:cNvPr id="16" name="Rounded Rectangle 15"/>
          <p:cNvSpPr/>
          <p:nvPr/>
        </p:nvSpPr>
        <p:spPr>
          <a:xfrm>
            <a:off x="107504" y="836712"/>
            <a:ext cx="4752528"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Ļoti iespējams, ka bieži nav domāts nekas ļauns</a:t>
            </a:r>
            <a:endParaRPr lang="en-US" sz="2800" dirty="0"/>
          </a:p>
        </p:txBody>
      </p:sp>
      <p:sp>
        <p:nvSpPr>
          <p:cNvPr id="14" name="Rounded Rectangle 13"/>
          <p:cNvSpPr/>
          <p:nvPr/>
        </p:nvSpPr>
        <p:spPr>
          <a:xfrm>
            <a:off x="4931024" y="836712"/>
            <a:ext cx="4212976" cy="136815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Kad cilvēks lieto svēto Dieva vai Jēzus vārdu pilnīgi bezjēdzīgi</a:t>
            </a:r>
            <a:endParaRPr lang="en-US" sz="2800" dirty="0"/>
          </a:p>
        </p:txBody>
      </p:sp>
      <p:sp>
        <p:nvSpPr>
          <p:cNvPr id="17" name="Rounded Rectangle 16"/>
          <p:cNvSpPr/>
          <p:nvPr/>
        </p:nvSpPr>
        <p:spPr>
          <a:xfrm>
            <a:off x="0" y="3068960"/>
            <a:ext cx="3528392"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Pauž savas emocijas piesaucot Dievu:</a:t>
            </a:r>
            <a:endParaRPr lang="en-US" sz="2800" dirty="0"/>
          </a:p>
        </p:txBody>
      </p:sp>
      <p:sp>
        <p:nvSpPr>
          <p:cNvPr id="19" name="Oval 18"/>
          <p:cNvSpPr/>
          <p:nvPr/>
        </p:nvSpPr>
        <p:spPr>
          <a:xfrm>
            <a:off x="251520" y="5013176"/>
            <a:ext cx="3024336" cy="72008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Dusmas</a:t>
            </a:r>
            <a:endParaRPr lang="en-US" sz="3600" dirty="0"/>
          </a:p>
        </p:txBody>
      </p:sp>
      <p:sp>
        <p:nvSpPr>
          <p:cNvPr id="21" name="Oval 20"/>
          <p:cNvSpPr/>
          <p:nvPr/>
        </p:nvSpPr>
        <p:spPr>
          <a:xfrm>
            <a:off x="5796136" y="4365104"/>
            <a:ext cx="3024336" cy="72008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Izbrīns</a:t>
            </a:r>
            <a:endParaRPr lang="en-US" sz="3600" dirty="0"/>
          </a:p>
        </p:txBody>
      </p:sp>
      <p:sp>
        <p:nvSpPr>
          <p:cNvPr id="22" name="Oval 21"/>
          <p:cNvSpPr/>
          <p:nvPr/>
        </p:nvSpPr>
        <p:spPr>
          <a:xfrm>
            <a:off x="5724128" y="5445224"/>
            <a:ext cx="3024336" cy="72008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Bēdas</a:t>
            </a:r>
            <a:endParaRPr lang="en-US" sz="3600" dirty="0"/>
          </a:p>
        </p:txBody>
      </p:sp>
      <p:sp>
        <p:nvSpPr>
          <p:cNvPr id="23" name="Oval 22"/>
          <p:cNvSpPr/>
          <p:nvPr/>
        </p:nvSpPr>
        <p:spPr>
          <a:xfrm>
            <a:off x="5868144" y="3068960"/>
            <a:ext cx="3024336" cy="72008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Prieks</a:t>
            </a:r>
            <a:endParaRPr lang="en-US" sz="36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83972"/>
                                        </p:tgtEl>
                                        <p:attrNameLst>
                                          <p:attrName>style.visibility</p:attrName>
                                        </p:attrNameLst>
                                      </p:cBhvr>
                                      <p:to>
                                        <p:strVal val="visible"/>
                                      </p:to>
                                    </p:set>
                                    <p:animEffect transition="in" filter="fade">
                                      <p:cBhvr>
                                        <p:cTn id="12" dur="2000"/>
                                        <p:tgtEl>
                                          <p:spTgt spid="8397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2000"/>
                                        <p:tgtEl>
                                          <p:spTgt spid="1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2000"/>
                                        <p:tgtEl>
                                          <p:spTgt spid="14"/>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2000"/>
                                        <p:tgtEl>
                                          <p:spTgt spid="17"/>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2000"/>
                                        <p:tgtEl>
                                          <p:spTgt spid="19"/>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2000"/>
                                        <p:tgtEl>
                                          <p:spTgt spid="21"/>
                                        </p:tgtEl>
                                      </p:cBhvr>
                                    </p:animEffect>
                                  </p:childTnLst>
                                </p:cTn>
                              </p:par>
                            </p:childTnLst>
                          </p:cTn>
                        </p:par>
                        <p:par>
                          <p:cTn id="33" fill="hold">
                            <p:stCondLst>
                              <p:cond delay="12500"/>
                            </p:stCondLst>
                            <p:childTnLst>
                              <p:par>
                                <p:cTn id="34" presetID="10" presetClass="entr" presetSubtype="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2000"/>
                                        <p:tgtEl>
                                          <p:spTgt spid="22"/>
                                        </p:tgtEl>
                                      </p:cBhvr>
                                    </p:animEffect>
                                  </p:childTnLst>
                                </p:cTn>
                              </p:par>
                            </p:childTnLst>
                          </p:cTn>
                        </p:par>
                        <p:par>
                          <p:cTn id="37" fill="hold">
                            <p:stCondLst>
                              <p:cond delay="145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16" grpId="0" animBg="1"/>
      <p:bldP spid="14" grpId="0" animBg="1"/>
      <p:bldP spid="17" grpId="0" animBg="1"/>
      <p:bldP spid="19" grpId="0" animBg="1"/>
      <p:bldP spid="21" grpId="0" animBg="1"/>
      <p:bldP spid="22" grpId="0" animBg="1"/>
      <p:bldP spid="2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descr="Amazon.com: Jesus VS Devil Picture Framed Wall Decor Jesus Fights Satan  Wall Art for Bedroom Office Framed Ready to Hang: Posters &amp; Prints"/>
          <p:cNvPicPr>
            <a:picLocks noChangeAspect="1" noChangeArrowheads="1"/>
          </p:cNvPicPr>
          <p:nvPr/>
        </p:nvPicPr>
        <p:blipFill>
          <a:blip r:embed="rId3" cstate="print"/>
          <a:srcRect/>
          <a:stretch>
            <a:fillRect/>
          </a:stretch>
        </p:blipFill>
        <p:spPr bwMode="auto">
          <a:xfrm>
            <a:off x="-1" y="1268760"/>
            <a:ext cx="9163721" cy="5589240"/>
          </a:xfrm>
          <a:prstGeom prst="rect">
            <a:avLst/>
          </a:prstGeom>
          <a:noFill/>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6</a:t>
            </a:fld>
            <a:endParaRPr lang="en-US"/>
          </a:p>
        </p:txBody>
      </p:sp>
      <p:sp>
        <p:nvSpPr>
          <p:cNvPr id="54274" name="Rectangle 2"/>
          <p:cNvSpPr>
            <a:spLocks noGrp="1" noChangeArrowheads="1"/>
          </p:cNvSpPr>
          <p:nvPr>
            <p:ph type="title"/>
          </p:nvPr>
        </p:nvSpPr>
        <p:spPr>
          <a:xfrm>
            <a:off x="0" y="0"/>
            <a:ext cx="9144000" cy="619125"/>
          </a:xfrm>
        </p:spPr>
        <p:txBody>
          <a:bodyPr/>
          <a:lstStyle/>
          <a:p>
            <a:pPr marL="762000" indent="-762000" eaLnBrk="1" hangingPunct="1">
              <a:defRPr/>
            </a:pPr>
            <a:r>
              <a:rPr lang="lv-LV" sz="4800" b="1" dirty="0" smtClean="0">
                <a:solidFill>
                  <a:schemeClr val="tx1"/>
                </a:solidFill>
              </a:rPr>
              <a:t>Velna stratēģija</a:t>
            </a:r>
            <a:endParaRPr lang="en-US" sz="4800" b="1" dirty="0">
              <a:solidFill>
                <a:schemeClr val="tx1"/>
              </a:solidFill>
            </a:endParaRPr>
          </a:p>
        </p:txBody>
      </p:sp>
      <p:sp>
        <p:nvSpPr>
          <p:cNvPr id="16" name="Rounded Rectangle 15"/>
          <p:cNvSpPr/>
          <p:nvPr/>
        </p:nvSpPr>
        <p:spPr>
          <a:xfrm>
            <a:off x="1115616" y="692696"/>
            <a:ext cx="6768752"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Velns zina cik svarīgi ir, ka visa pasaule nelietīgi valka Dieva vārdu </a:t>
            </a:r>
            <a:endParaRPr lang="en-US" sz="3200" dirty="0"/>
          </a:p>
        </p:txBody>
      </p:sp>
      <p:sp>
        <p:nvSpPr>
          <p:cNvPr id="80898" name="AutoShape 2" descr="Darba nedēļas izskaņā gaidāms brāzmains vējš"/>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 name="Rounded Rectangle 7"/>
          <p:cNvSpPr/>
          <p:nvPr/>
        </p:nvSpPr>
        <p:spPr>
          <a:xfrm>
            <a:off x="611560" y="5229200"/>
            <a:ext cx="7848872"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Velnam nav iedarbīgāka līdzekļa, kā notrulināt Tā Kunga lielāko ieroci - Vārdu</a:t>
            </a:r>
            <a:endParaRPr lang="en-US" sz="32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94210"/>
                                        </p:tgtEl>
                                        <p:attrNameLst>
                                          <p:attrName>style.visibility</p:attrName>
                                        </p:attrNameLst>
                                      </p:cBhvr>
                                      <p:to>
                                        <p:strVal val="visible"/>
                                      </p:to>
                                    </p:set>
                                    <p:animEffect transition="in" filter="fade">
                                      <p:cBhvr>
                                        <p:cTn id="12" dur="2000"/>
                                        <p:tgtEl>
                                          <p:spTgt spid="9421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2000"/>
                                        <p:tgtEl>
                                          <p:spTgt spid="1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16"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9" name="Picture 3"/>
          <p:cNvPicPr>
            <a:picLocks noChangeAspect="1" noChangeArrowheads="1"/>
          </p:cNvPicPr>
          <p:nvPr/>
        </p:nvPicPr>
        <p:blipFill>
          <a:blip r:embed="rId3" cstate="print"/>
          <a:srcRect/>
          <a:stretch>
            <a:fillRect/>
          </a:stretch>
        </p:blipFill>
        <p:spPr bwMode="auto">
          <a:xfrm>
            <a:off x="-79219" y="2276872"/>
            <a:ext cx="9223219" cy="3797796"/>
          </a:xfrm>
          <a:prstGeom prst="rect">
            <a:avLst/>
          </a:prstGeom>
          <a:noFill/>
          <a:ln w="9525">
            <a:noFill/>
            <a:miter lim="800000"/>
            <a:headEnd/>
            <a:tailEnd/>
          </a:ln>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7</a:t>
            </a:fld>
            <a:endParaRPr lang="en-US"/>
          </a:p>
        </p:txBody>
      </p:sp>
      <p:sp>
        <p:nvSpPr>
          <p:cNvPr id="54274" name="Rectangle 2"/>
          <p:cNvSpPr>
            <a:spLocks noGrp="1" noChangeArrowheads="1"/>
          </p:cNvSpPr>
          <p:nvPr>
            <p:ph type="title"/>
          </p:nvPr>
        </p:nvSpPr>
        <p:spPr>
          <a:xfrm>
            <a:off x="0" y="0"/>
            <a:ext cx="9144000" cy="619125"/>
          </a:xfrm>
        </p:spPr>
        <p:txBody>
          <a:bodyPr/>
          <a:lstStyle/>
          <a:p>
            <a:pPr marL="762000" indent="-762000" eaLnBrk="1" hangingPunct="1">
              <a:defRPr/>
            </a:pPr>
            <a:r>
              <a:rPr lang="lv-LV" sz="4800" b="1" dirty="0" smtClean="0">
                <a:solidFill>
                  <a:schemeClr val="tx1"/>
                </a:solidFill>
              </a:rPr>
              <a:t>Velna stratēģija</a:t>
            </a:r>
            <a:endParaRPr lang="en-US" sz="4800" b="1" dirty="0">
              <a:solidFill>
                <a:schemeClr val="tx1"/>
              </a:solidFill>
            </a:endParaRPr>
          </a:p>
        </p:txBody>
      </p:sp>
      <p:sp>
        <p:nvSpPr>
          <p:cNvPr id="16" name="Rounded Rectangle 15"/>
          <p:cNvSpPr/>
          <p:nvPr/>
        </p:nvSpPr>
        <p:spPr>
          <a:xfrm>
            <a:off x="827584" y="692696"/>
            <a:ext cx="7128792"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Kad cilvēki ik dienas dzird nejēdzīgu Dieva vārda piesaukšanu</a:t>
            </a:r>
            <a:endParaRPr lang="en-US" sz="3200" dirty="0"/>
          </a:p>
        </p:txBody>
      </p:sp>
      <p:sp>
        <p:nvSpPr>
          <p:cNvPr id="80898" name="AutoShape 2" descr="Darba nedēļas izskaņā gaidāms brāzmains vējš"/>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 name="Rounded Rectangle 7"/>
          <p:cNvSpPr/>
          <p:nvPr/>
        </p:nvSpPr>
        <p:spPr>
          <a:xfrm>
            <a:off x="251520" y="1700808"/>
            <a:ext cx="8712968"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Tad Dieva svētais vārds vairs nespēj cilvēkus aizkustināt un darīt savu svētīgo darbu</a:t>
            </a:r>
            <a:endParaRPr lang="en-US" sz="3200" dirty="0"/>
          </a:p>
        </p:txBody>
      </p:sp>
      <p:sp>
        <p:nvSpPr>
          <p:cNvPr id="9" name="Rounded Rectangle 8"/>
          <p:cNvSpPr/>
          <p:nvPr/>
        </p:nvSpPr>
        <p:spPr>
          <a:xfrm>
            <a:off x="179512" y="5517232"/>
            <a:ext cx="8712968"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100" dirty="0" smtClean="0"/>
              <a:t>Tāpēc velns ļoti nopūlas, lai nominālā kristiešu masa bieži lietotu Dieva vārdu tukši un necienīgi</a:t>
            </a:r>
            <a:endParaRPr lang="en-US" sz="31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96259"/>
                                        </p:tgtEl>
                                        <p:attrNameLst>
                                          <p:attrName>style.visibility</p:attrName>
                                        </p:attrNameLst>
                                      </p:cBhvr>
                                      <p:to>
                                        <p:strVal val="visible"/>
                                      </p:to>
                                    </p:set>
                                    <p:animEffect transition="in" filter="fade">
                                      <p:cBhvr>
                                        <p:cTn id="12" dur="2000"/>
                                        <p:tgtEl>
                                          <p:spTgt spid="96259"/>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2000"/>
                                        <p:tgtEl>
                                          <p:spTgt spid="1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16" grpId="0" animBg="1"/>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descr="Speaking Badly of Others Only Reveals Bad Within Ourselves | Middletown, CT  Patch"/>
          <p:cNvPicPr>
            <a:picLocks noChangeAspect="1" noChangeArrowheads="1"/>
          </p:cNvPicPr>
          <p:nvPr/>
        </p:nvPicPr>
        <p:blipFill>
          <a:blip r:embed="rId3" cstate="print"/>
          <a:srcRect/>
          <a:stretch>
            <a:fillRect/>
          </a:stretch>
        </p:blipFill>
        <p:spPr bwMode="auto">
          <a:xfrm>
            <a:off x="4065787" y="2708920"/>
            <a:ext cx="5078213" cy="3139169"/>
          </a:xfrm>
          <a:prstGeom prst="rect">
            <a:avLst/>
          </a:prstGeom>
          <a:noFill/>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8</a:t>
            </a:fld>
            <a:endParaRPr lang="en-US"/>
          </a:p>
        </p:txBody>
      </p:sp>
      <p:sp>
        <p:nvSpPr>
          <p:cNvPr id="54274" name="Rectangle 2"/>
          <p:cNvSpPr>
            <a:spLocks noGrp="1" noChangeArrowheads="1"/>
          </p:cNvSpPr>
          <p:nvPr>
            <p:ph type="title"/>
          </p:nvPr>
        </p:nvSpPr>
        <p:spPr>
          <a:xfrm>
            <a:off x="0" y="0"/>
            <a:ext cx="9144000" cy="619125"/>
          </a:xfrm>
        </p:spPr>
        <p:txBody>
          <a:bodyPr/>
          <a:lstStyle/>
          <a:p>
            <a:pPr marL="762000" indent="-762000" eaLnBrk="1" hangingPunct="1">
              <a:defRPr/>
            </a:pPr>
            <a:r>
              <a:rPr lang="lv-LV" sz="4800" b="1" dirty="0" smtClean="0">
                <a:solidFill>
                  <a:schemeClr val="tx1"/>
                </a:solidFill>
              </a:rPr>
              <a:t>Cilvēku taisnošanās</a:t>
            </a:r>
            <a:endParaRPr lang="en-US" sz="4800" b="1" dirty="0">
              <a:solidFill>
                <a:schemeClr val="tx1"/>
              </a:solidFill>
            </a:endParaRPr>
          </a:p>
        </p:txBody>
      </p:sp>
      <p:sp>
        <p:nvSpPr>
          <p:cNvPr id="16" name="Rounded Rectangle 15"/>
          <p:cNvSpPr/>
          <p:nvPr/>
        </p:nvSpPr>
        <p:spPr>
          <a:xfrm>
            <a:off x="179512" y="2276872"/>
            <a:ext cx="5616624"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Vai tas nozīmē, ka Dievu vari piesaukt bez jēgas un nozīmes?</a:t>
            </a:r>
            <a:endParaRPr lang="en-US" sz="2800" dirty="0"/>
          </a:p>
        </p:txBody>
      </p:sp>
      <p:sp>
        <p:nvSpPr>
          <p:cNvPr id="10" name="Rounded Rectangular Callout 9"/>
          <p:cNvSpPr/>
          <p:nvPr/>
        </p:nvSpPr>
        <p:spPr>
          <a:xfrm>
            <a:off x="395536" y="764704"/>
            <a:ext cx="3816424" cy="1224136"/>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Mēs jau neko ļaunu nedomājam.</a:t>
            </a:r>
            <a:endParaRPr lang="en-US" sz="3200" dirty="0">
              <a:solidFill>
                <a:schemeClr val="tx1"/>
              </a:solidFill>
            </a:endParaRPr>
          </a:p>
        </p:txBody>
      </p:sp>
      <p:sp>
        <p:nvSpPr>
          <p:cNvPr id="13" name="Rounded Rectangular Callout 12"/>
          <p:cNvSpPr/>
          <p:nvPr/>
        </p:nvSpPr>
        <p:spPr>
          <a:xfrm>
            <a:off x="5580112" y="692696"/>
            <a:ext cx="2880320" cy="1224136"/>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Tas tikai tāds ieradums</a:t>
            </a:r>
            <a:endParaRPr lang="en-US" sz="3200" dirty="0" smtClean="0">
              <a:solidFill>
                <a:schemeClr val="tx1"/>
              </a:solidFill>
            </a:endParaRPr>
          </a:p>
        </p:txBody>
      </p:sp>
      <p:sp>
        <p:nvSpPr>
          <p:cNvPr id="14" name="Rounded Rectangle 13"/>
          <p:cNvSpPr/>
          <p:nvPr/>
        </p:nvSpPr>
        <p:spPr>
          <a:xfrm>
            <a:off x="251520" y="3861048"/>
            <a:ext cx="4392488"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Vai tas nepierāda, ka Dievs tev ir tukša vieta?</a:t>
            </a:r>
            <a:endParaRPr lang="en-US" sz="2800" dirty="0"/>
          </a:p>
        </p:txBody>
      </p:sp>
      <p:sp>
        <p:nvSpPr>
          <p:cNvPr id="17" name="Rounded Rectangle 16"/>
          <p:cNvSpPr/>
          <p:nvPr/>
        </p:nvSpPr>
        <p:spPr>
          <a:xfrm>
            <a:off x="179512" y="5373216"/>
            <a:ext cx="5904656"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“Bezdievīgais savā lielā lepnībā nebēdā ne par vienu; visas viņa domas ir: Dieva nav</a:t>
            </a:r>
            <a:r>
              <a:rPr lang="lv-LV" sz="2800" dirty="0" smtClean="0"/>
              <a:t>!</a:t>
            </a:r>
            <a:r>
              <a:rPr lang="lv-LV" sz="2800" dirty="0" smtClean="0"/>
              <a:t>” (Ps.10:4)</a:t>
            </a:r>
            <a:endParaRPr lang="en-US" sz="2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83970"/>
                                        </p:tgtEl>
                                        <p:attrNameLst>
                                          <p:attrName>style.visibility</p:attrName>
                                        </p:attrNameLst>
                                      </p:cBhvr>
                                      <p:to>
                                        <p:strVal val="visible"/>
                                      </p:to>
                                    </p:set>
                                    <p:animEffect transition="in" filter="fade">
                                      <p:cBhvr>
                                        <p:cTn id="12" dur="2000"/>
                                        <p:tgtEl>
                                          <p:spTgt spid="8397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2000"/>
                                        <p:tgtEl>
                                          <p:spTgt spid="10"/>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2000"/>
                                        <p:tgtEl>
                                          <p:spTgt spid="13"/>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2000"/>
                                        <p:tgtEl>
                                          <p:spTgt spid="16"/>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2000"/>
                                        <p:tgtEl>
                                          <p:spTgt spid="14"/>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16" grpId="0" animBg="1"/>
      <p:bldP spid="10" grpId="0" animBg="1"/>
      <p:bldP spid="13" grpId="0" animBg="1"/>
      <p:bldP spid="14" grpId="0" animBg="1"/>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9" name="Picture 3"/>
          <p:cNvPicPr>
            <a:picLocks noChangeAspect="1" noChangeArrowheads="1"/>
          </p:cNvPicPr>
          <p:nvPr/>
        </p:nvPicPr>
        <p:blipFill>
          <a:blip r:embed="rId3" cstate="print"/>
          <a:srcRect/>
          <a:stretch>
            <a:fillRect/>
          </a:stretch>
        </p:blipFill>
        <p:spPr bwMode="auto">
          <a:xfrm>
            <a:off x="1619672" y="1556792"/>
            <a:ext cx="6524625" cy="4629150"/>
          </a:xfrm>
          <a:prstGeom prst="rect">
            <a:avLst/>
          </a:prstGeom>
          <a:ln>
            <a:noFill/>
          </a:ln>
          <a:effectLst>
            <a:softEdge rad="112500"/>
          </a:effectLst>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9</a:t>
            </a:fld>
            <a:endParaRPr lang="en-US"/>
          </a:p>
        </p:txBody>
      </p:sp>
      <p:sp>
        <p:nvSpPr>
          <p:cNvPr id="54274" name="Rectangle 2"/>
          <p:cNvSpPr>
            <a:spLocks noGrp="1" noChangeArrowheads="1"/>
          </p:cNvSpPr>
          <p:nvPr>
            <p:ph type="title"/>
          </p:nvPr>
        </p:nvSpPr>
        <p:spPr>
          <a:xfrm>
            <a:off x="0" y="0"/>
            <a:ext cx="9144000" cy="619125"/>
          </a:xfrm>
        </p:spPr>
        <p:txBody>
          <a:bodyPr/>
          <a:lstStyle/>
          <a:p>
            <a:pPr marL="762000" indent="-762000" eaLnBrk="1" hangingPunct="1">
              <a:defRPr/>
            </a:pPr>
            <a:r>
              <a:rPr lang="lv-LV" sz="4800" b="1" dirty="0" smtClean="0">
                <a:solidFill>
                  <a:schemeClr val="tx1"/>
                </a:solidFill>
              </a:rPr>
              <a:t>Vārdi kā vējš</a:t>
            </a:r>
            <a:endParaRPr lang="en-US" sz="4800" b="1" dirty="0">
              <a:solidFill>
                <a:schemeClr val="tx1"/>
              </a:solidFill>
            </a:endParaRPr>
          </a:p>
        </p:txBody>
      </p:sp>
      <p:sp>
        <p:nvSpPr>
          <p:cNvPr id="15" name="Rounded Rectangle 14"/>
          <p:cNvSpPr/>
          <p:nvPr/>
        </p:nvSpPr>
        <p:spPr>
          <a:xfrm>
            <a:off x="179512" y="620688"/>
            <a:ext cx="3816424" cy="15841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Turēsim Dieva vārdu svētu, cik svēts ir Viņš pats</a:t>
            </a:r>
            <a:endParaRPr lang="en-US" sz="3200" dirty="0"/>
          </a:p>
        </p:txBody>
      </p:sp>
      <p:sp>
        <p:nvSpPr>
          <p:cNvPr id="16" name="Rounded Rectangle 15"/>
          <p:cNvSpPr/>
          <p:nvPr/>
        </p:nvSpPr>
        <p:spPr>
          <a:xfrm>
            <a:off x="1475656" y="5661248"/>
            <a:ext cx="5688632"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Klaja Dieva nicināšana vienmēr nepārprotami pierāda bezdievību.</a:t>
            </a:r>
            <a:endParaRPr lang="en-US" sz="2800" dirty="0"/>
          </a:p>
        </p:txBody>
      </p:sp>
      <p:sp>
        <p:nvSpPr>
          <p:cNvPr id="20" name="Rounded Rectangle 19"/>
          <p:cNvSpPr/>
          <p:nvPr/>
        </p:nvSpPr>
        <p:spPr>
          <a:xfrm>
            <a:off x="4247456" y="764704"/>
            <a:ext cx="4717032"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Dieva vārda vieglprātīga lietošana nav savienojama ar kristīgu ticību.</a:t>
            </a:r>
            <a:endParaRPr lang="en-US" sz="2800" dirty="0"/>
          </a:p>
        </p:txBody>
      </p:sp>
      <p:sp>
        <p:nvSpPr>
          <p:cNvPr id="10" name="Rounded Rectangle 9"/>
          <p:cNvSpPr/>
          <p:nvPr/>
        </p:nvSpPr>
        <p:spPr>
          <a:xfrm>
            <a:off x="323528" y="2636912"/>
            <a:ext cx="3096344" cy="216024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2.bauslis atklāj cilvēka dabisko reliģiozitāti, kas darās cilvēka iekšienē</a:t>
            </a:r>
            <a:endParaRPr lang="en-US" sz="2800" dirty="0"/>
          </a:p>
        </p:txBody>
      </p:sp>
      <p:sp>
        <p:nvSpPr>
          <p:cNvPr id="13" name="Rounded Rectangle 12"/>
          <p:cNvSpPr/>
          <p:nvPr/>
        </p:nvSpPr>
        <p:spPr>
          <a:xfrm>
            <a:off x="4788024" y="3861048"/>
            <a:ext cx="4176464"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Vārdi liekas kā vējš – viegli izgaist, tādēļ otrais bauslis liekas nenozīmīgs</a:t>
            </a:r>
            <a:endParaRPr lang="en-US" sz="2800" dirty="0"/>
          </a:p>
        </p:txBody>
      </p:sp>
      <p:sp>
        <p:nvSpPr>
          <p:cNvPr id="80898" name="AutoShape 2" descr="Darba nedēļas izskaņā gaidāms brāzmains vējš"/>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80899"/>
                                        </p:tgtEl>
                                        <p:attrNameLst>
                                          <p:attrName>style.visibility</p:attrName>
                                        </p:attrNameLst>
                                      </p:cBhvr>
                                      <p:to>
                                        <p:strVal val="visible"/>
                                      </p:to>
                                    </p:set>
                                    <p:animEffect transition="in" filter="fade">
                                      <p:cBhvr>
                                        <p:cTn id="12" dur="2000"/>
                                        <p:tgtEl>
                                          <p:spTgt spid="80899"/>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2000"/>
                                        <p:tgtEl>
                                          <p:spTgt spid="15"/>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2000"/>
                                        <p:tgtEl>
                                          <p:spTgt spid="20"/>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2000"/>
                                        <p:tgtEl>
                                          <p:spTgt spid="16"/>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15" grpId="0" animBg="1"/>
      <p:bldP spid="16" grpId="0" animBg="1"/>
      <p:bldP spid="20" grpId="0" animBg="1"/>
      <p:bldP spid="10" grpId="0" animBg="1"/>
      <p:bldP spid="13"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9837</TotalTime>
  <Words>928</Words>
  <Application>Microsoft Office PowerPoint</Application>
  <PresentationFormat>On-screen Show (4:3)</PresentationFormat>
  <Paragraphs>117</Paragraphs>
  <Slides>17</Slides>
  <Notes>13</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Default Design</vt:lpstr>
      <vt:lpstr>2.Moz.20:7 Otrais bauslis</vt:lpstr>
      <vt:lpstr>2. bauslis</vt:lpstr>
      <vt:lpstr>2. bauslis</vt:lpstr>
      <vt:lpstr>Necienīgi lietot</vt:lpstr>
      <vt:lpstr>Neapzināts grēks</vt:lpstr>
      <vt:lpstr>Velna stratēģija</vt:lpstr>
      <vt:lpstr>Velna stratēģija</vt:lpstr>
      <vt:lpstr>Cilvēku taisnošanās</vt:lpstr>
      <vt:lpstr>Vārdi kā vējš</vt:lpstr>
      <vt:lpstr>Kā būtu ja tevi nomelnotu?</vt:lpstr>
      <vt:lpstr>Maldu mācības</vt:lpstr>
      <vt:lpstr>Vēl trakāk, ja saka</vt:lpstr>
      <vt:lpstr>2. bauslis</vt:lpstr>
      <vt:lpstr>Necienīgi lietot</vt:lpstr>
      <vt:lpstr>Baušļa pamudinājums</vt:lpstr>
      <vt:lpstr>Baušļa pamudinājums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112</cp:revision>
  <dcterms:created xsi:type="dcterms:W3CDTF">2010-10-07T14:46:11Z</dcterms:created>
  <dcterms:modified xsi:type="dcterms:W3CDTF">2024-06-09T08:47:08Z</dcterms:modified>
</cp:coreProperties>
</file>