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5" r:id="rId2"/>
    <p:sldId id="258" r:id="rId3"/>
    <p:sldId id="287" r:id="rId4"/>
    <p:sldId id="289" r:id="rId5"/>
    <p:sldId id="283" r:id="rId6"/>
    <p:sldId id="291" r:id="rId7"/>
    <p:sldId id="274" r:id="rId8"/>
    <p:sldId id="293" r:id="rId9"/>
    <p:sldId id="261" r:id="rId10"/>
    <p:sldId id="295" r:id="rId11"/>
    <p:sldId id="294" r:id="rId12"/>
    <p:sldId id="275" r:id="rId13"/>
    <p:sldId id="279" r:id="rId14"/>
    <p:sldId id="272" r:id="rId15"/>
  </p:sldIdLst>
  <p:sldSz cx="9144000" cy="6858000" type="screen4x3"/>
  <p:notesSz cx="6797675" cy="9926638"/>
  <p:defaultTextStyle>
    <a:defPPr>
      <a:defRPr lang="lv-LV"/>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03" d="100"/>
          <a:sy n="103" d="100"/>
        </p:scale>
        <p:origin x="114" y="73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Galvenes vietturis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lv-LV"/>
          </a:p>
        </p:txBody>
      </p:sp>
      <p:sp>
        <p:nvSpPr>
          <p:cNvPr id="3" name="Datuma vietturis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972EDF5D-C2CD-427F-8305-693F253CEEB2}" type="datetimeFigureOut">
              <a:rPr lang="lv-LV" smtClean="0"/>
              <a:t>27.09.2024</a:t>
            </a:fld>
            <a:endParaRPr lang="lv-LV"/>
          </a:p>
        </p:txBody>
      </p:sp>
      <p:sp>
        <p:nvSpPr>
          <p:cNvPr id="4" name="Slaida attēla vietturis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lv-LV"/>
          </a:p>
        </p:txBody>
      </p:sp>
      <p:sp>
        <p:nvSpPr>
          <p:cNvPr id="5" name="Piezīmju vietturi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6" name="Kājenes vietturis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lv-LV"/>
          </a:p>
        </p:txBody>
      </p:sp>
      <p:sp>
        <p:nvSpPr>
          <p:cNvPr id="7" name="Slaida numura vietturis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DA0FBA9-ABE1-4D4B-968D-447976C62D1E}" type="slidenum">
              <a:rPr lang="lv-LV" smtClean="0"/>
              <a:t>‹#›</a:t>
            </a:fld>
            <a:endParaRPr lang="lv-LV"/>
          </a:p>
        </p:txBody>
      </p:sp>
    </p:spTree>
    <p:extLst>
      <p:ext uri="{BB962C8B-B14F-4D97-AF65-F5344CB8AC3E}">
        <p14:creationId xmlns:p14="http://schemas.microsoft.com/office/powerpoint/2010/main" val="3155962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11</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0"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val="56378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665A17EF-978D-49B4-A83C-0C3A8FD626EF}" type="slidenum">
              <a:rPr lang="lv-LV" altLang="lv-LV"/>
              <a:pPr/>
              <a:t>‹#›</a:t>
            </a:fld>
            <a:endParaRPr lang="lv-LV" alt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5400DBAD-4B85-423C-A97C-F6474D376342}" type="slidenum">
              <a:rPr lang="lv-LV" altLang="lv-LV"/>
              <a:pPr/>
              <a:t>‹#›</a:t>
            </a:fld>
            <a:endParaRPr lang="lv-LV" alt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20375F46-B3ED-4D0F-BFF0-4EC4BEABC04F}" type="slidenum">
              <a:rPr lang="lv-LV" altLang="lv-LV"/>
              <a:pPr/>
              <a:t>‹#›</a:t>
            </a:fld>
            <a:endParaRPr lang="lv-LV" alt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extLst>
      <p:ext uri="{BB962C8B-B14F-4D97-AF65-F5344CB8AC3E}">
        <p14:creationId xmlns:p14="http://schemas.microsoft.com/office/powerpoint/2010/main" val="244809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025C30CD-1575-4BF1-BEA1-FAE1FEE28FE6}" type="slidenum">
              <a:rPr lang="lv-LV" altLang="lv-LV"/>
              <a:pPr/>
              <a:t>‹#›</a:t>
            </a:fld>
            <a:endParaRPr lang="lv-LV" alt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85ACD010-CA29-41A1-A244-F29F8352E8A1}" type="slidenum">
              <a:rPr lang="lv-LV" altLang="lv-LV"/>
              <a:pPr/>
              <a:t>‹#›</a:t>
            </a:fld>
            <a:endParaRPr lang="lv-LV" alt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fld id="{AE5D04BF-670D-4E31-BE2A-9853FBB2350E}" type="slidenum">
              <a:rPr lang="lv-LV" altLang="lv-LV"/>
              <a:pPr/>
              <a:t>‹#›</a:t>
            </a:fld>
            <a:endParaRPr lang="lv-LV" alt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fld id="{43CB76A4-CB86-4DAC-B804-8A6B631D6B83}" type="slidenum">
              <a:rPr lang="lv-LV" altLang="lv-LV"/>
              <a:pPr/>
              <a:t>‹#›</a:t>
            </a:fld>
            <a:endParaRPr lang="lv-LV" alt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fld id="{3D9C1D74-96DF-4B74-8D4B-C958392417A7}" type="slidenum">
              <a:rPr lang="lv-LV" altLang="lv-LV"/>
              <a:pPr/>
              <a:t>‹#›</a:t>
            </a:fld>
            <a:endParaRPr lang="lv-LV" alt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fld id="{09FC78F5-F404-42B8-94B5-B12CD4138C97}" type="slidenum">
              <a:rPr lang="lv-LV" altLang="lv-LV"/>
              <a:pPr/>
              <a:t>‹#›</a:t>
            </a:fld>
            <a:endParaRPr lang="lv-LV" alt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fld id="{EED4D0DE-81E8-4D03-86EA-A57698E65276}" type="slidenum">
              <a:rPr lang="lv-LV" altLang="lv-LV"/>
              <a:pPr/>
              <a:t>‹#›</a:t>
            </a:fld>
            <a:endParaRPr lang="lv-LV" alt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fld id="{51C52898-41C6-4AA6-80C2-648AD8003EC5}" type="slidenum">
              <a:rPr lang="lv-LV" altLang="lv-LV"/>
              <a:pPr/>
              <a:t>‹#›</a:t>
            </a:fld>
            <a:endParaRPr lang="lv-LV" alt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lt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ltLang="lv-LV" smtClean="0"/>
              <a:t>Click to edit Master text styles</a:t>
            </a:r>
          </a:p>
          <a:p>
            <a:pPr lvl="1"/>
            <a:r>
              <a:rPr lang="lv-LV" altLang="lv-LV" smtClean="0"/>
              <a:t>Second level</a:t>
            </a:r>
          </a:p>
          <a:p>
            <a:pPr lvl="2"/>
            <a:r>
              <a:rPr lang="lv-LV" altLang="lv-LV" smtClean="0"/>
              <a:t>Third level</a:t>
            </a:r>
          </a:p>
          <a:p>
            <a:pPr lvl="3"/>
            <a:r>
              <a:rPr lang="lv-LV" altLang="lv-LV" smtClean="0"/>
              <a:t>Fourth level</a:t>
            </a:r>
          </a:p>
          <a:p>
            <a:pPr lvl="4"/>
            <a:r>
              <a:rPr lang="lv-LV" alt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4DD499AB-B97A-4985-8491-51C29814B4C4}" type="slidenum">
              <a:rPr lang="lv-LV" altLang="lv-LV"/>
              <a:pPr/>
              <a:t>‹#›</a:t>
            </a:fld>
            <a:endParaRPr lang="lv-LV" alt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4.wmf"/><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altLang="lv-LV" sz="4000" b="1" smtClean="0">
                <a:solidFill>
                  <a:schemeClr val="tx1"/>
                </a:solidFill>
              </a:rPr>
              <a:t>Ebr.9:11-14 Jēzus upuris</a:t>
            </a:r>
          </a:p>
        </p:txBody>
      </p:sp>
      <p:pic>
        <p:nvPicPr>
          <p:cNvPr id="2051"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eaLnBrk="1" hangingPunct="1">
              <a:spcBef>
                <a:spcPct val="50000"/>
              </a:spcBef>
            </a:pPr>
            <a:r>
              <a:rPr lang="lv-LV" altLang="lv-LV" sz="2000"/>
              <a:t>29.sep.2024.</a:t>
            </a:r>
          </a:p>
        </p:txBody>
      </p:sp>
      <p:sp>
        <p:nvSpPr>
          <p:cNvPr id="2053" name="Text Box 6"/>
          <p:cNvSpPr txBox="1">
            <a:spLocks noChangeArrowheads="1"/>
          </p:cNvSpPr>
          <p:nvPr/>
        </p:nvSpPr>
        <p:spPr bwMode="auto">
          <a:xfrm>
            <a:off x="5715000" y="879475"/>
            <a:ext cx="3429000" cy="461963"/>
          </a:xfrm>
          <a:prstGeom prst="rect">
            <a:avLst/>
          </a:prstGeom>
          <a:noFill/>
          <a:ln w="9525">
            <a:noFill/>
            <a:miter lim="800000"/>
            <a:headEnd/>
            <a:tailEnd/>
          </a:ln>
        </p:spPr>
        <p:txBody>
          <a:bodyPr>
            <a:spAutoFit/>
          </a:bodyPr>
          <a:lstStyle/>
          <a:p>
            <a:pPr eaLnBrk="1" hangingPunct="1">
              <a:spcBef>
                <a:spcPct val="50000"/>
              </a:spcBef>
            </a:pPr>
            <a:r>
              <a:rPr lang="lv-LV" altLang="lv-LV" sz="2400"/>
              <a:t>Māc. Roberts Otomers</a:t>
            </a:r>
          </a:p>
        </p:txBody>
      </p:sp>
      <p:pic>
        <p:nvPicPr>
          <p:cNvPr id="23554" name="Picture 2" descr="https://rempelmasters.files.wordpress.com/2012/04/jesus_cross.jpg"/>
          <p:cNvPicPr>
            <a:picLocks noChangeAspect="1" noChangeArrowheads="1"/>
          </p:cNvPicPr>
          <p:nvPr/>
        </p:nvPicPr>
        <p:blipFill>
          <a:blip r:embed="rId3" cstate="print"/>
          <a:srcRect/>
          <a:stretch>
            <a:fillRect/>
          </a:stretch>
        </p:blipFill>
        <p:spPr bwMode="auto">
          <a:xfrm>
            <a:off x="428596" y="1443609"/>
            <a:ext cx="8208912" cy="541439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Amazon.com: Jesus Nailed On The Cross Resin Wall Crucifix, 14 Inch: Home &amp;  Kitchen"/>
          <p:cNvPicPr>
            <a:picLocks noChangeAspect="1" noChangeArrowheads="1"/>
          </p:cNvPicPr>
          <p:nvPr/>
        </p:nvPicPr>
        <p:blipFill>
          <a:blip r:embed="rId2" cstate="print"/>
          <a:srcRect/>
          <a:stretch>
            <a:fillRect/>
          </a:stretch>
        </p:blipFill>
        <p:spPr bwMode="auto">
          <a:xfrm flipH="1">
            <a:off x="3823377" y="4700708"/>
            <a:ext cx="1105812" cy="1105812"/>
          </a:xfrm>
          <a:prstGeom prst="rect">
            <a:avLst/>
          </a:prstGeom>
          <a:noFill/>
        </p:spPr>
      </p:pic>
      <p:sp>
        <p:nvSpPr>
          <p:cNvPr id="8194" name="Slide Number Placeholder 3"/>
          <p:cNvSpPr>
            <a:spLocks noGrp="1"/>
          </p:cNvSpPr>
          <p:nvPr>
            <p:ph type="sldNum" sz="quarter" idx="12"/>
          </p:nvPr>
        </p:nvSpPr>
        <p:spPr>
          <a:xfrm>
            <a:off x="6553200" y="6381750"/>
            <a:ext cx="2133600" cy="476250"/>
          </a:xfrm>
          <a:noFill/>
        </p:spPr>
        <p:txBody>
          <a:bodyPr/>
          <a:lstStyle/>
          <a:p>
            <a:fld id="{EB965188-EC99-4F47-8A6D-100C44101233}" type="slidenum">
              <a:rPr lang="lv-LV" smtClean="0"/>
              <a:pPr/>
              <a:t>10</a:t>
            </a:fld>
            <a:endParaRPr lang="lv-LV" smtClean="0"/>
          </a:p>
        </p:txBody>
      </p:sp>
      <p:sp>
        <p:nvSpPr>
          <p:cNvPr id="5" name="Rectangle 2"/>
          <p:cNvSpPr>
            <a:spLocks noGrp="1" noChangeArrowheads="1"/>
          </p:cNvSpPr>
          <p:nvPr>
            <p:ph type="title"/>
          </p:nvPr>
        </p:nvSpPr>
        <p:spPr>
          <a:xfrm>
            <a:off x="428625" y="0"/>
            <a:ext cx="8229600" cy="928688"/>
          </a:xfrm>
        </p:spPr>
        <p:txBody>
          <a:bodyPr/>
          <a:lstStyle/>
          <a:p>
            <a:pPr eaLnBrk="1" hangingPunct="1"/>
            <a:r>
              <a:rPr lang="lv-LV" sz="4300" b="1" dirty="0" smtClean="0">
                <a:solidFill>
                  <a:schemeClr val="tx1"/>
                </a:solidFill>
              </a:rPr>
              <a:t>Dieva Dēls </a:t>
            </a:r>
            <a:r>
              <a:rPr lang="lv-LV" sz="4300" b="1" dirty="0" smtClean="0">
                <a:solidFill>
                  <a:schemeClr val="tx1"/>
                </a:solidFill>
              </a:rPr>
              <a:t>ir pāri laikam</a:t>
            </a:r>
          </a:p>
        </p:txBody>
      </p:sp>
      <p:sp>
        <p:nvSpPr>
          <p:cNvPr id="7" name="Right Arrow 6"/>
          <p:cNvSpPr/>
          <p:nvPr/>
        </p:nvSpPr>
        <p:spPr>
          <a:xfrm>
            <a:off x="642938" y="5640388"/>
            <a:ext cx="8107362" cy="714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198" name="Rectangle 7"/>
          <p:cNvSpPr>
            <a:spLocks noChangeArrowheads="1"/>
          </p:cNvSpPr>
          <p:nvPr/>
        </p:nvSpPr>
        <p:spPr bwMode="auto">
          <a:xfrm>
            <a:off x="-1" y="6211888"/>
            <a:ext cx="1285853" cy="646331"/>
          </a:xfrm>
          <a:prstGeom prst="rect">
            <a:avLst/>
          </a:prstGeom>
          <a:noFill/>
          <a:ln w="9525">
            <a:noFill/>
            <a:miter lim="800000"/>
            <a:headEnd/>
            <a:tailEnd/>
          </a:ln>
        </p:spPr>
        <p:txBody>
          <a:bodyPr wrap="square">
            <a:spAutoFit/>
          </a:bodyPr>
          <a:lstStyle/>
          <a:p>
            <a:pPr algn="ctr"/>
            <a:r>
              <a:rPr lang="lv-LV" b="1" dirty="0"/>
              <a:t>Pasaules radīšana</a:t>
            </a:r>
          </a:p>
        </p:txBody>
      </p:sp>
      <p:sp>
        <p:nvSpPr>
          <p:cNvPr id="8199" name="Rectangle 8"/>
          <p:cNvSpPr>
            <a:spLocks noChangeArrowheads="1"/>
          </p:cNvSpPr>
          <p:nvPr/>
        </p:nvSpPr>
        <p:spPr bwMode="auto">
          <a:xfrm>
            <a:off x="4000500" y="6211888"/>
            <a:ext cx="312738" cy="369887"/>
          </a:xfrm>
          <a:prstGeom prst="rect">
            <a:avLst/>
          </a:prstGeom>
          <a:noFill/>
          <a:ln w="9525">
            <a:noFill/>
            <a:miter lim="800000"/>
            <a:headEnd/>
            <a:tailEnd/>
          </a:ln>
        </p:spPr>
        <p:txBody>
          <a:bodyPr wrap="none">
            <a:spAutoFit/>
          </a:bodyPr>
          <a:lstStyle/>
          <a:p>
            <a:r>
              <a:rPr lang="lv-LV" b="1" dirty="0"/>
              <a:t>0</a:t>
            </a:r>
          </a:p>
        </p:txBody>
      </p:sp>
      <p:sp>
        <p:nvSpPr>
          <p:cNvPr id="8200" name="Rectangle 9"/>
          <p:cNvSpPr>
            <a:spLocks noChangeArrowheads="1"/>
          </p:cNvSpPr>
          <p:nvPr/>
        </p:nvSpPr>
        <p:spPr bwMode="auto">
          <a:xfrm>
            <a:off x="6500813" y="6211888"/>
            <a:ext cx="697627" cy="369332"/>
          </a:xfrm>
          <a:prstGeom prst="rect">
            <a:avLst/>
          </a:prstGeom>
          <a:noFill/>
          <a:ln w="9525">
            <a:noFill/>
            <a:miter lim="800000"/>
            <a:headEnd/>
            <a:tailEnd/>
          </a:ln>
        </p:spPr>
        <p:txBody>
          <a:bodyPr wrap="none">
            <a:spAutoFit/>
          </a:bodyPr>
          <a:lstStyle/>
          <a:p>
            <a:r>
              <a:rPr lang="lv-LV" b="1" dirty="0" smtClean="0"/>
              <a:t>2020</a:t>
            </a:r>
            <a:endParaRPr lang="lv-LV" b="1" dirty="0"/>
          </a:p>
        </p:txBody>
      </p:sp>
      <p:sp>
        <p:nvSpPr>
          <p:cNvPr id="8201" name="Rectangle 10"/>
          <p:cNvSpPr>
            <a:spLocks noChangeArrowheads="1"/>
          </p:cNvSpPr>
          <p:nvPr/>
        </p:nvSpPr>
        <p:spPr bwMode="auto">
          <a:xfrm>
            <a:off x="4929190" y="6211888"/>
            <a:ext cx="696913" cy="369887"/>
          </a:xfrm>
          <a:prstGeom prst="rect">
            <a:avLst/>
          </a:prstGeom>
          <a:noFill/>
          <a:ln w="9525">
            <a:noFill/>
            <a:miter lim="800000"/>
            <a:headEnd/>
            <a:tailEnd/>
          </a:ln>
        </p:spPr>
        <p:txBody>
          <a:bodyPr wrap="none">
            <a:spAutoFit/>
          </a:bodyPr>
          <a:lstStyle/>
          <a:p>
            <a:r>
              <a:rPr lang="lv-LV" b="1" dirty="0"/>
              <a:t>1054</a:t>
            </a:r>
          </a:p>
        </p:txBody>
      </p:sp>
      <p:sp>
        <p:nvSpPr>
          <p:cNvPr id="8202" name="Rectangle 11"/>
          <p:cNvSpPr>
            <a:spLocks noChangeArrowheads="1"/>
          </p:cNvSpPr>
          <p:nvPr/>
        </p:nvSpPr>
        <p:spPr bwMode="auto">
          <a:xfrm>
            <a:off x="1857356" y="6211888"/>
            <a:ext cx="774571" cy="369332"/>
          </a:xfrm>
          <a:prstGeom prst="rect">
            <a:avLst/>
          </a:prstGeom>
          <a:noFill/>
          <a:ln w="9525">
            <a:noFill/>
            <a:miter lim="800000"/>
            <a:headEnd/>
            <a:tailEnd/>
          </a:ln>
        </p:spPr>
        <p:txBody>
          <a:bodyPr wrap="none">
            <a:spAutoFit/>
          </a:bodyPr>
          <a:lstStyle/>
          <a:p>
            <a:r>
              <a:rPr lang="lv-LV" b="1" dirty="0" smtClean="0"/>
              <a:t>-2000</a:t>
            </a:r>
            <a:endParaRPr lang="lv-LV" b="1" dirty="0"/>
          </a:p>
        </p:txBody>
      </p:sp>
      <p:cxnSp>
        <p:nvCxnSpPr>
          <p:cNvPr id="14" name="Straight Connector 13"/>
          <p:cNvCxnSpPr>
            <a:endCxn id="8199" idx="0"/>
          </p:cNvCxnSpPr>
          <p:nvPr/>
        </p:nvCxnSpPr>
        <p:spPr>
          <a:xfrm rot="16200000" flipH="1">
            <a:off x="3936206" y="5990432"/>
            <a:ext cx="428625" cy="14288"/>
          </a:xfrm>
          <a:prstGeom prst="line">
            <a:avLst/>
          </a:prstGeom>
        </p:spPr>
        <p:style>
          <a:lnRef idx="1">
            <a:schemeClr val="dk1"/>
          </a:lnRef>
          <a:fillRef idx="0">
            <a:schemeClr val="dk1"/>
          </a:fillRef>
          <a:effectRef idx="0">
            <a:schemeClr val="dk1"/>
          </a:effectRef>
          <a:fontRef idx="minor">
            <a:schemeClr val="tx1"/>
          </a:fontRef>
        </p:style>
      </p:cxnSp>
      <p:sp>
        <p:nvSpPr>
          <p:cNvPr id="8204" name="Rectangle 14"/>
          <p:cNvSpPr>
            <a:spLocks noChangeArrowheads="1"/>
          </p:cNvSpPr>
          <p:nvPr/>
        </p:nvSpPr>
        <p:spPr bwMode="auto">
          <a:xfrm>
            <a:off x="7643813" y="6211888"/>
            <a:ext cx="710451" cy="369332"/>
          </a:xfrm>
          <a:prstGeom prst="rect">
            <a:avLst/>
          </a:prstGeom>
          <a:noFill/>
          <a:ln w="9525">
            <a:noFill/>
            <a:miter lim="800000"/>
            <a:headEnd/>
            <a:tailEnd/>
          </a:ln>
        </p:spPr>
        <p:txBody>
          <a:bodyPr wrap="none">
            <a:spAutoFit/>
          </a:bodyPr>
          <a:lstStyle/>
          <a:p>
            <a:r>
              <a:rPr lang="lv-LV" b="1" dirty="0"/>
              <a:t>20..?</a:t>
            </a:r>
          </a:p>
        </p:txBody>
      </p:sp>
      <p:cxnSp>
        <p:nvCxnSpPr>
          <p:cNvPr id="19" name="Straight Connector 18"/>
          <p:cNvCxnSpPr/>
          <p:nvPr/>
        </p:nvCxnSpPr>
        <p:spPr>
          <a:xfrm rot="10800000" flipV="1">
            <a:off x="714375" y="4572000"/>
            <a:ext cx="2786063" cy="1214438"/>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rot="5400000">
            <a:off x="2438400" y="4348163"/>
            <a:ext cx="1214438" cy="1662112"/>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rot="16200000" flipH="1">
            <a:off x="4714875" y="4572000"/>
            <a:ext cx="1214438" cy="1214438"/>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5143500" y="4500563"/>
            <a:ext cx="3071813" cy="1285875"/>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rot="5400000">
            <a:off x="3259932" y="4812506"/>
            <a:ext cx="1214438" cy="733425"/>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rot="16200000" flipH="1">
            <a:off x="4188619" y="4831556"/>
            <a:ext cx="1214438" cy="695325"/>
          </a:xfrm>
          <a:prstGeom prst="line">
            <a:avLst/>
          </a:prstGeom>
        </p:spPr>
        <p:style>
          <a:lnRef idx="1">
            <a:schemeClr val="dk1"/>
          </a:lnRef>
          <a:fillRef idx="0">
            <a:schemeClr val="dk1"/>
          </a:fillRef>
          <a:effectRef idx="0">
            <a:schemeClr val="dk1"/>
          </a:effectRef>
          <a:fontRef idx="minor">
            <a:schemeClr val="tx1"/>
          </a:fontRef>
        </p:style>
      </p:cxnSp>
      <p:pic>
        <p:nvPicPr>
          <p:cNvPr id="26" name="Picture 2" descr="C:\Users\Rob\Desktop\2 natures of Christ.jpg"/>
          <p:cNvPicPr>
            <a:picLocks noChangeAspect="1" noChangeArrowheads="1"/>
          </p:cNvPicPr>
          <p:nvPr/>
        </p:nvPicPr>
        <p:blipFill>
          <a:blip r:embed="rId3" cstate="print"/>
          <a:srcRect/>
          <a:stretch>
            <a:fillRect/>
          </a:stretch>
        </p:blipFill>
        <p:spPr bwMode="auto">
          <a:xfrm>
            <a:off x="2699792" y="928688"/>
            <a:ext cx="3210609" cy="370766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8" name="Rectangle 9"/>
          <p:cNvSpPr/>
          <p:nvPr/>
        </p:nvSpPr>
        <p:spPr>
          <a:xfrm>
            <a:off x="3341137" y="2479258"/>
            <a:ext cx="1782453" cy="2062103"/>
          </a:xfrm>
          <a:prstGeom prst="rect">
            <a:avLst/>
          </a:prstGeom>
          <a:noFill/>
        </p:spPr>
        <p:txBody>
          <a:bodyPr wrap="square" lIns="91440" tIns="45720" rIns="91440" bIns="45720">
            <a:spAutoFit/>
          </a:bodyPr>
          <a:lstStyle/>
          <a:p>
            <a:pPr algn="ctr"/>
            <a:r>
              <a:rPr lang="lv-LV" sz="3200" dirty="0" smtClean="0">
                <a:ln w="24500" cmpd="dbl">
                  <a:solidFill>
                    <a:schemeClr val="accent2">
                      <a:shade val="85000"/>
                      <a:satMod val="155000"/>
                    </a:schemeClr>
                  </a:solidFill>
                  <a:prstDash val="solid"/>
                  <a:miter lim="800000"/>
                </a:ln>
                <a:effectLst>
                  <a:outerShdw blurRad="38100" dist="38100" dir="2700000" algn="tl">
                    <a:srgbClr val="000000">
                      <a:alpha val="43137"/>
                    </a:srgbClr>
                  </a:outerShdw>
                </a:effectLst>
              </a:rPr>
              <a:t>100% cilvēks</a:t>
            </a:r>
          </a:p>
          <a:p>
            <a:pPr algn="ctr"/>
            <a:r>
              <a:rPr lang="lv-LV" sz="3200" dirty="0" smtClean="0">
                <a:ln w="17780" cmpd="sng">
                  <a:solidFill>
                    <a:srgbClr val="FFFFFF"/>
                  </a:solidFill>
                  <a:prstDash val="solid"/>
                  <a:miter lim="800000"/>
                </a:ln>
                <a:solidFill>
                  <a:srgbClr val="00B0F0"/>
                </a:solidFill>
                <a:effectLst>
                  <a:outerShdw blurRad="38100" dist="38100" dir="2700000" algn="tl">
                    <a:srgbClr val="000000">
                      <a:alpha val="43137"/>
                    </a:srgbClr>
                  </a:outerShdw>
                </a:effectLst>
              </a:rPr>
              <a:t>100% Dievs</a:t>
            </a:r>
            <a:endParaRPr lang="en-US" sz="3200" dirty="0">
              <a:ln w="17780" cmpd="sng">
                <a:solidFill>
                  <a:srgbClr val="FFFFFF"/>
                </a:solidFill>
                <a:prstDash val="solid"/>
                <a:miter lim="800000"/>
              </a:ln>
              <a:solidFill>
                <a:srgbClr val="00B0F0"/>
              </a:solidFill>
              <a:effectLst>
                <a:outerShdw blurRad="38100" dist="38100" dir="2700000" algn="tl">
                  <a:srgbClr val="000000">
                    <a:alpha val="43137"/>
                  </a:srgbClr>
                </a:outerShdw>
              </a:effectLst>
            </a:endParaRPr>
          </a:p>
        </p:txBody>
      </p:sp>
      <p:pic>
        <p:nvPicPr>
          <p:cNvPr id="30" name="Picture 8" descr="http://c69282.r82.cf3.rackcdn.com/IMG_0917.jpg"/>
          <p:cNvPicPr>
            <a:picLocks noChangeAspect="1" noChangeArrowheads="1"/>
          </p:cNvPicPr>
          <p:nvPr/>
        </p:nvPicPr>
        <p:blipFill>
          <a:blip r:embed="rId4" cstate="print"/>
          <a:srcRect t="17010" b="13061"/>
          <a:stretch>
            <a:fillRect/>
          </a:stretch>
        </p:blipFill>
        <p:spPr bwMode="auto">
          <a:xfrm>
            <a:off x="6934701" y="3018396"/>
            <a:ext cx="1922235" cy="2021354"/>
          </a:xfrm>
          <a:prstGeom prst="rect">
            <a:avLst/>
          </a:prstGeom>
          <a:ln>
            <a:noFill/>
          </a:ln>
          <a:effectLst>
            <a:softEdge rad="112500"/>
          </a:effectLst>
        </p:spPr>
      </p:pic>
      <p:sp>
        <p:nvSpPr>
          <p:cNvPr id="31" name="Rectangle 2"/>
          <p:cNvSpPr txBox="1">
            <a:spLocks noChangeArrowheads="1"/>
          </p:cNvSpPr>
          <p:nvPr/>
        </p:nvSpPr>
        <p:spPr bwMode="auto">
          <a:xfrm>
            <a:off x="6395629" y="2165347"/>
            <a:ext cx="274837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rgbClr val="F8F204"/>
                </a:solidFill>
                <a:effectLst>
                  <a:outerShdw blurRad="38100" dist="38100" dir="2700000" algn="tl">
                    <a:srgbClr val="000000"/>
                  </a:outerShdw>
                </a:effectLst>
                <a:uLnTx/>
                <a:uFillTx/>
                <a:latin typeface="+mj-lt"/>
                <a:ea typeface="+mj-ea"/>
                <a:cs typeface="+mj-cs"/>
              </a:rPr>
              <a:t>Ticība kā roka</a:t>
            </a:r>
            <a:endPar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endParaRPr>
          </a:p>
        </p:txBody>
      </p:sp>
    </p:spTree>
    <p:extLst>
      <p:ext uri="{BB962C8B-B14F-4D97-AF65-F5344CB8AC3E}">
        <p14:creationId xmlns:p14="http://schemas.microsoft.com/office/powerpoint/2010/main" val="3094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2000"/>
                                        <p:tgtEl>
                                          <p:spTgt spid="26"/>
                                        </p:tgtEl>
                                      </p:cBhvr>
                                    </p:animEffect>
                                  </p:childTnLst>
                                </p:cTn>
                              </p:par>
                            </p:childTnLst>
                          </p:cTn>
                        </p:par>
                        <p:par>
                          <p:cTn id="17" fill="hold">
                            <p:stCondLst>
                              <p:cond delay="4500"/>
                            </p:stCondLst>
                            <p:childTnLst>
                              <p:par>
                                <p:cTn id="18" presetID="2" presetClass="entr" presetSubtype="4"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ppt_x"/>
                                          </p:val>
                                        </p:tav>
                                        <p:tav tm="100000">
                                          <p:val>
                                            <p:strVal val="#ppt_x"/>
                                          </p:val>
                                        </p:tav>
                                      </p:tavLst>
                                    </p:anim>
                                    <p:anim calcmode="lin" valueType="num">
                                      <p:cBhvr additive="base">
                                        <p:cTn id="21" dur="500" fill="hold"/>
                                        <p:tgtEl>
                                          <p:spTgt spid="28"/>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10" presetClass="entr" presetSubtype="0"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2000"/>
                                        <p:tgtEl>
                                          <p:spTgt spid="30"/>
                                        </p:tgtEl>
                                      </p:cBhvr>
                                    </p:animEffect>
                                  </p:childTnLst>
                                </p:cTn>
                              </p:par>
                            </p:childTnLst>
                          </p:cTn>
                        </p:par>
                        <p:par>
                          <p:cTn id="26" fill="hold">
                            <p:stCondLst>
                              <p:cond delay="7000"/>
                            </p:stCondLst>
                            <p:childTnLst>
                              <p:par>
                                <p:cTn id="27" presetID="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ppt_x"/>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7" grpId="0" animBg="1"/>
      <p:bldP spid="28"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Martin Luther - Wikipedia"/>
          <p:cNvPicPr>
            <a:picLocks noChangeAspect="1" noChangeArrowheads="1"/>
          </p:cNvPicPr>
          <p:nvPr/>
        </p:nvPicPr>
        <p:blipFill>
          <a:blip r:embed="rId3" cstate="print"/>
          <a:srcRect/>
          <a:stretch>
            <a:fillRect/>
          </a:stretch>
        </p:blipFill>
        <p:spPr bwMode="auto">
          <a:xfrm>
            <a:off x="251520" y="1014316"/>
            <a:ext cx="3312368" cy="52395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11</a:t>
            </a:fld>
            <a:endParaRPr lang="en-US"/>
          </a:p>
        </p:txBody>
      </p:sp>
      <p:sp>
        <p:nvSpPr>
          <p:cNvPr id="10" name="Rectangle 2"/>
          <p:cNvSpPr>
            <a:spLocks noGrp="1" noChangeArrowheads="1"/>
          </p:cNvSpPr>
          <p:nvPr>
            <p:ph type="title"/>
          </p:nvPr>
        </p:nvSpPr>
        <p:spPr>
          <a:xfrm>
            <a:off x="899592" y="0"/>
            <a:ext cx="8244408" cy="619125"/>
          </a:xfrm>
        </p:spPr>
        <p:txBody>
          <a:bodyPr/>
          <a:lstStyle/>
          <a:p>
            <a:pPr marL="762000" indent="-762000" algn="l" eaLnBrk="1" hangingPunct="1">
              <a:defRPr/>
            </a:pPr>
            <a:r>
              <a:rPr lang="lv-LV" b="1" dirty="0"/>
              <a:t>Luters:</a:t>
            </a:r>
            <a:endParaRPr lang="en-US" b="1" dirty="0">
              <a:solidFill>
                <a:schemeClr val="tx1"/>
              </a:solidFill>
            </a:endParaRPr>
          </a:p>
        </p:txBody>
      </p:sp>
      <p:sp>
        <p:nvSpPr>
          <p:cNvPr id="6" name="Rounded Rectangle 5"/>
          <p:cNvSpPr/>
          <p:nvPr/>
        </p:nvSpPr>
        <p:spPr>
          <a:xfrm>
            <a:off x="3167336" y="1196752"/>
            <a:ext cx="5725144" cy="46085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altLang="lv-LV" sz="3600" b="1" dirty="0" smtClean="0"/>
              <a:t>Vecā Derība</a:t>
            </a:r>
            <a:r>
              <a:rPr lang="lv-LV" altLang="lv-LV" sz="3600" dirty="0" smtClean="0"/>
              <a:t> </a:t>
            </a:r>
            <a:r>
              <a:rPr lang="lv-LV" altLang="lv-LV" sz="3600" dirty="0"/>
              <a:t>ir bijusi kā </a:t>
            </a:r>
            <a:r>
              <a:rPr lang="lv-LV" altLang="lv-LV" sz="3600" b="1" dirty="0"/>
              <a:t>skice</a:t>
            </a:r>
            <a:r>
              <a:rPr lang="lv-LV" altLang="lv-LV" sz="3600" dirty="0"/>
              <a:t>, ko </a:t>
            </a:r>
            <a:r>
              <a:rPr lang="lv-LV" altLang="lv-LV" sz="3600" b="1" dirty="0"/>
              <a:t>uzglezno</a:t>
            </a:r>
            <a:r>
              <a:rPr lang="lv-LV" altLang="lv-LV" sz="3600" dirty="0"/>
              <a:t> mākslinieks, pirms zīmē </a:t>
            </a:r>
            <a:r>
              <a:rPr lang="lv-LV" altLang="lv-LV" sz="3600" b="1" dirty="0"/>
              <a:t>gleznu</a:t>
            </a:r>
            <a:r>
              <a:rPr lang="lv-LV" altLang="lv-LV" sz="3600" dirty="0"/>
              <a:t>, kas pēc tam paliek </a:t>
            </a:r>
            <a:r>
              <a:rPr lang="lv-LV" altLang="lv-LV" sz="3600" b="1" dirty="0"/>
              <a:t>neredzama</a:t>
            </a:r>
            <a:r>
              <a:rPr lang="lv-LV" altLang="lv-LV" sz="3600" dirty="0"/>
              <a:t> un ja šīs skices </a:t>
            </a:r>
            <a:r>
              <a:rPr lang="lv-LV" altLang="lv-LV" sz="3600" b="1" dirty="0"/>
              <a:t>līnijas</a:t>
            </a:r>
            <a:r>
              <a:rPr lang="lv-LV" altLang="lv-LV" sz="3600" dirty="0"/>
              <a:t> pēc tam </a:t>
            </a:r>
            <a:r>
              <a:rPr lang="lv-LV" altLang="lv-LV" sz="3600" b="1" dirty="0"/>
              <a:t>redz</a:t>
            </a:r>
            <a:r>
              <a:rPr lang="lv-LV" altLang="lv-LV" sz="3600" dirty="0"/>
              <a:t>, tad tas </a:t>
            </a:r>
            <a:r>
              <a:rPr lang="lv-LV" altLang="lv-LV" sz="3600" b="1" dirty="0"/>
              <a:t>nav smalkais stils</a:t>
            </a:r>
            <a:r>
              <a:rPr lang="lv-LV" altLang="lv-LV" sz="3600" dirty="0"/>
              <a:t>.</a:t>
            </a:r>
            <a:endParaRPr lang="en-US" altLang="lv-LV" sz="3600" dirty="0"/>
          </a:p>
        </p:txBody>
      </p:sp>
    </p:spTree>
    <p:extLst>
      <p:ext uri="{BB962C8B-B14F-4D97-AF65-F5344CB8AC3E}">
        <p14:creationId xmlns:p14="http://schemas.microsoft.com/office/powerpoint/2010/main" val="16515768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42"/>
                                        </p:tgtEl>
                                        <p:attrNameLst>
                                          <p:attrName>style.visibility</p:attrName>
                                        </p:attrNameLst>
                                      </p:cBhvr>
                                      <p:to>
                                        <p:strVal val="visible"/>
                                      </p:to>
                                    </p:set>
                                    <p:animEffect transition="in" filter="fade">
                                      <p:cBhvr>
                                        <p:cTn id="12" dur="2000"/>
                                        <p:tgtEl>
                                          <p:spTgt spid="6144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r>
              <a:rPr lang="lv-LV" altLang="lv-LV" sz="2800" i="1" smtClean="0"/>
              <a:t>13 Jo, ja āžu un vēršu asinis un jaunas govs pelni, apslakot sagānītos, šķīstī miesas šķīstībai, 14 cik daudz vairāk Kristus asinis, kas mūžīgā Gara spēkā pats Sevi ir bezvainīgu purējis Dievam, šķīstīs mūsu sirdsapziņu no nedzīviem darbiem kalpošanai dzīvajam Dievam.</a:t>
            </a:r>
          </a:p>
          <a:p>
            <a:pPr algn="just" eaLnBrk="1" hangingPunct="1">
              <a:lnSpc>
                <a:spcPct val="80000"/>
              </a:lnSpc>
              <a:buFontTx/>
              <a:buNone/>
            </a:pPr>
            <a:endParaRPr lang="lv-LV" altLang="lv-LV" sz="2600" i="1" smtClean="0"/>
          </a:p>
        </p:txBody>
      </p:sp>
      <p:pic>
        <p:nvPicPr>
          <p:cNvPr id="5" name="Picture 2"/>
          <p:cNvPicPr>
            <a:picLocks noChangeAspect="1" noChangeArrowheads="1"/>
          </p:cNvPicPr>
          <p:nvPr/>
        </p:nvPicPr>
        <p:blipFill>
          <a:blip r:embed="rId2" cstate="print"/>
          <a:srcRect/>
          <a:stretch>
            <a:fillRect/>
          </a:stretch>
        </p:blipFill>
        <p:spPr bwMode="auto">
          <a:xfrm>
            <a:off x="0" y="2420888"/>
            <a:ext cx="6732810" cy="4175055"/>
          </a:xfrm>
          <a:prstGeom prst="rect">
            <a:avLst/>
          </a:prstGeom>
          <a:noFill/>
          <a:ln w="9525">
            <a:noFill/>
            <a:miter lim="800000"/>
            <a:headEnd/>
            <a:tailEnd/>
          </a:ln>
        </p:spPr>
      </p:pic>
      <p:sp>
        <p:nvSpPr>
          <p:cNvPr id="6" name="Taisnstūris ar noapaļotiem stūriem 10"/>
          <p:cNvSpPr/>
          <p:nvPr/>
        </p:nvSpPr>
        <p:spPr>
          <a:xfrm>
            <a:off x="6592621" y="2478301"/>
            <a:ext cx="2511624" cy="1494839"/>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smtClean="0">
                <a:solidFill>
                  <a:schemeClr val="tx1"/>
                </a:solidFill>
              </a:rPr>
              <a:t>No nedzīvajiem darbiem</a:t>
            </a:r>
            <a:endParaRPr lang="lv-LV" sz="3200" dirty="0">
              <a:solidFill>
                <a:schemeClr val="tx1"/>
              </a:solidFill>
            </a:endParaRPr>
          </a:p>
        </p:txBody>
      </p:sp>
      <p:sp>
        <p:nvSpPr>
          <p:cNvPr id="8" name="Taisnstūris ar noapaļotiem stūriem 10"/>
          <p:cNvSpPr/>
          <p:nvPr/>
        </p:nvSpPr>
        <p:spPr>
          <a:xfrm>
            <a:off x="6740286" y="4581128"/>
            <a:ext cx="2368218" cy="1584176"/>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smtClean="0">
                <a:solidFill>
                  <a:schemeClr val="tx1"/>
                </a:solidFill>
              </a:rPr>
              <a:t>Kalpošanai dzīvajam Dievam</a:t>
            </a:r>
            <a:endParaRPr lang="lv-LV" sz="3200" dirty="0">
              <a:solidFill>
                <a:schemeClr val="tx1"/>
              </a:solidFill>
            </a:endParaRPr>
          </a:p>
        </p:txBody>
      </p:sp>
      <p:sp>
        <p:nvSpPr>
          <p:cNvPr id="2" name="Lejupvērstā bultiņa 1"/>
          <p:cNvSpPr/>
          <p:nvPr/>
        </p:nvSpPr>
        <p:spPr>
          <a:xfrm>
            <a:off x="7488393" y="4037851"/>
            <a:ext cx="720080" cy="4785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5867400" cy="850900"/>
          </a:xfrm>
        </p:spPr>
        <p:txBody>
          <a:bodyPr/>
          <a:lstStyle/>
          <a:p>
            <a:pPr eaLnBrk="1" hangingPunct="1"/>
            <a:r>
              <a:rPr lang="lv-LV" altLang="lv-LV" b="1" dirty="0" smtClean="0">
                <a:solidFill>
                  <a:schemeClr val="tx1"/>
                </a:solidFill>
              </a:rPr>
              <a:t>Kopsavilkums</a:t>
            </a:r>
            <a:endParaRPr lang="lv-LV" altLang="lv-LV" b="1" dirty="0" smtClean="0">
              <a:solidFill>
                <a:schemeClr val="tx1"/>
              </a:solidFill>
            </a:endParaRPr>
          </a:p>
        </p:txBody>
      </p:sp>
      <p:sp>
        <p:nvSpPr>
          <p:cNvPr id="7" name="Rectangle 6"/>
          <p:cNvSpPr>
            <a:spLocks noChangeArrowheads="1"/>
          </p:cNvSpPr>
          <p:nvPr/>
        </p:nvSpPr>
        <p:spPr bwMode="auto">
          <a:xfrm>
            <a:off x="0" y="1196752"/>
            <a:ext cx="7380288" cy="5016758"/>
          </a:xfrm>
          <a:prstGeom prst="rect">
            <a:avLst/>
          </a:prstGeom>
          <a:noFill/>
          <a:ln w="9525">
            <a:noFill/>
            <a:miter lim="800000"/>
            <a:headEnd/>
            <a:tailEnd/>
          </a:ln>
        </p:spPr>
        <p:txBody>
          <a:bodyPr>
            <a:spAutoFit/>
          </a:bodyPr>
          <a:lstStyle/>
          <a:p>
            <a:pPr eaLnBrk="1" hangingPunct="1">
              <a:buFontTx/>
              <a:buChar char="•"/>
            </a:pPr>
            <a:r>
              <a:rPr lang="lv-LV" altLang="lv-LV" sz="3200" b="1" dirty="0"/>
              <a:t>VD</a:t>
            </a:r>
            <a:r>
              <a:rPr lang="lv-LV" altLang="lv-LV" sz="3200" dirty="0"/>
              <a:t> ir </a:t>
            </a:r>
            <a:r>
              <a:rPr lang="lv-LV" altLang="lv-LV" sz="3200" b="1" dirty="0"/>
              <a:t>JD</a:t>
            </a:r>
            <a:r>
              <a:rPr lang="lv-LV" altLang="lv-LV" sz="3200" dirty="0"/>
              <a:t> </a:t>
            </a:r>
            <a:r>
              <a:rPr lang="lv-LV" altLang="lv-LV" sz="3200" b="1" dirty="0"/>
              <a:t>ēna</a:t>
            </a:r>
            <a:r>
              <a:rPr lang="lv-LV" altLang="lv-LV" sz="3200" dirty="0"/>
              <a:t>, </a:t>
            </a:r>
            <a:r>
              <a:rPr lang="lv-LV" altLang="lv-LV" sz="3200" b="1" dirty="0"/>
              <a:t>skice</a:t>
            </a:r>
          </a:p>
          <a:p>
            <a:pPr eaLnBrk="1" hangingPunct="1">
              <a:buFontTx/>
              <a:buChar char="•"/>
            </a:pPr>
            <a:r>
              <a:rPr lang="lv-LV" altLang="lv-LV" sz="3200" b="1" dirty="0"/>
              <a:t>JD nomaina VD</a:t>
            </a:r>
            <a:r>
              <a:rPr lang="lv-LV" altLang="lv-LV" sz="3200" dirty="0"/>
              <a:t> </a:t>
            </a:r>
          </a:p>
          <a:p>
            <a:pPr eaLnBrk="1" hangingPunct="1">
              <a:buFontTx/>
              <a:buChar char="•"/>
            </a:pPr>
            <a:r>
              <a:rPr lang="lv-LV" altLang="lv-LV" sz="3200" b="1" dirty="0" smtClean="0"/>
              <a:t>VD</a:t>
            </a:r>
            <a:r>
              <a:rPr lang="lv-LV" altLang="lv-LV" sz="3200" dirty="0" smtClean="0"/>
              <a:t> </a:t>
            </a:r>
            <a:r>
              <a:rPr lang="lv-LV" altLang="lv-LV" sz="3200" b="1" dirty="0"/>
              <a:t>upuri</a:t>
            </a:r>
            <a:r>
              <a:rPr lang="lv-LV" altLang="lv-LV" sz="3200" dirty="0"/>
              <a:t> nedod </a:t>
            </a:r>
            <a:r>
              <a:rPr lang="lv-LV" altLang="lv-LV" sz="3200" b="1" dirty="0"/>
              <a:t>piedošanu</a:t>
            </a:r>
            <a:r>
              <a:rPr lang="lv-LV" altLang="lv-LV" sz="3200" dirty="0"/>
              <a:t>, </a:t>
            </a:r>
          </a:p>
          <a:p>
            <a:pPr eaLnBrk="1" hangingPunct="1"/>
            <a:r>
              <a:rPr lang="lv-LV" altLang="lv-LV" sz="3200" dirty="0"/>
              <a:t>tie ir tikai </a:t>
            </a:r>
            <a:r>
              <a:rPr lang="lv-LV" altLang="lv-LV" sz="3200" b="1" dirty="0"/>
              <a:t>norāde</a:t>
            </a:r>
            <a:r>
              <a:rPr lang="lv-LV" altLang="lv-LV" sz="3200" dirty="0"/>
              <a:t> uz </a:t>
            </a:r>
            <a:r>
              <a:rPr lang="lv-LV" altLang="lv-LV" sz="3200" b="1" dirty="0"/>
              <a:t>Jēzus upuri</a:t>
            </a:r>
            <a:r>
              <a:rPr lang="lv-LV" altLang="lv-LV" sz="3200" dirty="0"/>
              <a:t>.</a:t>
            </a:r>
          </a:p>
          <a:p>
            <a:pPr eaLnBrk="1" hangingPunct="1">
              <a:buFontTx/>
              <a:buChar char="•"/>
            </a:pPr>
            <a:r>
              <a:rPr lang="lv-LV" altLang="lv-LV" sz="3200" b="1" dirty="0"/>
              <a:t>1 upuris</a:t>
            </a:r>
            <a:r>
              <a:rPr lang="lv-LV" altLang="lv-LV" sz="3200" dirty="0"/>
              <a:t>, kas </a:t>
            </a:r>
            <a:r>
              <a:rPr lang="lv-LV" altLang="lv-LV" sz="3200" b="1" dirty="0"/>
              <a:t>par</a:t>
            </a:r>
            <a:r>
              <a:rPr lang="lv-LV" altLang="lv-LV" sz="3200" dirty="0"/>
              <a:t> un </a:t>
            </a:r>
            <a:r>
              <a:rPr lang="lv-LV" altLang="lv-LV" sz="3200" b="1" dirty="0"/>
              <a:t>uz visiem laikiem</a:t>
            </a:r>
            <a:r>
              <a:rPr lang="lv-LV" altLang="lv-LV" sz="3200" dirty="0"/>
              <a:t>.</a:t>
            </a:r>
          </a:p>
          <a:p>
            <a:pPr eaLnBrk="1" hangingPunct="1">
              <a:buFontTx/>
              <a:buChar char="•"/>
            </a:pPr>
            <a:r>
              <a:rPr lang="lv-LV" altLang="lv-LV" sz="3200" dirty="0"/>
              <a:t>Ko </a:t>
            </a:r>
            <a:r>
              <a:rPr lang="lv-LV" altLang="lv-LV" sz="3200" b="1" dirty="0"/>
              <a:t>nepilnīgā</a:t>
            </a:r>
            <a:r>
              <a:rPr lang="lv-LV" altLang="lv-LV" sz="3200" dirty="0"/>
              <a:t> bauslība </a:t>
            </a:r>
            <a:r>
              <a:rPr lang="lv-LV" altLang="lv-LV" sz="3200" b="1" dirty="0"/>
              <a:t>nespēja</a:t>
            </a:r>
            <a:r>
              <a:rPr lang="lv-LV" altLang="lv-LV" sz="3200" dirty="0"/>
              <a:t> </a:t>
            </a:r>
            <a:r>
              <a:rPr lang="lv-LV" altLang="lv-LV" sz="3200" b="1" dirty="0"/>
              <a:t>piepildīt</a:t>
            </a:r>
            <a:r>
              <a:rPr lang="lv-LV" altLang="lv-LV" sz="3200" dirty="0"/>
              <a:t>, to </a:t>
            </a:r>
            <a:r>
              <a:rPr lang="lv-LV" altLang="lv-LV" sz="3200" b="1" dirty="0"/>
              <a:t>Jēzus</a:t>
            </a:r>
            <a:r>
              <a:rPr lang="lv-LV" altLang="lv-LV" sz="3200" dirty="0"/>
              <a:t> izpildīja </a:t>
            </a:r>
            <a:r>
              <a:rPr lang="lv-LV" altLang="lv-LV" sz="3200" b="1" dirty="0"/>
              <a:t>vienreiz</a:t>
            </a:r>
            <a:r>
              <a:rPr lang="lv-LV" altLang="lv-LV" sz="3200" dirty="0"/>
              <a:t> </a:t>
            </a:r>
            <a:r>
              <a:rPr lang="lv-LV" altLang="lv-LV" sz="3200" dirty="0" smtClean="0"/>
              <a:t>  un </a:t>
            </a:r>
            <a:r>
              <a:rPr lang="lv-LV" altLang="lv-LV" sz="3200" dirty="0"/>
              <a:t>par </a:t>
            </a:r>
            <a:r>
              <a:rPr lang="lv-LV" altLang="lv-LV" sz="3200" b="1" dirty="0"/>
              <a:t>visām reizēm</a:t>
            </a:r>
            <a:r>
              <a:rPr lang="lv-LV" altLang="lv-LV" sz="3200" dirty="0"/>
              <a:t>.</a:t>
            </a:r>
          </a:p>
          <a:p>
            <a:pPr eaLnBrk="1" hangingPunct="1">
              <a:buFontTx/>
              <a:buChar char="•"/>
            </a:pPr>
            <a:r>
              <a:rPr lang="lv-LV" altLang="lv-LV" sz="3200" b="1" dirty="0"/>
              <a:t>Pateicība</a:t>
            </a:r>
            <a:r>
              <a:rPr lang="lv-LV" altLang="lv-LV" sz="3200" dirty="0"/>
              <a:t> </a:t>
            </a:r>
            <a:r>
              <a:rPr lang="lv-LV" altLang="lv-LV" sz="3200" b="1" dirty="0" smtClean="0"/>
              <a:t>Jēzum</a:t>
            </a:r>
            <a:r>
              <a:rPr lang="lv-LV" altLang="lv-LV" sz="3200" dirty="0" smtClean="0"/>
              <a:t> </a:t>
            </a:r>
            <a:r>
              <a:rPr lang="lv-LV" altLang="lv-LV" sz="3200" b="1" dirty="0"/>
              <a:t>Kristum</a:t>
            </a:r>
            <a:r>
              <a:rPr lang="lv-LV" altLang="lv-LV" sz="3200" dirty="0"/>
              <a:t>. Āmen</a:t>
            </a:r>
          </a:p>
        </p:txBody>
      </p:sp>
      <p:pic>
        <p:nvPicPr>
          <p:cNvPr id="4" name="Picture 6" descr="http://www.drpaulose.com/wp-content/uploads/lamb2.jpeg"/>
          <p:cNvPicPr>
            <a:picLocks noChangeAspect="1" noChangeArrowheads="1"/>
          </p:cNvPicPr>
          <p:nvPr/>
        </p:nvPicPr>
        <p:blipFill>
          <a:blip r:embed="rId2" cstate="print"/>
          <a:srcRect/>
          <a:stretch>
            <a:fillRect/>
          </a:stretch>
        </p:blipFill>
        <p:spPr bwMode="auto">
          <a:xfrm>
            <a:off x="5004048" y="116632"/>
            <a:ext cx="4139952" cy="2418956"/>
          </a:xfrm>
          <a:prstGeom prst="ellipse">
            <a:avLst/>
          </a:prstGeom>
          <a:ln>
            <a:noFill/>
          </a:ln>
          <a:effectLst>
            <a:softEdge rad="112500"/>
          </a:effectLst>
        </p:spPr>
      </p:pic>
      <p:pic>
        <p:nvPicPr>
          <p:cNvPr id="5" name="Picture 4" descr="BIBLE016"/>
          <p:cNvPicPr>
            <a:picLocks noChangeAspect="1" noChangeArrowheads="1"/>
          </p:cNvPicPr>
          <p:nvPr/>
        </p:nvPicPr>
        <p:blipFill>
          <a:blip r:embed="rId3" cstate="print"/>
          <a:srcRect/>
          <a:stretch>
            <a:fillRect/>
          </a:stretch>
        </p:blipFill>
        <p:spPr bwMode="auto">
          <a:xfrm>
            <a:off x="6272213" y="3429000"/>
            <a:ext cx="2871787" cy="3429000"/>
          </a:xfrm>
          <a:prstGeom prst="rect">
            <a:avLst/>
          </a:prstGeom>
          <a:noFill/>
          <a:ln w="9525">
            <a:noFill/>
            <a:miter lim="800000"/>
            <a:headEnd/>
            <a:tailEnd/>
          </a:ln>
        </p:spPr>
      </p:pic>
      <p:sp>
        <p:nvSpPr>
          <p:cNvPr id="6" name="Down Arrow 5"/>
          <p:cNvSpPr/>
          <p:nvPr/>
        </p:nvSpPr>
        <p:spPr>
          <a:xfrm>
            <a:off x="6875463" y="2636838"/>
            <a:ext cx="792162"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9"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par>
                          <p:cTn id="21" fill="hold">
                            <p:stCondLst>
                              <p:cond delay="5000"/>
                            </p:stCondLst>
                            <p:childTnLst>
                              <p:par>
                                <p:cTn id="22" presetID="2" presetClass="entr" presetSubtype="4" fill="hold" nodeType="after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 calcmode="lin" valueType="num">
                                      <p:cBhvr additive="base">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5500"/>
                            </p:stCondLst>
                            <p:childTnLst>
                              <p:par>
                                <p:cTn id="27" presetID="2" presetClass="entr" presetSubtype="4" fill="hold" nodeType="after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 calcmode="lin" valueType="num">
                                      <p:cBhvr additive="base">
                                        <p:cTn id="2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6000"/>
                            </p:stCondLst>
                            <p:childTnLst>
                              <p:par>
                                <p:cTn id="32" presetID="2" presetClass="entr" presetSubtype="4" fill="hold" nodeType="after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 calcmode="lin" valueType="num">
                                      <p:cBhvr additive="base">
                                        <p:cTn id="3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6500"/>
                            </p:stCondLst>
                            <p:childTnLst>
                              <p:par>
                                <p:cTn id="37" presetID="2" presetClass="entr" presetSubtype="4" fill="hold" nodeType="after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 calcmode="lin" valueType="num">
                                      <p:cBhvr additive="base">
                                        <p:cTn id="3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7000"/>
                            </p:stCondLst>
                            <p:childTnLst>
                              <p:par>
                                <p:cTn id="42" presetID="2" presetClass="entr" presetSubtype="4" fill="hold" nodeType="afterEffect">
                                  <p:stCondLst>
                                    <p:cond delay="0"/>
                                  </p:stCondLst>
                                  <p:childTnLst>
                                    <p:set>
                                      <p:cBhvr>
                                        <p:cTn id="43" dur="1" fill="hold">
                                          <p:stCondLst>
                                            <p:cond delay="0"/>
                                          </p:stCondLst>
                                        </p:cTn>
                                        <p:tgtEl>
                                          <p:spTgt spid="7">
                                            <p:txEl>
                                              <p:pRg st="4" end="4"/>
                                            </p:txEl>
                                          </p:spTgt>
                                        </p:tgtEl>
                                        <p:attrNameLst>
                                          <p:attrName>style.visibility</p:attrName>
                                        </p:attrNameLst>
                                      </p:cBhvr>
                                      <p:to>
                                        <p:strVal val="visible"/>
                                      </p:to>
                                    </p:set>
                                    <p:anim calcmode="lin" valueType="num">
                                      <p:cBhvr additive="base">
                                        <p:cTn id="4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7500"/>
                            </p:stCondLst>
                            <p:childTnLst>
                              <p:par>
                                <p:cTn id="47" presetID="2" presetClass="entr" presetSubtype="4" fill="hold" nodeType="after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 calcmode="lin" valueType="num">
                                      <p:cBhvr additive="base">
                                        <p:cTn id="4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8000"/>
                            </p:stCondLst>
                            <p:childTnLst>
                              <p:par>
                                <p:cTn id="52" presetID="2" presetClass="entr" presetSubtype="4" fill="hold" nodeType="afterEffect">
                                  <p:stCondLst>
                                    <p:cond delay="0"/>
                                  </p:stCondLst>
                                  <p:childTnLst>
                                    <p:set>
                                      <p:cBhvr>
                                        <p:cTn id="53" dur="1" fill="hold">
                                          <p:stCondLst>
                                            <p:cond delay="0"/>
                                          </p:stCondLst>
                                        </p:cTn>
                                        <p:tgtEl>
                                          <p:spTgt spid="7">
                                            <p:txEl>
                                              <p:pRg st="6" end="6"/>
                                            </p:txEl>
                                          </p:spTgt>
                                        </p:tgtEl>
                                        <p:attrNameLst>
                                          <p:attrName>style.visibility</p:attrName>
                                        </p:attrNameLst>
                                      </p:cBhvr>
                                      <p:to>
                                        <p:strVal val="visible"/>
                                      </p:to>
                                    </p:set>
                                    <p:anim calcmode="lin" valueType="num">
                                      <p:cBhvr additive="base">
                                        <p:cTn id="54"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5363" name="Rectangle 2"/>
          <p:cNvSpPr>
            <a:spLocks noGrp="1" noChangeArrowheads="1"/>
          </p:cNvSpPr>
          <p:nvPr>
            <p:ph type="title"/>
          </p:nvPr>
        </p:nvSpPr>
        <p:spPr>
          <a:xfrm>
            <a:off x="107950" y="2924175"/>
            <a:ext cx="5184775" cy="1143000"/>
          </a:xfrm>
        </p:spPr>
        <p:txBody>
          <a:bodyPr/>
          <a:lstStyle/>
          <a:p>
            <a:pPr eaLnBrk="1" hangingPunct="1"/>
            <a:r>
              <a:rPr lang="lv-LV" altLang="lv-LV" sz="5400" smtClean="0"/>
              <a:t>Un Dieva miers, kas ir augstāks par visu saprašanu lai pasargā jūsu sirdis un jūsu domas. </a:t>
            </a:r>
            <a:r>
              <a:rPr lang="lv-LV" altLang="lv-LV" sz="5400" b="1" smtClean="0"/>
              <a:t>Āmen</a:t>
            </a:r>
            <a:br>
              <a:rPr lang="lv-LV" altLang="lv-LV" sz="5400" b="1" smtClean="0"/>
            </a:br>
            <a:endParaRPr lang="lv-LV" alt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975"/>
            <a:ext cx="8175625" cy="1071563"/>
          </a:xfrm>
        </p:spPr>
        <p:txBody>
          <a:bodyPr/>
          <a:lstStyle/>
          <a:p>
            <a:pPr eaLnBrk="1" hangingPunct="1"/>
            <a:r>
              <a:rPr lang="lv-LV" altLang="lv-LV" sz="4000" b="1" smtClean="0">
                <a:solidFill>
                  <a:schemeClr val="tx1"/>
                </a:solidFill>
              </a:rPr>
              <a:t>Ebr.9:11-14 Jēzus upuris</a:t>
            </a:r>
          </a:p>
        </p:txBody>
      </p:sp>
      <p:pic>
        <p:nvPicPr>
          <p:cNvPr id="3075"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eaLnBrk="1" hangingPunct="1">
              <a:spcBef>
                <a:spcPct val="50000"/>
              </a:spcBef>
            </a:pPr>
            <a:r>
              <a:rPr lang="lv-LV" altLang="lv-LV" sz="2000"/>
              <a:t>29.sep.2024.</a:t>
            </a:r>
          </a:p>
        </p:txBody>
      </p:sp>
      <p:sp>
        <p:nvSpPr>
          <p:cNvPr id="3077" name="Text Box 6"/>
          <p:cNvSpPr txBox="1">
            <a:spLocks noChangeArrowheads="1"/>
          </p:cNvSpPr>
          <p:nvPr/>
        </p:nvSpPr>
        <p:spPr bwMode="auto">
          <a:xfrm>
            <a:off x="5715000" y="950814"/>
            <a:ext cx="3429000" cy="461962"/>
          </a:xfrm>
          <a:prstGeom prst="rect">
            <a:avLst/>
          </a:prstGeom>
          <a:noFill/>
          <a:ln w="9525">
            <a:noFill/>
            <a:miter lim="800000"/>
            <a:headEnd/>
            <a:tailEnd/>
          </a:ln>
        </p:spPr>
        <p:txBody>
          <a:bodyPr>
            <a:spAutoFit/>
          </a:bodyPr>
          <a:lstStyle/>
          <a:p>
            <a:pPr eaLnBrk="1" hangingPunct="1">
              <a:spcBef>
                <a:spcPct val="50000"/>
              </a:spcBef>
            </a:pPr>
            <a:r>
              <a:rPr lang="lv-LV" altLang="lv-LV" sz="2400" dirty="0"/>
              <a:t>Māc. Roberts Otomers</a:t>
            </a:r>
          </a:p>
        </p:txBody>
      </p:sp>
      <p:sp>
        <p:nvSpPr>
          <p:cNvPr id="3078" name="Rectangle 5"/>
          <p:cNvSpPr>
            <a:spLocks noChangeArrowheads="1"/>
          </p:cNvSpPr>
          <p:nvPr/>
        </p:nvSpPr>
        <p:spPr bwMode="auto">
          <a:xfrm>
            <a:off x="0" y="1478805"/>
            <a:ext cx="9144000" cy="5170646"/>
          </a:xfrm>
          <a:prstGeom prst="rect">
            <a:avLst/>
          </a:prstGeom>
          <a:noFill/>
          <a:ln w="9525">
            <a:noFill/>
            <a:miter lim="800000"/>
            <a:headEnd/>
            <a:tailEnd/>
          </a:ln>
        </p:spPr>
        <p:txBody>
          <a:bodyPr>
            <a:spAutoFit/>
          </a:bodyPr>
          <a:lstStyle/>
          <a:p>
            <a:pPr eaLnBrk="1" hangingPunct="1"/>
            <a:r>
              <a:rPr lang="lv-LV" altLang="lv-LV" sz="3000" dirty="0"/>
              <a:t>11 Bet Kristus, atnācis par nākamo labumu augsto priesteri, caur lielāko un pilnīgāko telti, ne rokām taisīto, tas ir, ne šai radībai piederīgu, </a:t>
            </a:r>
            <a:r>
              <a:rPr lang="lv-LV" altLang="lv-LV" sz="3000" dirty="0" smtClean="0"/>
              <a:t>12 </a:t>
            </a:r>
            <a:r>
              <a:rPr lang="lv-LV" altLang="lv-LV" sz="3000" dirty="0"/>
              <a:t>ne ar āžu un teļu asinīm, bet ar Savām paša asinīm reizi par visām reizēm ir iegājis svētnīcā un panācis mūžīgu izpirkšanu</a:t>
            </a:r>
            <a:r>
              <a:rPr lang="lv-LV" altLang="lv-LV" sz="3000" dirty="0" smtClean="0"/>
              <a:t>. 13 </a:t>
            </a:r>
            <a:r>
              <a:rPr lang="lv-LV" altLang="lv-LV" sz="3000" dirty="0"/>
              <a:t>Jo, ja āžu un vēršu asinis un jaunas govs pelni, apslakot sagānītos, šķīstī miesas šķīstībai</a:t>
            </a:r>
            <a:r>
              <a:rPr lang="lv-LV" altLang="lv-LV" sz="3000" dirty="0" smtClean="0"/>
              <a:t>, 14 </a:t>
            </a:r>
            <a:r>
              <a:rPr lang="lv-LV" altLang="lv-LV" sz="3000" dirty="0"/>
              <a:t>cik daudz vairāk Kristus asinis, kas mūžīgā Gara spēkā pats Sevi ir bezvainīgu </a:t>
            </a:r>
            <a:r>
              <a:rPr lang="lv-LV" altLang="lv-LV" sz="3000" dirty="0" err="1"/>
              <a:t>purējis</a:t>
            </a:r>
            <a:r>
              <a:rPr lang="lv-LV" altLang="lv-LV" sz="3000" dirty="0"/>
              <a:t> Dievam, šķīstīs mūsu sirdsapziņu no nedzīviem darbiem kalpošanai dzīvajam Dievam.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altLang="lv-LV" b="1" smtClean="0">
                <a:solidFill>
                  <a:schemeClr val="tx1"/>
                </a:solidFill>
              </a:rPr>
              <a:t>Ievads</a:t>
            </a:r>
          </a:p>
        </p:txBody>
      </p:sp>
      <p:pic>
        <p:nvPicPr>
          <p:cNvPr id="4" name="Picture 6" descr="http://www.drpaulose.com/wp-content/uploads/lamb2.jpeg"/>
          <p:cNvPicPr>
            <a:picLocks noChangeAspect="1" noChangeArrowheads="1"/>
          </p:cNvPicPr>
          <p:nvPr/>
        </p:nvPicPr>
        <p:blipFill>
          <a:blip r:embed="rId2" cstate="print"/>
          <a:srcRect/>
          <a:stretch>
            <a:fillRect/>
          </a:stretch>
        </p:blipFill>
        <p:spPr bwMode="auto">
          <a:xfrm>
            <a:off x="107504" y="3559217"/>
            <a:ext cx="4139952" cy="3138465"/>
          </a:xfrm>
          <a:prstGeom prst="ellipse">
            <a:avLst/>
          </a:prstGeom>
          <a:ln>
            <a:noFill/>
          </a:ln>
          <a:effectLst>
            <a:softEdge rad="112500"/>
          </a:effectLst>
        </p:spPr>
      </p:pic>
      <p:pic>
        <p:nvPicPr>
          <p:cNvPr id="5" name="Picture 4" descr="BIBLE016"/>
          <p:cNvPicPr>
            <a:picLocks noChangeAspect="1" noChangeArrowheads="1"/>
          </p:cNvPicPr>
          <p:nvPr/>
        </p:nvPicPr>
        <p:blipFill>
          <a:blip r:embed="rId3" cstate="print"/>
          <a:srcRect/>
          <a:stretch>
            <a:fillRect/>
          </a:stretch>
        </p:blipFill>
        <p:spPr bwMode="auto">
          <a:xfrm>
            <a:off x="5508625" y="3414713"/>
            <a:ext cx="2871788" cy="3429000"/>
          </a:xfrm>
          <a:prstGeom prst="rect">
            <a:avLst/>
          </a:prstGeom>
          <a:noFill/>
          <a:ln w="9525">
            <a:noFill/>
            <a:miter lim="800000"/>
            <a:headEnd/>
            <a:tailEnd/>
          </a:ln>
        </p:spPr>
      </p:pic>
      <p:sp>
        <p:nvSpPr>
          <p:cNvPr id="6" name="Down Arrow 5"/>
          <p:cNvSpPr/>
          <p:nvPr/>
        </p:nvSpPr>
        <p:spPr>
          <a:xfrm rot="16200000">
            <a:off x="4968081" y="4833144"/>
            <a:ext cx="792163"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 name="Taisnstūris ar noapaļotiem stūriem 1"/>
          <p:cNvSpPr/>
          <p:nvPr/>
        </p:nvSpPr>
        <p:spPr>
          <a:xfrm>
            <a:off x="323850" y="676275"/>
            <a:ext cx="2663825" cy="1655763"/>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a:solidFill>
                  <a:schemeClr val="tx1"/>
                </a:solidFill>
              </a:rPr>
              <a:t>Kāpēc VD ir dzīvnieku upurēšana?</a:t>
            </a:r>
          </a:p>
        </p:txBody>
      </p:sp>
      <p:sp>
        <p:nvSpPr>
          <p:cNvPr id="8" name="Taisnstūris ar noapaļotiem stūriem 7"/>
          <p:cNvSpPr/>
          <p:nvPr/>
        </p:nvSpPr>
        <p:spPr>
          <a:xfrm>
            <a:off x="6011863" y="622300"/>
            <a:ext cx="2663825" cy="1938338"/>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a:solidFill>
                  <a:schemeClr val="tx1"/>
                </a:solidFill>
              </a:rPr>
              <a:t>Kāpēc JD vairs nav dzīvnieku upurēšana?</a:t>
            </a:r>
          </a:p>
        </p:txBody>
      </p:sp>
      <p:sp>
        <p:nvSpPr>
          <p:cNvPr id="9" name="Taisnstūris ar noapaļotiem stūriem 8"/>
          <p:cNvSpPr/>
          <p:nvPr/>
        </p:nvSpPr>
        <p:spPr>
          <a:xfrm>
            <a:off x="3076575" y="1741488"/>
            <a:ext cx="2808288" cy="21097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a:solidFill>
                  <a:schemeClr val="tx1"/>
                </a:solidFill>
              </a:rPr>
              <a:t>Kas kopīgs dzīvnieku upuriem ar Jēzus upuri?</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nodeType="with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nodeType="afterGroup">
                            <p:stCondLst>
                              <p:cond delay="4000"/>
                            </p:stCondLst>
                            <p:childTnLst>
                              <p:par>
                                <p:cTn id="17" presetID="9"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500"/>
                                        <p:tgtEl>
                                          <p:spTgt spid="5"/>
                                        </p:tgtEl>
                                      </p:cBhvr>
                                    </p:animEffect>
                                  </p:childTnLst>
                                </p:cTn>
                              </p:par>
                            </p:childTnLst>
                          </p:cTn>
                        </p:par>
                        <p:par>
                          <p:cTn id="20" fill="hold">
                            <p:stCondLst>
                              <p:cond delay="4500"/>
                            </p:stCondLst>
                            <p:childTnLst>
                              <p:par>
                                <p:cTn id="21" presetID="1"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par>
                          <p:cTn id="23" fill="hold">
                            <p:stCondLst>
                              <p:cond delay="4500"/>
                            </p:stCondLst>
                            <p:childTnLst>
                              <p:par>
                                <p:cTn id="24" presetID="1"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par>
                          <p:cTn id="26" fill="hold">
                            <p:stCondLst>
                              <p:cond delay="4500"/>
                            </p:stCondLst>
                            <p:childTnLst>
                              <p:par>
                                <p:cTn id="27" presetID="1"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2" grpId="0" animBg="1"/>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altLang="lv-LV" b="1" dirty="0" smtClean="0">
                <a:solidFill>
                  <a:schemeClr val="tx1"/>
                </a:solidFill>
              </a:rPr>
              <a:t>Vecās Derības prakse</a:t>
            </a:r>
          </a:p>
        </p:txBody>
      </p:sp>
      <p:pic>
        <p:nvPicPr>
          <p:cNvPr id="4" name="Picture 6" descr="http://www.drpaulose.com/wp-content/uploads/lamb2.jpeg"/>
          <p:cNvPicPr>
            <a:picLocks noChangeAspect="1" noChangeArrowheads="1"/>
          </p:cNvPicPr>
          <p:nvPr/>
        </p:nvPicPr>
        <p:blipFill>
          <a:blip r:embed="rId2" cstate="print"/>
          <a:srcRect/>
          <a:stretch>
            <a:fillRect/>
          </a:stretch>
        </p:blipFill>
        <p:spPr bwMode="auto">
          <a:xfrm>
            <a:off x="5040052" y="2768555"/>
            <a:ext cx="3528392" cy="2674846"/>
          </a:xfrm>
          <a:prstGeom prst="ellipse">
            <a:avLst/>
          </a:prstGeom>
          <a:ln>
            <a:noFill/>
          </a:ln>
          <a:effectLst>
            <a:softEdge rad="112500"/>
          </a:effectLst>
        </p:spPr>
      </p:pic>
      <p:sp>
        <p:nvSpPr>
          <p:cNvPr id="9" name="Taisnstūris ar noapaļotiem stūriem 8"/>
          <p:cNvSpPr/>
          <p:nvPr/>
        </p:nvSpPr>
        <p:spPr>
          <a:xfrm>
            <a:off x="4572001" y="908720"/>
            <a:ext cx="4392487" cy="156274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2800" dirty="0"/>
              <a:t>tur bija jāpienes upuris par </a:t>
            </a:r>
            <a:r>
              <a:rPr lang="lv-LV" sz="2800" dirty="0"/>
              <a:t>grēkiem, lai saņemtu piedošanu</a:t>
            </a:r>
            <a:endParaRPr lang="lv-LV" sz="2800" dirty="0"/>
          </a:p>
        </p:txBody>
      </p:sp>
      <p:pic>
        <p:nvPicPr>
          <p:cNvPr id="10" name="Picture 5" descr="TABLETS"/>
          <p:cNvPicPr>
            <a:picLocks noChangeAspect="1" noChangeArrowheads="1"/>
          </p:cNvPicPr>
          <p:nvPr/>
        </p:nvPicPr>
        <p:blipFill>
          <a:blip r:embed="rId3" cstate="print"/>
          <a:srcRect/>
          <a:stretch>
            <a:fillRect/>
          </a:stretch>
        </p:blipFill>
        <p:spPr bwMode="auto">
          <a:xfrm>
            <a:off x="555625" y="2768600"/>
            <a:ext cx="3605213" cy="2441575"/>
          </a:xfrm>
          <a:prstGeom prst="rect">
            <a:avLst/>
          </a:prstGeom>
          <a:noFill/>
          <a:ln w="9525">
            <a:noFill/>
            <a:miter lim="800000"/>
            <a:headEnd/>
            <a:tailEnd/>
          </a:ln>
        </p:spPr>
      </p:pic>
      <p:sp>
        <p:nvSpPr>
          <p:cNvPr id="11" name="Taisnstūris ar noapaļotiem stūriem 10"/>
          <p:cNvSpPr/>
          <p:nvPr/>
        </p:nvSpPr>
        <p:spPr>
          <a:xfrm>
            <a:off x="584200" y="1174750"/>
            <a:ext cx="2763664" cy="105251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2800" dirty="0"/>
              <a:t>Kur bija pārkāpti baušļi</a:t>
            </a:r>
          </a:p>
        </p:txBody>
      </p:sp>
      <p:sp>
        <p:nvSpPr>
          <p:cNvPr id="3" name="Ovāls 2"/>
          <p:cNvSpPr/>
          <p:nvPr/>
        </p:nvSpPr>
        <p:spPr>
          <a:xfrm>
            <a:off x="683569" y="5516563"/>
            <a:ext cx="2962920" cy="64928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3600" b="1" dirty="0"/>
              <a:t>Bauslība</a:t>
            </a:r>
          </a:p>
        </p:txBody>
      </p:sp>
      <p:sp>
        <p:nvSpPr>
          <p:cNvPr id="12" name="Ovāls 11"/>
          <p:cNvSpPr/>
          <p:nvPr/>
        </p:nvSpPr>
        <p:spPr>
          <a:xfrm>
            <a:off x="5040052" y="5516563"/>
            <a:ext cx="3564396" cy="64928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3600" b="1" dirty="0"/>
              <a:t>Evaņģēlijs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childTnLst>
                          </p:cTn>
                        </p:par>
                        <p:par>
                          <p:cTn id="17" fill="hold">
                            <p:stCondLst>
                              <p:cond delay="4500"/>
                            </p:stCondLst>
                            <p:childTnLst>
                              <p:par>
                                <p:cTn id="18" presetID="1"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par>
                          <p:cTn id="20" fill="hold">
                            <p:stCondLst>
                              <p:cond delay="4500"/>
                            </p:stCondLst>
                            <p:childTnLst>
                              <p:par>
                                <p:cTn id="21" presetID="1"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par>
                          <p:cTn id="23" fill="hold">
                            <p:stCondLst>
                              <p:cond delay="4500"/>
                            </p:stCondLst>
                            <p:childTnLst>
                              <p:par>
                                <p:cTn id="24" presetID="1"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childTnLst>
                                </p:cTn>
                              </p:par>
                            </p:childTnLst>
                          </p:cTn>
                        </p:par>
                        <p:par>
                          <p:cTn id="26" fill="hold">
                            <p:stCondLst>
                              <p:cond delay="4500"/>
                            </p:stCondLst>
                            <p:childTnLst>
                              <p:par>
                                <p:cTn id="27" presetID="1"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9" grpId="0" animBg="1"/>
      <p:bldP spid="11" grpId="0" animBg="1"/>
      <p:bldP spid="3"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395536" y="404664"/>
            <a:ext cx="3708400" cy="850900"/>
          </a:xfrm>
        </p:spPr>
        <p:txBody>
          <a:bodyPr/>
          <a:lstStyle/>
          <a:p>
            <a:pPr eaLnBrk="1" hangingPunct="1"/>
            <a:r>
              <a:rPr lang="lv-LV" altLang="lv-LV" b="1" dirty="0" smtClean="0">
                <a:solidFill>
                  <a:schemeClr val="tx1"/>
                </a:solidFill>
              </a:rPr>
              <a:t>Mācīšana</a:t>
            </a:r>
          </a:p>
        </p:txBody>
      </p:sp>
      <p:sp>
        <p:nvSpPr>
          <p:cNvPr id="6147" name="Slide Number Placeholder 7"/>
          <p:cNvSpPr>
            <a:spLocks noGrp="1"/>
          </p:cNvSpPr>
          <p:nvPr>
            <p:ph type="sldNum" sz="quarter" idx="12"/>
          </p:nvPr>
        </p:nvSpPr>
        <p:spPr>
          <a:noFill/>
        </p:spPr>
        <p:txBody>
          <a:bodyPr/>
          <a:lstStyle/>
          <a:p>
            <a:fld id="{5D4AC3A0-4A2D-4096-9648-2CECB81D8E2A}" type="slidenum">
              <a:rPr lang="lv-LV" altLang="lv-LV"/>
              <a:pPr/>
              <a:t>5</a:t>
            </a:fld>
            <a:endParaRPr lang="lv-LV" altLang="lv-LV"/>
          </a:p>
        </p:txBody>
      </p:sp>
      <p:pic>
        <p:nvPicPr>
          <p:cNvPr id="21512" name="Picture 8"/>
          <p:cNvPicPr>
            <a:picLocks noChangeAspect="1" noChangeArrowheads="1"/>
          </p:cNvPicPr>
          <p:nvPr/>
        </p:nvPicPr>
        <p:blipFill>
          <a:blip r:embed="rId2" cstate="print"/>
          <a:srcRect/>
          <a:stretch>
            <a:fillRect/>
          </a:stretch>
        </p:blipFill>
        <p:spPr bwMode="auto">
          <a:xfrm>
            <a:off x="5692264" y="2218863"/>
            <a:ext cx="2835527" cy="263860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Rectangle 2"/>
          <p:cNvSpPr txBox="1">
            <a:spLocks noChangeArrowheads="1"/>
          </p:cNvSpPr>
          <p:nvPr/>
        </p:nvSpPr>
        <p:spPr bwMode="auto">
          <a:xfrm>
            <a:off x="4932362" y="404664"/>
            <a:ext cx="4211638"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defRPr/>
            </a:pPr>
            <a:r>
              <a:rPr lang="lv-LV" altLang="lv-LV" b="1" kern="0" dirty="0" smtClean="0">
                <a:solidFill>
                  <a:schemeClr val="tx1"/>
                </a:solidFill>
              </a:rPr>
              <a:t>Upurēšana</a:t>
            </a:r>
          </a:p>
        </p:txBody>
      </p:sp>
      <p:sp>
        <p:nvSpPr>
          <p:cNvPr id="8" name="Ovāls 7"/>
          <p:cNvSpPr/>
          <p:nvPr/>
        </p:nvSpPr>
        <p:spPr>
          <a:xfrm>
            <a:off x="539552" y="1268760"/>
            <a:ext cx="3384376" cy="6477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3600" b="1" dirty="0"/>
              <a:t>Sinagoga</a:t>
            </a:r>
          </a:p>
        </p:txBody>
      </p:sp>
      <p:sp>
        <p:nvSpPr>
          <p:cNvPr id="9" name="Ovāls 8"/>
          <p:cNvSpPr/>
          <p:nvPr/>
        </p:nvSpPr>
        <p:spPr>
          <a:xfrm>
            <a:off x="5580112" y="1268760"/>
            <a:ext cx="2916238" cy="6477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3600" b="1" dirty="0"/>
              <a:t>Templis</a:t>
            </a:r>
          </a:p>
        </p:txBody>
      </p:sp>
      <p:pic>
        <p:nvPicPr>
          <p:cNvPr id="3" name="Attēls 2"/>
          <p:cNvPicPr>
            <a:picLocks noChangeAspect="1"/>
          </p:cNvPicPr>
          <p:nvPr/>
        </p:nvPicPr>
        <p:blipFill rotWithShape="1">
          <a:blip r:embed="rId3" cstate="print"/>
          <a:srcRect l="12480" r="12639"/>
          <a:stretch/>
        </p:blipFill>
        <p:spPr>
          <a:xfrm>
            <a:off x="899592" y="2276872"/>
            <a:ext cx="2880320" cy="261362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2" name="Ovāls 11"/>
          <p:cNvSpPr/>
          <p:nvPr/>
        </p:nvSpPr>
        <p:spPr>
          <a:xfrm>
            <a:off x="684039" y="5301208"/>
            <a:ext cx="3095873" cy="6477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3600" b="1" dirty="0"/>
              <a:t>Bauslība</a:t>
            </a:r>
          </a:p>
        </p:txBody>
      </p:sp>
      <p:sp>
        <p:nvSpPr>
          <p:cNvPr id="13" name="Ovāls 12"/>
          <p:cNvSpPr/>
          <p:nvPr/>
        </p:nvSpPr>
        <p:spPr>
          <a:xfrm>
            <a:off x="5400179" y="5301208"/>
            <a:ext cx="3564309" cy="6477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3600" b="1" dirty="0"/>
              <a:t>Evaņģēlijs</a:t>
            </a:r>
          </a:p>
        </p:txBody>
      </p:sp>
      <p:sp>
        <p:nvSpPr>
          <p:cNvPr id="11" name="&quot;No&quot; Symbol 10"/>
          <p:cNvSpPr/>
          <p:nvPr/>
        </p:nvSpPr>
        <p:spPr>
          <a:xfrm>
            <a:off x="5220072" y="3905672"/>
            <a:ext cx="3923928" cy="2952328"/>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1600" dirty="0" smtClean="0">
                <a:solidFill>
                  <a:schemeClr val="tx1"/>
                </a:solidFill>
              </a:rPr>
              <a:t>70.gads</a:t>
            </a:r>
            <a:endParaRPr lang="en-US" sz="1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1512"/>
                                        </p:tgtEl>
                                        <p:attrNameLst>
                                          <p:attrName>style.visibility</p:attrName>
                                        </p:attrNameLst>
                                      </p:cBhvr>
                                      <p:to>
                                        <p:strVal val="visible"/>
                                      </p:to>
                                    </p:set>
                                    <p:animEffect transition="in" filter="fade">
                                      <p:cBhvr>
                                        <p:cTn id="20" dur="2000"/>
                                        <p:tgtEl>
                                          <p:spTgt spid="21512"/>
                                        </p:tgtEl>
                                      </p:cBhvr>
                                    </p:animEffect>
                                  </p:childTnLst>
                                </p:cTn>
                              </p:par>
                            </p:childTnLst>
                          </p:cTn>
                        </p:par>
                        <p:par>
                          <p:cTn id="21" fill="hold">
                            <p:stCondLst>
                              <p:cond delay="3000"/>
                            </p:stCondLst>
                            <p:childTnLst>
                              <p:par>
                                <p:cTn id="22" presetID="1"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childTnLst>
                                </p:cTn>
                              </p:par>
                            </p:childTnLst>
                          </p:cTn>
                        </p:par>
                        <p:par>
                          <p:cTn id="24" fill="hold">
                            <p:stCondLst>
                              <p:cond delay="3000"/>
                            </p:stCondLst>
                            <p:childTnLst>
                              <p:par>
                                <p:cTn id="25" presetID="1"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par>
                          <p:cTn id="27" fill="hold">
                            <p:stCondLst>
                              <p:cond delay="3000"/>
                            </p:stCondLst>
                            <p:childTnLst>
                              <p:par>
                                <p:cTn id="28" presetID="1"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par>
                          <p:cTn id="30" fill="hold">
                            <p:stCondLst>
                              <p:cond delay="3000"/>
                            </p:stCondLst>
                            <p:childTnLst>
                              <p:par>
                                <p:cTn id="31" presetID="1"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7" grpId="0"/>
      <p:bldP spid="8" grpId="0" animBg="1"/>
      <p:bldP spid="9" grpId="0" animBg="1"/>
      <p:bldP spid="12" grpId="0" animBg="1"/>
      <p:bldP spid="13"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xfrm>
            <a:off x="6553200" y="6409134"/>
            <a:ext cx="2133600" cy="476250"/>
          </a:xfrm>
          <a:noFill/>
        </p:spPr>
        <p:txBody>
          <a:bodyPr/>
          <a:lstStyle/>
          <a:p>
            <a:fld id="{3005B80C-BEDF-4746-885B-CD180E22A792}" type="slidenum">
              <a:rPr lang="lv-LV" smtClean="0"/>
              <a:pPr/>
              <a:t>6</a:t>
            </a:fld>
            <a:endParaRPr lang="lv-LV" dirty="0" smtClean="0"/>
          </a:p>
        </p:txBody>
      </p:sp>
      <p:sp>
        <p:nvSpPr>
          <p:cNvPr id="9" name="Rounded Rectangle 8"/>
          <p:cNvSpPr/>
          <p:nvPr/>
        </p:nvSpPr>
        <p:spPr>
          <a:xfrm>
            <a:off x="6588224" y="836712"/>
            <a:ext cx="1584176"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smtClean="0"/>
              <a:t>новый </a:t>
            </a:r>
            <a:r>
              <a:rPr lang="lv-LV" sz="3200" i="1" dirty="0" err="1" smtClean="0"/>
              <a:t>New</a:t>
            </a:r>
            <a:endParaRPr lang="lv-LV" sz="3200" dirty="0" smtClean="0"/>
          </a:p>
        </p:txBody>
      </p:sp>
      <p:pic>
        <p:nvPicPr>
          <p:cNvPr id="11" name="Picture 10" descr="yes.png"/>
          <p:cNvPicPr>
            <a:picLocks noChangeAspect="1"/>
          </p:cNvPicPr>
          <p:nvPr/>
        </p:nvPicPr>
        <p:blipFill>
          <a:blip r:embed="rId2" cstate="print"/>
          <a:stretch>
            <a:fillRect/>
          </a:stretch>
        </p:blipFill>
        <p:spPr>
          <a:xfrm>
            <a:off x="5940152" y="908720"/>
            <a:ext cx="782557" cy="782557"/>
          </a:xfrm>
          <a:prstGeom prst="rect">
            <a:avLst/>
          </a:prstGeom>
        </p:spPr>
      </p:pic>
      <p:sp>
        <p:nvSpPr>
          <p:cNvPr id="12" name="Rounded Rectangle 11"/>
          <p:cNvSpPr/>
          <p:nvPr/>
        </p:nvSpPr>
        <p:spPr>
          <a:xfrm>
            <a:off x="6516216" y="5733256"/>
            <a:ext cx="2051720"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smtClean="0"/>
              <a:t>молодой </a:t>
            </a:r>
            <a:r>
              <a:rPr lang="lv-LV" sz="3200" i="1" dirty="0" err="1" smtClean="0"/>
              <a:t>Young</a:t>
            </a:r>
            <a:endParaRPr lang="lv-LV" sz="3200" dirty="0" smtClean="0"/>
          </a:p>
        </p:txBody>
      </p:sp>
      <p:pic>
        <p:nvPicPr>
          <p:cNvPr id="10" name="Picture 9" descr="cancel.png"/>
          <p:cNvPicPr>
            <a:picLocks noChangeAspect="1"/>
          </p:cNvPicPr>
          <p:nvPr/>
        </p:nvPicPr>
        <p:blipFill>
          <a:blip r:embed="rId3" cstate="print"/>
          <a:stretch>
            <a:fillRect/>
          </a:stretch>
        </p:blipFill>
        <p:spPr>
          <a:xfrm>
            <a:off x="5868144" y="5805264"/>
            <a:ext cx="799924" cy="799924"/>
          </a:xfrm>
          <a:prstGeom prst="rect">
            <a:avLst/>
          </a:prstGeom>
        </p:spPr>
      </p:pic>
      <p:sp>
        <p:nvSpPr>
          <p:cNvPr id="14" name="Rectangle 2"/>
          <p:cNvSpPr>
            <a:spLocks noGrp="1" noChangeArrowheads="1"/>
          </p:cNvSpPr>
          <p:nvPr>
            <p:ph type="title" idx="4294967295"/>
          </p:nvPr>
        </p:nvSpPr>
        <p:spPr>
          <a:xfrm>
            <a:off x="0" y="0"/>
            <a:ext cx="9144000" cy="850900"/>
          </a:xfrm>
        </p:spPr>
        <p:txBody>
          <a:bodyPr/>
          <a:lstStyle/>
          <a:p>
            <a:pPr eaLnBrk="1" hangingPunct="1"/>
            <a:r>
              <a:rPr lang="lv-LV" altLang="lv-LV" sz="4000" b="1" dirty="0" smtClean="0">
                <a:solidFill>
                  <a:schemeClr val="tx1"/>
                </a:solidFill>
              </a:rPr>
              <a:t>Veco Derību nomaina Jaunā Derība</a:t>
            </a:r>
          </a:p>
        </p:txBody>
      </p:sp>
      <p:pic>
        <p:nvPicPr>
          <p:cNvPr id="15" name="Picture 6" descr="http://www.drpaulose.com/wp-content/uploads/lamb2.jpeg"/>
          <p:cNvPicPr>
            <a:picLocks noChangeAspect="1" noChangeArrowheads="1"/>
          </p:cNvPicPr>
          <p:nvPr/>
        </p:nvPicPr>
        <p:blipFill>
          <a:blip r:embed="rId4" cstate="print"/>
          <a:srcRect/>
          <a:stretch>
            <a:fillRect/>
          </a:stretch>
        </p:blipFill>
        <p:spPr bwMode="auto">
          <a:xfrm>
            <a:off x="107504" y="2349368"/>
            <a:ext cx="4139952" cy="3138465"/>
          </a:xfrm>
          <a:prstGeom prst="ellipse">
            <a:avLst/>
          </a:prstGeom>
          <a:ln>
            <a:noFill/>
          </a:ln>
          <a:effectLst>
            <a:softEdge rad="112500"/>
          </a:effectLst>
        </p:spPr>
      </p:pic>
      <p:pic>
        <p:nvPicPr>
          <p:cNvPr id="16" name="Picture 15" descr="BIBLE016"/>
          <p:cNvPicPr>
            <a:picLocks noChangeAspect="1" noChangeArrowheads="1"/>
          </p:cNvPicPr>
          <p:nvPr/>
        </p:nvPicPr>
        <p:blipFill>
          <a:blip r:embed="rId5" cstate="print"/>
          <a:srcRect/>
          <a:stretch>
            <a:fillRect/>
          </a:stretch>
        </p:blipFill>
        <p:spPr bwMode="auto">
          <a:xfrm>
            <a:off x="5796136" y="2132856"/>
            <a:ext cx="2871788" cy="3429000"/>
          </a:xfrm>
          <a:prstGeom prst="rect">
            <a:avLst/>
          </a:prstGeom>
          <a:noFill/>
          <a:ln w="9525">
            <a:noFill/>
            <a:miter lim="800000"/>
            <a:headEnd/>
            <a:tailEnd/>
          </a:ln>
        </p:spPr>
      </p:pic>
      <p:sp>
        <p:nvSpPr>
          <p:cNvPr id="17" name="Down Arrow 16"/>
          <p:cNvSpPr/>
          <p:nvPr/>
        </p:nvSpPr>
        <p:spPr>
          <a:xfrm rot="16200000">
            <a:off x="4723420" y="3277580"/>
            <a:ext cx="1209576" cy="12243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Taisnstūris ar noapaļotiem stūriem 10"/>
          <p:cNvSpPr/>
          <p:nvPr/>
        </p:nvSpPr>
        <p:spPr>
          <a:xfrm>
            <a:off x="584200" y="1174750"/>
            <a:ext cx="3087688" cy="1052513"/>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smtClean="0">
                <a:solidFill>
                  <a:schemeClr val="tx1"/>
                </a:solidFill>
              </a:rPr>
              <a:t>VD ir tikai ēna, skice JD</a:t>
            </a:r>
            <a:endParaRPr lang="lv-LV" sz="3200" dirty="0">
              <a:solidFill>
                <a:schemeClr val="tx1"/>
              </a:solidFill>
            </a:endParaRPr>
          </a:p>
        </p:txBody>
      </p:sp>
      <p:sp>
        <p:nvSpPr>
          <p:cNvPr id="19" name="Taisnstūris ar noapaļotiem stūriem 10"/>
          <p:cNvSpPr/>
          <p:nvPr/>
        </p:nvSpPr>
        <p:spPr>
          <a:xfrm>
            <a:off x="395536" y="5589240"/>
            <a:ext cx="3672408" cy="1052513"/>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smtClean="0">
                <a:solidFill>
                  <a:schemeClr val="tx1"/>
                </a:solidFill>
              </a:rPr>
              <a:t>VD līdz ar Jēzu ir kļuvusi nederīga</a:t>
            </a:r>
            <a:endParaRPr lang="lv-LV"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2000"/>
                                        <p:tgtEl>
                                          <p:spTgt spid="12"/>
                                        </p:tgtEl>
                                      </p:cBhvr>
                                    </p:animEffect>
                                  </p:childTnLst>
                                </p:cTn>
                              </p:par>
                              <p:par>
                                <p:cTn id="15" presetID="10"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par>
                          <p:cTn id="18" fill="hold">
                            <p:stCondLst>
                              <p:cond delay="4000"/>
                            </p:stCondLst>
                            <p:childTnLst>
                              <p:par>
                                <p:cTn id="19" presetID="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2000"/>
                                        <p:tgtEl>
                                          <p:spTgt spid="15"/>
                                        </p:tgtEl>
                                      </p:cBhvr>
                                    </p:animEffect>
                                  </p:childTnLst>
                                </p:cTn>
                              </p:par>
                            </p:childTnLst>
                          </p:cTn>
                        </p:par>
                        <p:par>
                          <p:cTn id="26" fill="hold">
                            <p:stCondLst>
                              <p:cond delay="60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2000"/>
                                        <p:tgtEl>
                                          <p:spTgt spid="17"/>
                                        </p:tgtEl>
                                      </p:cBhvr>
                                    </p:animEffect>
                                  </p:childTnLst>
                                </p:cTn>
                              </p:par>
                            </p:childTnLst>
                          </p:cTn>
                        </p:par>
                        <p:par>
                          <p:cTn id="30" fill="hold">
                            <p:stCondLst>
                              <p:cond delay="8000"/>
                            </p:stCondLst>
                            <p:childTnLst>
                              <p:par>
                                <p:cTn id="31" presetID="9" presetClass="entr" presetSubtype="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dissolve">
                                      <p:cBhvr>
                                        <p:cTn id="33" dur="500"/>
                                        <p:tgtEl>
                                          <p:spTgt spid="16"/>
                                        </p:tgtEl>
                                      </p:cBhvr>
                                    </p:animEffect>
                                  </p:childTnLst>
                                </p:cTn>
                              </p:par>
                            </p:childTnLst>
                          </p:cTn>
                        </p:par>
                        <p:par>
                          <p:cTn id="34" fill="hold">
                            <p:stCondLst>
                              <p:cond delay="8500"/>
                            </p:stCondLst>
                            <p:childTnLst>
                              <p:par>
                                <p:cTn id="35" presetID="1"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par>
                          <p:cTn id="37" fill="hold">
                            <p:stCondLst>
                              <p:cond delay="8500"/>
                            </p:stCondLst>
                            <p:childTnLst>
                              <p:par>
                                <p:cTn id="38" presetID="1"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4" name="Picture 6" descr="Saiešanas telts — Vikipēdija"/>
          <p:cNvPicPr>
            <a:picLocks noChangeAspect="1" noChangeArrowheads="1"/>
          </p:cNvPicPr>
          <p:nvPr/>
        </p:nvPicPr>
        <p:blipFill>
          <a:blip r:embed="rId2" cstate="print"/>
          <a:srcRect/>
          <a:stretch>
            <a:fillRect/>
          </a:stretch>
        </p:blipFill>
        <p:spPr bwMode="auto">
          <a:xfrm>
            <a:off x="611560" y="1124744"/>
            <a:ext cx="4051832" cy="282362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1267" name="Rectangle 3"/>
          <p:cNvSpPr>
            <a:spLocks noGrp="1" noChangeArrowheads="1"/>
          </p:cNvSpPr>
          <p:nvPr>
            <p:ph type="body" idx="4294967295"/>
          </p:nvPr>
        </p:nvSpPr>
        <p:spPr>
          <a:xfrm>
            <a:off x="-214313" y="0"/>
            <a:ext cx="9358313" cy="1557338"/>
          </a:xfrm>
        </p:spPr>
        <p:txBody>
          <a:bodyPr/>
          <a:lstStyle/>
          <a:p>
            <a:pPr algn="just" eaLnBrk="1" hangingPunct="1">
              <a:lnSpc>
                <a:spcPct val="80000"/>
              </a:lnSpc>
              <a:buFontTx/>
              <a:buNone/>
            </a:pPr>
            <a:r>
              <a:rPr lang="lv-LV" altLang="lv-LV" sz="2800" i="1" dirty="0" smtClean="0"/>
              <a:t>   11 Bet Kristus, atnācis par nākamo labumu augsto   priesteri, caur lielāko un pilnīgāko telti, ne rokām taisīto, tas ir, ne šai radībai piederīgu</a:t>
            </a:r>
            <a:endParaRPr lang="lv-LV" altLang="lv-LV" sz="1800" i="1" dirty="0" smtClean="0"/>
          </a:p>
        </p:txBody>
      </p:sp>
      <p:pic>
        <p:nvPicPr>
          <p:cNvPr id="5" name="Picture 8"/>
          <p:cNvPicPr>
            <a:picLocks noChangeAspect="1" noChangeArrowheads="1"/>
          </p:cNvPicPr>
          <p:nvPr/>
        </p:nvPicPr>
        <p:blipFill>
          <a:blip r:embed="rId3" cstate="print"/>
          <a:srcRect/>
          <a:stretch>
            <a:fillRect/>
          </a:stretch>
        </p:blipFill>
        <p:spPr bwMode="auto">
          <a:xfrm>
            <a:off x="652890" y="4149080"/>
            <a:ext cx="4032448" cy="274428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Picture 6" descr="http://www.drpaulose.com/wp-content/uploads/lamb2.jpeg"/>
          <p:cNvPicPr>
            <a:picLocks noChangeAspect="1" noChangeArrowheads="1"/>
          </p:cNvPicPr>
          <p:nvPr/>
        </p:nvPicPr>
        <p:blipFill>
          <a:blip r:embed="rId4" cstate="print"/>
          <a:srcRect/>
          <a:stretch>
            <a:fillRect/>
          </a:stretch>
        </p:blipFill>
        <p:spPr bwMode="auto">
          <a:xfrm>
            <a:off x="981292" y="3034424"/>
            <a:ext cx="3312368" cy="2028597"/>
          </a:xfrm>
          <a:prstGeom prst="ellipse">
            <a:avLst/>
          </a:prstGeom>
          <a:ln>
            <a:noFill/>
          </a:ln>
          <a:effectLst>
            <a:softEdge rad="112500"/>
          </a:effectLst>
        </p:spPr>
      </p:pic>
      <p:pic>
        <p:nvPicPr>
          <p:cNvPr id="2" name="Attēls 1"/>
          <p:cNvPicPr>
            <a:picLocks noChangeAspect="1"/>
          </p:cNvPicPr>
          <p:nvPr/>
        </p:nvPicPr>
        <p:blipFill rotWithShape="1">
          <a:blip r:embed="rId5"/>
          <a:srcRect r="12824"/>
          <a:stretch/>
        </p:blipFill>
        <p:spPr>
          <a:xfrm>
            <a:off x="5001041" y="1293358"/>
            <a:ext cx="4014313" cy="531001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Labā bultiņa 2"/>
          <p:cNvSpPr/>
          <p:nvPr/>
        </p:nvSpPr>
        <p:spPr>
          <a:xfrm>
            <a:off x="4355976" y="3501008"/>
            <a:ext cx="1368152" cy="12241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717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499"/>
                                          </p:stCondLst>
                                        </p:cTn>
                                        <p:tgtEl>
                                          <p:spTgt spid="5"/>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0"/>
                                  </p:stCondLst>
                                  <p:childTnLst>
                                    <p:set>
                                      <p:cBhvr>
                                        <p:cTn id="15" dur="1" fill="hold">
                                          <p:stCondLst>
                                            <p:cond delay="499"/>
                                          </p:stCondLst>
                                        </p:cTn>
                                        <p:tgtEl>
                                          <p:spTgt spid="6"/>
                                        </p:tgtEl>
                                        <p:attrNameLst>
                                          <p:attrName>style.visibility</p:attrName>
                                        </p:attrNameLst>
                                      </p:cBhvr>
                                      <p:to>
                                        <p:strVal val="visible"/>
                                      </p:to>
                                    </p:set>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sz="4000" b="1" dirty="0" smtClean="0">
                <a:solidFill>
                  <a:schemeClr val="tx1"/>
                </a:solidFill>
              </a:rPr>
              <a:t>3 Dāvanas </a:t>
            </a:r>
            <a:r>
              <a:rPr lang="lv-LV" sz="4000" b="1" dirty="0" err="1" smtClean="0">
                <a:solidFill>
                  <a:schemeClr val="tx1"/>
                </a:solidFill>
              </a:rPr>
              <a:t>jaundzimušam</a:t>
            </a:r>
            <a:r>
              <a:rPr lang="lv-LV" sz="4000" b="1" dirty="0" smtClean="0">
                <a:solidFill>
                  <a:schemeClr val="tx1"/>
                </a:solidFill>
              </a:rPr>
              <a:t> Ķēniņam</a:t>
            </a:r>
            <a:endParaRPr lang="lv-LV" sz="4000"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8</a:t>
            </a:fld>
            <a:endParaRPr lang="lv-LV" smtClean="0"/>
          </a:p>
        </p:txBody>
      </p:sp>
      <p:sp>
        <p:nvSpPr>
          <p:cNvPr id="6" name="Rectangle 4"/>
          <p:cNvSpPr txBox="1">
            <a:spLocks noChangeArrowheads="1"/>
          </p:cNvSpPr>
          <p:nvPr/>
        </p:nvSpPr>
        <p:spPr bwMode="auto">
          <a:xfrm>
            <a:off x="-357188" y="620688"/>
            <a:ext cx="9501188" cy="12144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lv-LV" sz="2600" b="0" i="1" u="none" strike="noStrike" kern="0" cap="none" spc="0" normalizeH="0" baseline="0" noProof="0" dirty="0" smtClean="0">
                <a:ln>
                  <a:noFill/>
                </a:ln>
                <a:solidFill>
                  <a:schemeClr val="tx1"/>
                </a:solidFill>
                <a:effectLst/>
                <a:uLnTx/>
                <a:uFillTx/>
                <a:latin typeface="+mn-lt"/>
                <a:ea typeface="+mn-ea"/>
                <a:cs typeface="+mn-cs"/>
              </a:rPr>
              <a:t>Un</a:t>
            </a:r>
            <a:r>
              <a:rPr kumimoji="0" lang="lv-LV" sz="2600" b="0" i="1" u="none" strike="noStrike" kern="0" cap="none" spc="0" normalizeH="0" baseline="0" noProof="0" dirty="0" smtClean="0">
                <a:ln>
                  <a:noFill/>
                </a:ln>
                <a:solidFill>
                  <a:schemeClr val="tx1"/>
                </a:solidFill>
                <a:effectLst/>
                <a:uLnTx/>
                <a:uFillTx/>
                <a:latin typeface="+mn-lt"/>
                <a:ea typeface="+mn-ea"/>
                <a:cs typeface="+mn-cs"/>
              </a:rPr>
              <a:t>, namā iegājuši, tie ieraudzīja bērnu līdz ar Mariju, Viņa māti, un tie nometās ceļos un Viņu pielūdza. Tad tie atvēra savas mantas un dāvāja Viņam zeltu, vīraku un mirres. </a:t>
            </a:r>
            <a:r>
              <a:rPr kumimoji="0" lang="lv-LV" sz="2600" b="0" i="1" u="none" strike="noStrike" kern="0" cap="none" spc="0" normalizeH="0" baseline="0" noProof="0" dirty="0" smtClean="0">
                <a:ln>
                  <a:noFill/>
                </a:ln>
                <a:solidFill>
                  <a:schemeClr val="tx1"/>
                </a:solidFill>
                <a:effectLst/>
                <a:uLnTx/>
                <a:uFillTx/>
                <a:latin typeface="+mn-lt"/>
                <a:ea typeface="+mn-ea"/>
                <a:cs typeface="+mn-cs"/>
              </a:rPr>
              <a:t>(Mt.2:11)</a:t>
            </a:r>
            <a:endParaRPr kumimoji="0" lang="en-US" sz="26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Slide Number Placeholder 4"/>
          <p:cNvSpPr txBox="1">
            <a:spLocks/>
          </p:cNvSpPr>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324D347-1F79-492C-9A25-467DF989BBE0}" type="slidenum">
              <a:rPr kumimoji="0" lang="lv-LV" sz="14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lv-LV" sz="14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8" name="Rectangle 7"/>
          <p:cNvSpPr>
            <a:spLocks noChangeArrowheads="1"/>
          </p:cNvSpPr>
          <p:nvPr/>
        </p:nvSpPr>
        <p:spPr bwMode="auto">
          <a:xfrm>
            <a:off x="205221" y="2348880"/>
            <a:ext cx="3240360" cy="523220"/>
          </a:xfrm>
          <a:prstGeom prst="rect">
            <a:avLst/>
          </a:prstGeom>
          <a:noFill/>
          <a:ln w="9525">
            <a:noFill/>
            <a:miter lim="800000"/>
            <a:headEnd/>
            <a:tailEnd/>
          </a:ln>
        </p:spPr>
        <p:txBody>
          <a:bodyPr wrap="square">
            <a:spAutoFit/>
          </a:bodyPr>
          <a:lstStyle/>
          <a:p>
            <a:pPr algn="ctr"/>
            <a:r>
              <a:rPr lang="lv-LV" sz="2800" b="1" dirty="0" smtClean="0"/>
              <a:t>Zelts - </a:t>
            </a:r>
            <a:r>
              <a:rPr lang="lv-LV" sz="2800" b="1" dirty="0" err="1" smtClean="0"/>
              <a:t>Ķēnišķība</a:t>
            </a:r>
            <a:endParaRPr lang="lv-LV" sz="2800" b="1" dirty="0"/>
          </a:p>
        </p:txBody>
      </p:sp>
      <p:sp>
        <p:nvSpPr>
          <p:cNvPr id="9" name="Rectangle 7"/>
          <p:cNvSpPr>
            <a:spLocks noChangeArrowheads="1"/>
          </p:cNvSpPr>
          <p:nvPr/>
        </p:nvSpPr>
        <p:spPr bwMode="auto">
          <a:xfrm>
            <a:off x="3491880" y="2636912"/>
            <a:ext cx="2808312" cy="954107"/>
          </a:xfrm>
          <a:prstGeom prst="rect">
            <a:avLst/>
          </a:prstGeom>
          <a:noFill/>
          <a:ln w="9525">
            <a:noFill/>
            <a:miter lim="800000"/>
            <a:headEnd/>
            <a:tailEnd/>
          </a:ln>
        </p:spPr>
        <p:txBody>
          <a:bodyPr wrap="square">
            <a:spAutoFit/>
          </a:bodyPr>
          <a:lstStyle/>
          <a:p>
            <a:pPr algn="ctr"/>
            <a:r>
              <a:rPr lang="lv-LV" sz="2800" b="1" dirty="0" smtClean="0"/>
              <a:t>Vīraks</a:t>
            </a:r>
            <a:r>
              <a:rPr lang="lv-LV" sz="2800" dirty="0" smtClean="0"/>
              <a:t> – </a:t>
            </a:r>
            <a:r>
              <a:rPr lang="lv-LV" sz="2800" b="1" dirty="0" smtClean="0"/>
              <a:t>Priesterība</a:t>
            </a:r>
          </a:p>
        </p:txBody>
      </p:sp>
      <p:sp>
        <p:nvSpPr>
          <p:cNvPr id="10" name="Rectangle 7"/>
          <p:cNvSpPr>
            <a:spLocks noChangeArrowheads="1"/>
          </p:cNvSpPr>
          <p:nvPr/>
        </p:nvSpPr>
        <p:spPr bwMode="auto">
          <a:xfrm>
            <a:off x="6335688" y="1916832"/>
            <a:ext cx="2808312" cy="1384995"/>
          </a:xfrm>
          <a:prstGeom prst="rect">
            <a:avLst/>
          </a:prstGeom>
          <a:noFill/>
          <a:ln w="9525">
            <a:noFill/>
            <a:miter lim="800000"/>
            <a:headEnd/>
            <a:tailEnd/>
          </a:ln>
        </p:spPr>
        <p:txBody>
          <a:bodyPr wrap="square">
            <a:spAutoFit/>
          </a:bodyPr>
          <a:lstStyle/>
          <a:p>
            <a:pPr algn="ctr"/>
            <a:r>
              <a:rPr lang="lv-LV" sz="2800" b="1" dirty="0" smtClean="0"/>
              <a:t>Mirres</a:t>
            </a:r>
            <a:r>
              <a:rPr lang="lv-LV" sz="2800" dirty="0" smtClean="0"/>
              <a:t> – </a:t>
            </a:r>
            <a:r>
              <a:rPr lang="lv-LV" sz="2800" b="1" dirty="0" smtClean="0"/>
              <a:t>Ciešanas</a:t>
            </a:r>
            <a:r>
              <a:rPr lang="lv-LV" sz="2800" dirty="0" smtClean="0"/>
              <a:t> un </a:t>
            </a:r>
            <a:r>
              <a:rPr lang="lv-LV" sz="2800" b="1" dirty="0" smtClean="0"/>
              <a:t>Nāve</a:t>
            </a:r>
          </a:p>
        </p:txBody>
      </p:sp>
      <p:pic>
        <p:nvPicPr>
          <p:cNvPr id="33794" name="Picture 2" descr="Facts About Gold | Live Science"/>
          <p:cNvPicPr>
            <a:picLocks noChangeAspect="1" noChangeArrowheads="1"/>
          </p:cNvPicPr>
          <p:nvPr/>
        </p:nvPicPr>
        <p:blipFill>
          <a:blip r:embed="rId2" cstate="print"/>
          <a:srcRect/>
          <a:stretch>
            <a:fillRect/>
          </a:stretch>
        </p:blipFill>
        <p:spPr bwMode="auto">
          <a:xfrm>
            <a:off x="107504" y="2780928"/>
            <a:ext cx="2978037" cy="2952328"/>
          </a:xfrm>
          <a:prstGeom prst="ellipse">
            <a:avLst/>
          </a:prstGeom>
          <a:ln>
            <a:noFill/>
          </a:ln>
          <a:effectLst>
            <a:softEdge rad="112500"/>
          </a:effectLst>
        </p:spPr>
      </p:pic>
      <p:pic>
        <p:nvPicPr>
          <p:cNvPr id="12" name="Picture 4" descr="BIBLE016"/>
          <p:cNvPicPr>
            <a:picLocks noChangeAspect="1" noChangeArrowheads="1"/>
          </p:cNvPicPr>
          <p:nvPr/>
        </p:nvPicPr>
        <p:blipFill>
          <a:blip r:embed="rId3" cstate="print"/>
          <a:srcRect/>
          <a:stretch>
            <a:fillRect/>
          </a:stretch>
        </p:blipFill>
        <p:spPr bwMode="auto">
          <a:xfrm>
            <a:off x="6211290" y="3356992"/>
            <a:ext cx="2932710" cy="3501008"/>
          </a:xfrm>
          <a:prstGeom prst="rect">
            <a:avLst/>
          </a:prstGeom>
          <a:noFill/>
          <a:ln w="9525">
            <a:noFill/>
            <a:miter lim="800000"/>
            <a:headEnd/>
            <a:tailEnd/>
          </a:ln>
        </p:spPr>
      </p:pic>
      <p:pic>
        <p:nvPicPr>
          <p:cNvPr id="33796" name="Picture 4" descr="Why Should 3 Nephi Be Read as the Book of the High Priest Nephi? | Book of  Mormon Central"/>
          <p:cNvPicPr>
            <a:picLocks noChangeAspect="1" noChangeArrowheads="1"/>
          </p:cNvPicPr>
          <p:nvPr/>
        </p:nvPicPr>
        <p:blipFill>
          <a:blip r:embed="rId4" cstate="print"/>
          <a:srcRect l="33617"/>
          <a:stretch>
            <a:fillRect/>
          </a:stretch>
        </p:blipFill>
        <p:spPr bwMode="auto">
          <a:xfrm>
            <a:off x="3203848" y="3645024"/>
            <a:ext cx="2843808" cy="3212976"/>
          </a:xfrm>
          <a:prstGeom prst="ellipse">
            <a:avLst/>
          </a:prstGeom>
          <a:ln>
            <a:noFill/>
          </a:ln>
          <a:effectLst>
            <a:softEdge rad="112500"/>
          </a:effectLst>
        </p:spPr>
      </p:pic>
    </p:spTree>
    <p:extLst>
      <p:ext uri="{BB962C8B-B14F-4D97-AF65-F5344CB8AC3E}">
        <p14:creationId xmlns:p14="http://schemas.microsoft.com/office/powerpoint/2010/main" val="2371816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33794"/>
                                        </p:tgtEl>
                                        <p:attrNameLst>
                                          <p:attrName>style.visibility</p:attrName>
                                        </p:attrNameLst>
                                      </p:cBhvr>
                                      <p:to>
                                        <p:strVal val="visible"/>
                                      </p:to>
                                    </p:set>
                                    <p:animEffect transition="in" filter="fade">
                                      <p:cBhvr>
                                        <p:cTn id="21" dur="2000"/>
                                        <p:tgtEl>
                                          <p:spTgt spid="33794"/>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33796"/>
                                        </p:tgtEl>
                                        <p:attrNameLst>
                                          <p:attrName>style.visibility</p:attrName>
                                        </p:attrNameLst>
                                      </p:cBhvr>
                                      <p:to>
                                        <p:strVal val="visible"/>
                                      </p:to>
                                    </p:set>
                                    <p:animEffect transition="in" filter="fade">
                                      <p:cBhvr>
                                        <p:cTn id="29" dur="2000"/>
                                        <p:tgtEl>
                                          <p:spTgt spid="33796"/>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1+#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par>
                                <p:cTn id="35" presetID="9"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ssolv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 grpId="0" build="p"/>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r>
              <a:rPr lang="lv-LV" altLang="lv-LV" sz="2800" i="1" dirty="0" smtClean="0"/>
              <a:t>12 ne ar āžu un teļu asinīm, bet ar Savām paša asinīm reizi par visām reizēm ir iegājis svētnīcā un panācis mūžīgu izpirkšanu.</a:t>
            </a:r>
            <a:r>
              <a:rPr lang="lv-LV" altLang="lv-LV" sz="2800" dirty="0" smtClean="0"/>
              <a:t> </a:t>
            </a:r>
          </a:p>
          <a:p>
            <a:pPr algn="just">
              <a:lnSpc>
                <a:spcPct val="90000"/>
              </a:lnSpc>
              <a:buFontTx/>
              <a:buNone/>
            </a:pPr>
            <a:endParaRPr lang="en-US" altLang="lv-LV" sz="2600" i="1" dirty="0" smtClean="0"/>
          </a:p>
        </p:txBody>
      </p:sp>
      <p:pic>
        <p:nvPicPr>
          <p:cNvPr id="2" name="Attēls 1"/>
          <p:cNvPicPr>
            <a:picLocks noChangeAspect="1"/>
          </p:cNvPicPr>
          <p:nvPr/>
        </p:nvPicPr>
        <p:blipFill>
          <a:blip r:embed="rId2"/>
          <a:stretch>
            <a:fillRect/>
          </a:stretch>
        </p:blipFill>
        <p:spPr>
          <a:xfrm>
            <a:off x="3779912" y="1988840"/>
            <a:ext cx="4896544" cy="3915330"/>
          </a:xfrm>
          <a:prstGeom prst="rect">
            <a:avLst/>
          </a:prstGeom>
        </p:spPr>
      </p:pic>
      <p:sp>
        <p:nvSpPr>
          <p:cNvPr id="3" name="Labā bultiņa 2"/>
          <p:cNvSpPr/>
          <p:nvPr/>
        </p:nvSpPr>
        <p:spPr>
          <a:xfrm rot="19839387">
            <a:off x="4817815" y="2899545"/>
            <a:ext cx="1296144" cy="8055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b="1" dirty="0" smtClean="0">
                <a:solidFill>
                  <a:schemeClr val="tx1"/>
                </a:solidFill>
              </a:rPr>
              <a:t>TICĪBĀ</a:t>
            </a:r>
            <a:endParaRPr lang="lv-LV" b="1" dirty="0">
              <a:solidFill>
                <a:schemeClr val="tx1"/>
              </a:solidFill>
            </a:endParaRPr>
          </a:p>
        </p:txBody>
      </p:sp>
      <p:sp>
        <p:nvSpPr>
          <p:cNvPr id="4" name="Kreisā bultiņa 3"/>
          <p:cNvSpPr/>
          <p:nvPr/>
        </p:nvSpPr>
        <p:spPr>
          <a:xfrm rot="1731833">
            <a:off x="6618453" y="2942274"/>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b="1" dirty="0" smtClean="0">
                <a:solidFill>
                  <a:schemeClr val="tx1"/>
                </a:solidFill>
              </a:rPr>
              <a:t>TICĪBĀ</a:t>
            </a:r>
            <a:endParaRPr lang="lv-LV" b="1" dirty="0">
              <a:solidFill>
                <a:schemeClr val="tx1"/>
              </a:solidFill>
            </a:endParaRPr>
          </a:p>
        </p:txBody>
      </p:sp>
      <p:sp>
        <p:nvSpPr>
          <p:cNvPr id="7" name="Taisnstūris ar noapaļotiem stūriem 10"/>
          <p:cNvSpPr/>
          <p:nvPr/>
        </p:nvSpPr>
        <p:spPr>
          <a:xfrm>
            <a:off x="179512" y="1610331"/>
            <a:ext cx="3087688" cy="153063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smtClean="0">
                <a:solidFill>
                  <a:schemeClr val="tx1"/>
                </a:solidFill>
              </a:rPr>
              <a:t>Ne jau āžu un teļu asinis piedeva grēkus</a:t>
            </a:r>
            <a:endParaRPr lang="lv-LV" sz="3200" dirty="0">
              <a:solidFill>
                <a:schemeClr val="tx1"/>
              </a:solidFill>
            </a:endParaRPr>
          </a:p>
        </p:txBody>
      </p:sp>
      <p:sp>
        <p:nvSpPr>
          <p:cNvPr id="8" name="Taisnstūris ar noapaļotiem stūriem 10"/>
          <p:cNvSpPr/>
          <p:nvPr/>
        </p:nvSpPr>
        <p:spPr>
          <a:xfrm>
            <a:off x="204663" y="3302313"/>
            <a:ext cx="3087688" cy="1134799"/>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smtClean="0">
                <a:solidFill>
                  <a:schemeClr val="tx1"/>
                </a:solidFill>
              </a:rPr>
              <a:t>Jēzus asinis piedod grēkus</a:t>
            </a:r>
            <a:endParaRPr lang="lv-LV" sz="3200" dirty="0">
              <a:solidFill>
                <a:schemeClr val="tx1"/>
              </a:solidFill>
            </a:endParaRPr>
          </a:p>
        </p:txBody>
      </p:sp>
      <p:sp>
        <p:nvSpPr>
          <p:cNvPr id="9" name="Taisnstūris ar noapaļotiem stūriem 10"/>
          <p:cNvSpPr/>
          <p:nvPr/>
        </p:nvSpPr>
        <p:spPr>
          <a:xfrm>
            <a:off x="107504" y="4581128"/>
            <a:ext cx="3240360" cy="1584176"/>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eaLnBrk="1" hangingPunct="1">
              <a:defRPr/>
            </a:pPr>
            <a:r>
              <a:rPr lang="lv-LV" sz="3200" dirty="0" smtClean="0">
                <a:solidFill>
                  <a:schemeClr val="tx1"/>
                </a:solidFill>
              </a:rPr>
              <a:t>Avis un teļi norādīja uz īsto upuri - Jēzu</a:t>
            </a:r>
            <a:endParaRPr lang="lv-LV"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3" grpId="0" animBg="1"/>
      <p:bldP spid="4" grpId="0" animBg="1"/>
      <p:bldP spid="7" grpId="0" animBg="1"/>
      <p:bldP spid="8" grpId="0" animBg="1"/>
      <p:bldP spid="9"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dizai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3425</TotalTime>
  <Words>517</Words>
  <Application>Microsoft Office PowerPoint</Application>
  <PresentationFormat>Slaidrāde ekrānā (4:3)</PresentationFormat>
  <Paragraphs>71</Paragraphs>
  <Slides>14</Slides>
  <Notes>1</Notes>
  <HiddenSlides>0</HiddenSlides>
  <MMClips>0</MMClips>
  <ScaleCrop>false</ScaleCrop>
  <HeadingPairs>
    <vt:vector size="6" baseType="variant">
      <vt:variant>
        <vt:lpstr>Lietotie fonti</vt:lpstr>
      </vt:variant>
      <vt:variant>
        <vt:i4>2</vt:i4>
      </vt:variant>
      <vt:variant>
        <vt:lpstr>Dizains</vt:lpstr>
      </vt:variant>
      <vt:variant>
        <vt:i4>1</vt:i4>
      </vt:variant>
      <vt:variant>
        <vt:lpstr>Slaidu virsraksti</vt:lpstr>
      </vt:variant>
      <vt:variant>
        <vt:i4>14</vt:i4>
      </vt:variant>
    </vt:vector>
  </HeadingPairs>
  <TitlesOfParts>
    <vt:vector size="17" baseType="lpstr">
      <vt:lpstr>Arial</vt:lpstr>
      <vt:lpstr>Calibri</vt:lpstr>
      <vt:lpstr>Default Design</vt:lpstr>
      <vt:lpstr>Ebr.9:11-14 Jēzus upuris</vt:lpstr>
      <vt:lpstr>Ebr.9:11-14 Jēzus upuris</vt:lpstr>
      <vt:lpstr>Ievads</vt:lpstr>
      <vt:lpstr>Vecās Derības prakse</vt:lpstr>
      <vt:lpstr>Mācīšana</vt:lpstr>
      <vt:lpstr>Veco Derību nomaina Jaunā Derība</vt:lpstr>
      <vt:lpstr>PowerPoint prezentācija</vt:lpstr>
      <vt:lpstr>3 Dāvanas jaundzimušam Ķēniņam</vt:lpstr>
      <vt:lpstr>PowerPoint prezentācija</vt:lpstr>
      <vt:lpstr>Dieva Dēls ir pāri laikam</vt:lpstr>
      <vt:lpstr>Luters:</vt:lpstr>
      <vt:lpstr>PowerPoint prezentācija</vt:lpstr>
      <vt:lpstr>Kopsavilkums</vt:lpstr>
      <vt:lpstr>Un Dieva miers, kas ir augstāks par visu saprašanu lai pasargā jūsu sirdis un jūsu domas. Āmen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Skola</cp:lastModifiedBy>
  <cp:revision>73</cp:revision>
  <dcterms:created xsi:type="dcterms:W3CDTF">2010-10-07T14:46:11Z</dcterms:created>
  <dcterms:modified xsi:type="dcterms:W3CDTF">2024-09-27T09:29:14Z</dcterms:modified>
</cp:coreProperties>
</file>