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2" r:id="rId2"/>
    <p:sldId id="351" r:id="rId3"/>
    <p:sldId id="369" r:id="rId4"/>
    <p:sldId id="379" r:id="rId5"/>
    <p:sldId id="371" r:id="rId6"/>
    <p:sldId id="372" r:id="rId7"/>
    <p:sldId id="362" r:id="rId8"/>
    <p:sldId id="373" r:id="rId9"/>
    <p:sldId id="374" r:id="rId10"/>
    <p:sldId id="375" r:id="rId11"/>
    <p:sldId id="376" r:id="rId12"/>
    <p:sldId id="377" r:id="rId13"/>
    <p:sldId id="382" r:id="rId14"/>
    <p:sldId id="378" r:id="rId15"/>
    <p:sldId id="383" r:id="rId16"/>
    <p:sldId id="386" r:id="rId17"/>
    <p:sldId id="387" r:id="rId18"/>
    <p:sldId id="370" r:id="rId19"/>
    <p:sldId id="380" r:id="rId20"/>
    <p:sldId id="381" r:id="rId21"/>
    <p:sldId id="385" r:id="rId22"/>
    <p:sldId id="384" r:id="rId23"/>
    <p:sldId id="272" r:id="rId24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0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11/1/2024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18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22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1816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10F9-BB3A-426E-8F39-7BFC899E3010}" type="slidenum">
              <a:rPr lang="lv-LV" smtClean="0">
                <a:latin typeface="Arial" charset="0"/>
              </a:rPr>
              <a:pPr/>
              <a:t>7</a:t>
            </a:fld>
            <a:endParaRPr lang="lv-LV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81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1816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aida attēla vietturis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Piezīmju vietturi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4820" name="Slaida numura vietturis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8C7D6B-DFF8-4F75-AD02-4A6A87EED279}" type="slidenum">
              <a:rPr lang="lv-LV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lv-LV"/>
          </a:p>
        </p:txBody>
      </p:sp>
    </p:spTree>
    <p:extLst>
      <p:ext uri="{BB962C8B-B14F-4D97-AF65-F5344CB8AC3E}">
        <p14:creationId xmlns="" xmlns:p14="http://schemas.microsoft.com/office/powerpoint/2010/main" val="3076575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BA9A-0A1C-4354-AAA8-780FE14DA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809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Jņ.8:32 Atzīt patiesību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3.nov.2024.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sp>
        <p:nvSpPr>
          <p:cNvPr id="7" name="Rectangle 6"/>
          <p:cNvSpPr/>
          <p:nvPr/>
        </p:nvSpPr>
        <p:spPr>
          <a:xfrm>
            <a:off x="0" y="126876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6000" dirty="0" smtClean="0"/>
              <a:t>jūs atzīsit patiesību, un patiesība darīs jūs brīvus.</a:t>
            </a:r>
          </a:p>
        </p:txBody>
      </p:sp>
      <p:pic>
        <p:nvPicPr>
          <p:cNvPr id="34818" name="Picture 2" descr="Who the Son Sets Free is Free Indeed&quot; - John 8:36 Meaning Explain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155782"/>
            <a:ext cx="7085583" cy="3702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7 Causes of Blurry Vision &amp; How To Treat Them｜Washingt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7384"/>
            <a:ext cx="9144000" cy="764704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Atkarība </a:t>
            </a:r>
            <a:r>
              <a:rPr lang="lv-LV" sz="4000" b="1" dirty="0" smtClean="0"/>
              <a:t>neļauj skaidri redzēt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6" name="Rounded Rectangle 5"/>
          <p:cNvSpPr/>
          <p:nvPr/>
        </p:nvSpPr>
        <p:spPr>
          <a:xfrm>
            <a:off x="5148064" y="5013176"/>
            <a:ext cx="3816424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Atkarība neļauj mums realitāti redzēt skaidri</a:t>
            </a:r>
            <a:endParaRPr lang="en-US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5508104" y="3212976"/>
            <a:ext cx="3096344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Ilgtermiņā atkarības mūs iznīcina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5436096" y="1772816"/>
            <a:ext cx="3096344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Uz kādu brīdi tas darbojas</a:t>
            </a:r>
            <a:endParaRPr lang="en-US" sz="3600" dirty="0"/>
          </a:p>
        </p:txBody>
      </p:sp>
      <p:sp>
        <p:nvSpPr>
          <p:cNvPr id="8" name="Rounded Rectangle 7"/>
          <p:cNvSpPr/>
          <p:nvPr/>
        </p:nvSpPr>
        <p:spPr>
          <a:xfrm>
            <a:off x="3995936" y="836712"/>
            <a:ext cx="4968552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Atkarība palīdz nejust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 animBg="1"/>
      <p:bldP spid="5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4.solis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Veicām dziļu un bezbailīgu savu morālo inventarizāciju.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251520" y="2420888"/>
            <a:ext cx="4104456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4.soļa </a:t>
            </a:r>
            <a:r>
              <a:rPr lang="lv-LV" sz="3600" dirty="0" err="1" smtClean="0"/>
              <a:t>uzd</a:t>
            </a:r>
            <a:r>
              <a:rPr lang="lv-LV" sz="3600" dirty="0" smtClean="0"/>
              <a:t>. </a:t>
            </a:r>
            <a:r>
              <a:rPr lang="lv-LV" sz="3600" dirty="0" smtClean="0"/>
              <a:t>ir palīdzēt skaidrāk sajust un redzēt</a:t>
            </a:r>
            <a:endParaRPr lang="en-US" sz="3600" dirty="0"/>
          </a:p>
        </p:txBody>
      </p:sp>
      <p:pic>
        <p:nvPicPr>
          <p:cNvPr id="10" name="green_water_mountains.jpg"/>
          <p:cNvPicPr>
            <a:picLocks noChangeAspect="1"/>
          </p:cNvPicPr>
          <p:nvPr/>
        </p:nvPicPr>
        <p:blipFill>
          <a:blip r:embed="rId3" cstate="print">
            <a:alphaModFix amt="59645"/>
            <a:extLst/>
          </a:blip>
          <a:srcRect l="27672" t="39277" r="27674" b="2787"/>
          <a:stretch>
            <a:fillRect/>
          </a:stretch>
        </p:blipFill>
        <p:spPr>
          <a:xfrm>
            <a:off x="4644008" y="2276872"/>
            <a:ext cx="4464496" cy="4545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1" y="3015"/>
                </a:cubicBezTo>
                <a:cubicBezTo>
                  <a:pt x="-961" y="7037"/>
                  <a:pt x="-961" y="13557"/>
                  <a:pt x="2881" y="17579"/>
                </a:cubicBezTo>
                <a:cubicBezTo>
                  <a:pt x="6724" y="21600"/>
                  <a:pt x="12954" y="21600"/>
                  <a:pt x="16797" y="17579"/>
                </a:cubicBezTo>
                <a:cubicBezTo>
                  <a:pt x="20639" y="13557"/>
                  <a:pt x="20639" y="7037"/>
                  <a:pt x="16797" y="3015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25400">
            <a:solidFill>
              <a:srgbClr val="FFFFFF"/>
            </a:solidFill>
            <a:miter lim="400000"/>
          </a:ln>
        </p:spPr>
      </p:pic>
      <p:pic>
        <p:nvPicPr>
          <p:cNvPr id="11" name="green_water_mountains.jpg"/>
          <p:cNvPicPr>
            <a:picLocks noChangeAspect="1"/>
          </p:cNvPicPr>
          <p:nvPr/>
        </p:nvPicPr>
        <p:blipFill>
          <a:blip r:embed="rId4" cstate="print">
            <a:extLst/>
          </a:blip>
          <a:srcRect l="13528" r="9689" b="377"/>
          <a:stretch>
            <a:fillRect/>
          </a:stretch>
        </p:blipFill>
        <p:spPr>
          <a:xfrm>
            <a:off x="4644008" y="2276872"/>
            <a:ext cx="4446115" cy="45268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extrusionOk="0">
                <a:moveTo>
                  <a:pt x="9839" y="0"/>
                </a:moveTo>
                <a:cubicBezTo>
                  <a:pt x="7321" y="0"/>
                  <a:pt x="4803" y="1005"/>
                  <a:pt x="2881" y="3015"/>
                </a:cubicBezTo>
                <a:cubicBezTo>
                  <a:pt x="-961" y="7037"/>
                  <a:pt x="-961" y="13557"/>
                  <a:pt x="2881" y="17579"/>
                </a:cubicBezTo>
                <a:cubicBezTo>
                  <a:pt x="6724" y="21600"/>
                  <a:pt x="12954" y="21600"/>
                  <a:pt x="16797" y="17579"/>
                </a:cubicBezTo>
                <a:cubicBezTo>
                  <a:pt x="20639" y="13557"/>
                  <a:pt x="20639" y="7037"/>
                  <a:pt x="16797" y="3015"/>
                </a:cubicBezTo>
                <a:cubicBezTo>
                  <a:pt x="14875" y="1005"/>
                  <a:pt x="12357" y="0"/>
                  <a:pt x="9839" y="0"/>
                </a:cubicBezTo>
                <a:close/>
              </a:path>
            </a:pathLst>
          </a:custGeom>
          <a:ln w="76200">
            <a:solidFill>
              <a:srgbClr val="000000"/>
            </a:solidFill>
            <a:miter lim="400000"/>
          </a:ln>
        </p:spPr>
      </p:pic>
      <p:sp>
        <p:nvSpPr>
          <p:cNvPr id="12" name="Rounded Rectangle 11"/>
          <p:cNvSpPr/>
          <p:nvPr/>
        </p:nvSpPr>
        <p:spPr>
          <a:xfrm>
            <a:off x="251520" y="4365104"/>
            <a:ext cx="4104456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Kad cilvēks raisās vaļā no atkarības, viņš iegūst lielāku skaidrību</a:t>
            </a:r>
            <a:endParaRPr lang="en-US" sz="3600" dirty="0"/>
          </a:p>
        </p:txBody>
      </p:sp>
      <p:sp>
        <p:nvSpPr>
          <p:cNvPr id="13" name="Oval 12"/>
          <p:cNvSpPr/>
          <p:nvPr/>
        </p:nvSpPr>
        <p:spPr>
          <a:xfrm>
            <a:off x="3491880" y="5949280"/>
            <a:ext cx="2520280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bailīgi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5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1" grpId="0" animBg="1" advAuto="0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Troubled Mind Royalty-Free Images, Stock Photos &amp; Pictures | Shutterstock"/>
          <p:cNvPicPr>
            <a:picLocks noChangeAspect="1" noChangeArrowheads="1"/>
          </p:cNvPicPr>
          <p:nvPr/>
        </p:nvPicPr>
        <p:blipFill>
          <a:blip r:embed="rId3" cstate="print"/>
          <a:srcRect l="15508" r="16647" b="5501"/>
          <a:stretch>
            <a:fillRect/>
          </a:stretch>
        </p:blipFill>
        <p:spPr bwMode="auto">
          <a:xfrm>
            <a:off x="0" y="2276872"/>
            <a:ext cx="4293096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4.solis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Veicām dziļu un bezbailīgu savu morālo inventarizāciju.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3635896" y="2348880"/>
            <a:ext cx="5184576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Atskatīties uz tām reizēm, kad mūsu grēks mūs ir novedis pie neērtām situācijām</a:t>
            </a:r>
            <a:endParaRPr lang="en-US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4211960" y="4797152"/>
            <a:ext cx="4104456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Situācijas, kas neliek mums mieru līdz šim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Izveidot sarakstu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139952" y="1916832"/>
            <a:ext cx="4608512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Kurus cilvēkus esmu sāpinājis?</a:t>
            </a:r>
            <a:endParaRPr lang="en-US" sz="4400" dirty="0"/>
          </a:p>
        </p:txBody>
      </p:sp>
      <p:pic>
        <p:nvPicPr>
          <p:cNvPr id="14" name="Picture 2" descr="Checklist Vector Art, Icons, and Graphics for Free Download"/>
          <p:cNvPicPr>
            <a:picLocks noChangeAspect="1" noChangeArrowheads="1"/>
          </p:cNvPicPr>
          <p:nvPr/>
        </p:nvPicPr>
        <p:blipFill>
          <a:blip r:embed="rId3" cstate="print"/>
          <a:srcRect l="20790" t="13230" r="22511" b="16841"/>
          <a:stretch>
            <a:fillRect/>
          </a:stretch>
        </p:blipFill>
        <p:spPr bwMode="auto">
          <a:xfrm>
            <a:off x="539552" y="1292763"/>
            <a:ext cx="3600400" cy="4440493"/>
          </a:xfrm>
          <a:prstGeom prst="rect">
            <a:avLst/>
          </a:prstGeom>
          <a:noFill/>
        </p:spPr>
      </p:pic>
      <p:sp>
        <p:nvSpPr>
          <p:cNvPr id="15" name="Oval 14"/>
          <p:cNvSpPr/>
          <p:nvPr/>
        </p:nvSpPr>
        <p:spPr>
          <a:xfrm>
            <a:off x="179512" y="692696"/>
            <a:ext cx="2520280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rakstiski</a:t>
            </a:r>
            <a:endParaRPr lang="en-US" sz="3200" dirty="0"/>
          </a:p>
        </p:txBody>
      </p:sp>
      <p:sp>
        <p:nvSpPr>
          <p:cNvPr id="16" name="Oval 15"/>
          <p:cNvSpPr/>
          <p:nvPr/>
        </p:nvSpPr>
        <p:spPr>
          <a:xfrm>
            <a:off x="539552" y="5589240"/>
            <a:ext cx="3600400" cy="10801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l</a:t>
            </a:r>
            <a:r>
              <a:rPr lang="lv-LV" sz="3200" dirty="0" smtClean="0"/>
              <a:t>ai var pie tā atgriezties </a:t>
            </a:r>
            <a:endParaRPr lang="en-US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3995936" y="3861048"/>
            <a:ext cx="4896544" cy="14401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Kā un kāpēc es esmu </a:t>
            </a:r>
            <a:r>
              <a:rPr lang="lv-LV" sz="4400" dirty="0" smtClean="0"/>
              <a:t>tā rīkojies?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5" grpId="0" animBg="1"/>
      <p:bldP spid="16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hecklist Vector Art, Icons, and Graphics for Free Download"/>
          <p:cNvPicPr>
            <a:picLocks noChangeAspect="1" noChangeArrowheads="1"/>
          </p:cNvPicPr>
          <p:nvPr/>
        </p:nvPicPr>
        <p:blipFill>
          <a:blip r:embed="rId3" cstate="print"/>
          <a:srcRect l="20790" t="13230" r="22511" b="16841"/>
          <a:stretch>
            <a:fillRect/>
          </a:stretch>
        </p:blipFill>
        <p:spPr bwMode="auto">
          <a:xfrm>
            <a:off x="251520" y="2276871"/>
            <a:ext cx="3600400" cy="4440493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4.solis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Veicām dziļu un bezbailīgu savu morālo inventarizāciju.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4427984" y="3068960"/>
            <a:ext cx="396044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Daudzi te nolūzt </a:t>
            </a:r>
            <a:endParaRPr lang="en-US" sz="3600" dirty="0"/>
          </a:p>
        </p:txBody>
      </p:sp>
      <p:sp>
        <p:nvSpPr>
          <p:cNvPr id="10" name="Oval 9"/>
          <p:cNvSpPr/>
          <p:nvPr/>
        </p:nvSpPr>
        <p:spPr>
          <a:xfrm>
            <a:off x="5940152" y="1988840"/>
            <a:ext cx="3024336" cy="93610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Grūtākais </a:t>
            </a:r>
          </a:p>
          <a:p>
            <a:pPr algn="ctr"/>
            <a:r>
              <a:rPr lang="lv-LV" sz="3200" dirty="0" smtClean="0"/>
              <a:t>solis</a:t>
            </a:r>
            <a:endParaRPr lang="en-US" sz="3200" dirty="0"/>
          </a:p>
        </p:txBody>
      </p:sp>
      <p:sp>
        <p:nvSpPr>
          <p:cNvPr id="11" name="Rounded Rectangle 10"/>
          <p:cNvSpPr/>
          <p:nvPr/>
        </p:nvSpPr>
        <p:spPr>
          <a:xfrm>
            <a:off x="4427984" y="4005064"/>
            <a:ext cx="396044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Te bieži iestrēgst</a:t>
            </a:r>
            <a:endParaRPr lang="en-US" sz="3600" dirty="0"/>
          </a:p>
        </p:txBody>
      </p:sp>
      <p:sp>
        <p:nvSpPr>
          <p:cNvPr id="13" name="Rounded Rectangle 12"/>
          <p:cNvSpPr/>
          <p:nvPr/>
        </p:nvSpPr>
        <p:spPr>
          <a:xfrm>
            <a:off x="4355976" y="5013176"/>
            <a:ext cx="4176464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Rakņāties savā pagātnē ir ļoti grūti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OW TO HELP A MAN WITH A TROUBLED MI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2506257"/>
            <a:ext cx="6120681" cy="4351743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4.solis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Veicām dziļu un bezbailīgu savu morālo inventarizāciju.</a:t>
            </a:r>
            <a:endParaRPr lang="en-US" sz="4000" dirty="0"/>
          </a:p>
        </p:txBody>
      </p:sp>
      <p:sp>
        <p:nvSpPr>
          <p:cNvPr id="8" name="Rounded Rectangle 7"/>
          <p:cNvSpPr/>
          <p:nvPr/>
        </p:nvSpPr>
        <p:spPr>
          <a:xfrm>
            <a:off x="3779912" y="3068960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Daudzi </a:t>
            </a:r>
            <a:r>
              <a:rPr lang="lv-LV" sz="3600" dirty="0" smtClean="0"/>
              <a:t>atkarīgie ir cietuši no nosodījuma</a:t>
            </a:r>
            <a:endParaRPr lang="en-US" sz="3600" dirty="0"/>
          </a:p>
        </p:txBody>
      </p:sp>
      <p:sp>
        <p:nvSpPr>
          <p:cNvPr id="10" name="Oval 9"/>
          <p:cNvSpPr/>
          <p:nvPr/>
        </p:nvSpPr>
        <p:spPr>
          <a:xfrm>
            <a:off x="5940152" y="1988840"/>
            <a:ext cx="3024336" cy="93610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Grūtākais </a:t>
            </a:r>
          </a:p>
          <a:p>
            <a:pPr algn="ctr"/>
            <a:r>
              <a:rPr lang="lv-LV" sz="3200" dirty="0" smtClean="0"/>
              <a:t>solis</a:t>
            </a:r>
            <a:endParaRPr lang="en-US" sz="3200" dirty="0"/>
          </a:p>
        </p:txBody>
      </p:sp>
      <p:sp>
        <p:nvSpPr>
          <p:cNvPr id="13" name="Rounded Rectangle 12"/>
          <p:cNvSpPr/>
          <p:nvPr/>
        </p:nvSpPr>
        <p:spPr>
          <a:xfrm>
            <a:off x="3995936" y="4437112"/>
            <a:ext cx="4896544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Un viņiem 4.solis ir grūts, jo atkal jāatrod kaut kas par ko sevi šaustīt un ienīst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7 Causes of Blurry Vision &amp; How To Treat Them｜Washingt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7384"/>
            <a:ext cx="9144000" cy="764704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Neatzīstot savu vainu 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16</a:t>
            </a:fld>
            <a:endParaRPr lang="lv-LV" smtClean="0"/>
          </a:p>
        </p:txBody>
      </p:sp>
      <p:sp>
        <p:nvSpPr>
          <p:cNvPr id="8" name="Rounded Rectangle 7"/>
          <p:cNvSpPr/>
          <p:nvPr/>
        </p:nvSpPr>
        <p:spPr>
          <a:xfrm>
            <a:off x="1835696" y="5733256"/>
            <a:ext cx="597666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Mēs turpinām dzīvot miglā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Profesija ķirurgs - atbild LJMC speciālists - LJM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61658"/>
            <a:ext cx="9160570" cy="5496342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260648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Dakteri nodara sāpes, lai vēlāk nesāpētu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067944" y="1556792"/>
            <a:ext cx="4752528" cy="18002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Dakteri nodara sāpes, lai glābtu no lielākām sāpēm</a:t>
            </a:r>
            <a:endParaRPr lang="en-US" sz="4000" dirty="0"/>
          </a:p>
        </p:txBody>
      </p:sp>
      <p:sp>
        <p:nvSpPr>
          <p:cNvPr id="10" name="Rounded Rectangle 9"/>
          <p:cNvSpPr/>
          <p:nvPr/>
        </p:nvSpPr>
        <p:spPr>
          <a:xfrm>
            <a:off x="4139952" y="4941168"/>
            <a:ext cx="482453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un lai vēlāk nesāpētu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-27384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AA lūgšana: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r="47103"/>
          <a:stretch/>
        </p:blipFill>
        <p:spPr>
          <a:xfrm>
            <a:off x="-108520" y="1649736"/>
            <a:ext cx="3600400" cy="4155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3203848" y="908720"/>
            <a:ext cx="5760640" cy="566873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3600" dirty="0" smtClean="0"/>
              <a:t>“4.soļa laikā mēs sākam aptvert, ka mūsu atkarība ir kas vairāk nekā tikai </a:t>
            </a:r>
            <a:r>
              <a:rPr lang="lv-LV" sz="3600" dirty="0" smtClean="0"/>
              <a:t>nekontrolējamas </a:t>
            </a:r>
            <a:r>
              <a:rPr lang="lv-LV" sz="3600" dirty="0" smtClean="0"/>
              <a:t>aktivitātes, tas ir kas vairāk, tā ir vesela sistēma ar fona domam, izjūtām un rīcību</a:t>
            </a:r>
            <a:r>
              <a:rPr lang="lv-LV" sz="3600" dirty="0" smtClean="0"/>
              <a:t>.”</a:t>
            </a:r>
            <a:endParaRPr lang="lv-LV" sz="3600" dirty="0"/>
          </a:p>
        </p:txBody>
      </p:sp>
    </p:spTree>
    <p:extLst>
      <p:ext uri="{BB962C8B-B14F-4D97-AF65-F5344CB8AC3E}">
        <p14:creationId xmlns:p14="http://schemas.microsoft.com/office/powerpoint/2010/main" xmlns="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Maska Vendetta, 2 gab. Halovīna ballītei VANVENE Anonymous cena | 220.l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4221382" cy="3873227"/>
          </a:xfrm>
          <a:prstGeom prst="rect">
            <a:avLst/>
          </a:prstGeom>
          <a:noFill/>
        </p:spPr>
      </p:pic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Maskas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60032" y="908720"/>
            <a:ext cx="381642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Mēs visi valkājam maskas</a:t>
            </a:r>
            <a:endParaRPr lang="en-US" sz="3600" dirty="0"/>
          </a:p>
        </p:txBody>
      </p:sp>
      <p:sp>
        <p:nvSpPr>
          <p:cNvPr id="13" name="Rounded Rectangle 12"/>
          <p:cNvSpPr/>
          <p:nvPr/>
        </p:nvSpPr>
        <p:spPr>
          <a:xfrm>
            <a:off x="3347864" y="4077072"/>
            <a:ext cx="5688632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Mēs ļoti piestrādājam pie tā, kā </a:t>
            </a:r>
            <a:r>
              <a:rPr lang="lv-LV" sz="3600" dirty="0" smtClean="0"/>
              <a:t>izskatāmies </a:t>
            </a:r>
            <a:r>
              <a:rPr lang="lv-LV" sz="3600" dirty="0" smtClean="0"/>
              <a:t>uz āru</a:t>
            </a:r>
            <a:endParaRPr lang="en-US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4860032" y="2492896"/>
            <a:ext cx="388843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Neviens nav bez grēka (Rom.3)</a:t>
            </a:r>
            <a:endParaRPr lang="en-US" sz="3600" dirty="0"/>
          </a:p>
        </p:txBody>
      </p:sp>
      <p:sp>
        <p:nvSpPr>
          <p:cNvPr id="14" name="Rounded Rectangle 13"/>
          <p:cNvSpPr/>
          <p:nvPr/>
        </p:nvSpPr>
        <p:spPr>
          <a:xfrm>
            <a:off x="3491880" y="5733256"/>
            <a:ext cx="540060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Perfekcionistiem ir grūti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 animBg="1"/>
      <p:bldP spid="12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Kāpēc runāt par šiem soļiem?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187624" y="764704"/>
            <a:ext cx="6768752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Lai palīdzētu cīnīties ar grēku</a:t>
            </a:r>
            <a:endParaRPr lang="en-US" sz="3600" dirty="0"/>
          </a:p>
        </p:txBody>
      </p:sp>
      <p:pic>
        <p:nvPicPr>
          <p:cNvPr id="8" name="Picture 7" descr="anxie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53785" y="1844824"/>
            <a:ext cx="3662231" cy="3662231"/>
          </a:xfrm>
          <a:prstGeom prst="rect">
            <a:avLst/>
          </a:prstGeom>
        </p:spPr>
      </p:pic>
      <p:pic>
        <p:nvPicPr>
          <p:cNvPr id="10" name="Picture 9" descr="forgivenes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988840"/>
            <a:ext cx="3518860" cy="351886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55576" y="1628800"/>
            <a:ext cx="1656184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sev</a:t>
            </a:r>
            <a:endParaRPr lang="en-US" sz="3200" dirty="0"/>
          </a:p>
        </p:txBody>
      </p:sp>
      <p:sp>
        <p:nvSpPr>
          <p:cNvPr id="12" name="Oval 11"/>
          <p:cNvSpPr/>
          <p:nvPr/>
        </p:nvSpPr>
        <p:spPr>
          <a:xfrm>
            <a:off x="7092280" y="1628800"/>
            <a:ext cx="1800200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citiem</a:t>
            </a:r>
            <a:endParaRPr lang="en-US" sz="3200" dirty="0"/>
          </a:p>
        </p:txBody>
      </p:sp>
      <p:sp>
        <p:nvSpPr>
          <p:cNvPr id="13" name="Rounded Rectangle 12"/>
          <p:cNvSpPr/>
          <p:nvPr/>
        </p:nvSpPr>
        <p:spPr>
          <a:xfrm>
            <a:off x="179512" y="5589240"/>
            <a:ext cx="889248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400" dirty="0" smtClean="0"/>
              <a:t>Alkoholiķim vislabāk var palīdzēt alkoholiķis</a:t>
            </a:r>
            <a:endParaRPr lang="en-US" sz="3400" dirty="0"/>
          </a:p>
        </p:txBody>
      </p:sp>
      <p:sp>
        <p:nvSpPr>
          <p:cNvPr id="14" name="Rounded Rectangle 13"/>
          <p:cNvSpPr/>
          <p:nvPr/>
        </p:nvSpPr>
        <p:spPr>
          <a:xfrm>
            <a:off x="179512" y="6237312"/>
            <a:ext cx="8892480" cy="5486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Palīdzot citiem nedzert, vieglāk pašam nedzert</a:t>
            </a:r>
            <a:endParaRPr lang="en-US" sz="3200" dirty="0"/>
          </a:p>
        </p:txBody>
      </p:sp>
      <p:pic>
        <p:nvPicPr>
          <p:cNvPr id="15" name="Attēls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6" t="6538" r="47103" b="10090"/>
          <a:stretch/>
        </p:blipFill>
        <p:spPr>
          <a:xfrm>
            <a:off x="0" y="4437112"/>
            <a:ext cx="1331640" cy="12813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Noņemt masku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716016" y="1340768"/>
            <a:ext cx="381642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Ne tikai:</a:t>
            </a:r>
          </a:p>
          <a:p>
            <a:pPr algn="ctr"/>
            <a:r>
              <a:rPr lang="lv-LV" sz="4000" dirty="0" smtClean="0"/>
              <a:t>ko es izdarīju</a:t>
            </a:r>
            <a:endParaRPr lang="en-US" sz="4000" dirty="0"/>
          </a:p>
        </p:txBody>
      </p:sp>
      <p:sp>
        <p:nvSpPr>
          <p:cNvPr id="13" name="Rounded Rectangle 12"/>
          <p:cNvSpPr/>
          <p:nvPr/>
        </p:nvSpPr>
        <p:spPr>
          <a:xfrm>
            <a:off x="4067944" y="3140968"/>
            <a:ext cx="482453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Kāpēc es tā rīkojos?</a:t>
            </a:r>
            <a:endParaRPr lang="en-US" sz="3600" dirty="0"/>
          </a:p>
        </p:txBody>
      </p:sp>
      <p:pic>
        <p:nvPicPr>
          <p:cNvPr id="40962" name="Picture 2" descr="Getting Students to Take Off the Mask - Culturally Responsive Teaching &amp;  the Bra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51520" y="1340768"/>
            <a:ext cx="3816424" cy="4734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ounded Rectangle 8"/>
          <p:cNvSpPr/>
          <p:nvPr/>
        </p:nvSpPr>
        <p:spPr>
          <a:xfrm>
            <a:off x="5076056" y="4077072"/>
            <a:ext cx="316835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Kā es jutos?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4139952" y="4941168"/>
            <a:ext cx="482453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Kas līdz tam noveda?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3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21</a:t>
            </a:fld>
            <a:endParaRPr lang="lv-LV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6000" dirty="0" smtClean="0"/>
              <a:t>jūs atzīsit patiesību, un patiesība darīs jūs </a:t>
            </a:r>
            <a:r>
              <a:rPr lang="lv-LV" sz="6000" u="sng" dirty="0" smtClean="0"/>
              <a:t>brīvus</a:t>
            </a:r>
            <a:r>
              <a:rPr lang="lv-LV" sz="6000" dirty="0" smtClean="0"/>
              <a:t>.</a:t>
            </a:r>
          </a:p>
        </p:txBody>
      </p:sp>
      <p:pic>
        <p:nvPicPr>
          <p:cNvPr id="34818" name="Picture 2" descr="Who the Son Sets Free is Free Indeed&quot; - John 8:36 Meaning Explain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8544488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Oval 5"/>
          <p:cNvSpPr/>
          <p:nvPr/>
        </p:nvSpPr>
        <p:spPr>
          <a:xfrm>
            <a:off x="6372200" y="1916832"/>
            <a:ext cx="2520280" cy="72008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mērķis</a:t>
            </a:r>
            <a:endParaRPr lang="en-US" sz="3200" dirty="0"/>
          </a:p>
        </p:txBody>
      </p:sp>
      <p:sp>
        <p:nvSpPr>
          <p:cNvPr id="8" name="Oval 7"/>
          <p:cNvSpPr/>
          <p:nvPr/>
        </p:nvSpPr>
        <p:spPr>
          <a:xfrm>
            <a:off x="179512" y="1844824"/>
            <a:ext cx="3312368" cy="11521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t</a:t>
            </a:r>
            <a:r>
              <a:rPr lang="lv-LV" sz="3200" dirty="0" smtClean="0"/>
              <a:t>apt brīvam no nastas</a:t>
            </a:r>
            <a:endParaRPr lang="en-US" sz="3200" dirty="0"/>
          </a:p>
        </p:txBody>
      </p:sp>
      <p:sp>
        <p:nvSpPr>
          <p:cNvPr id="9" name="Oval 8"/>
          <p:cNvSpPr/>
          <p:nvPr/>
        </p:nvSpPr>
        <p:spPr>
          <a:xfrm>
            <a:off x="395536" y="3933056"/>
            <a:ext cx="2376264" cy="11521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ko nēsā gadiem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ttēls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46" r="47103"/>
          <a:stretch/>
        </p:blipFill>
        <p:spPr>
          <a:xfrm>
            <a:off x="0" y="1556792"/>
            <a:ext cx="3816424" cy="4404860"/>
          </a:xfrm>
          <a:prstGeom prst="rect">
            <a:avLst/>
          </a:prstGeom>
        </p:spPr>
      </p:pic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116632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/>
              <a:t>AA lūgšana: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707904" y="1052736"/>
            <a:ext cx="5256584" cy="552472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lv-LV" sz="4000" dirty="0" smtClean="0"/>
              <a:t>“Kungs, dod man mieru </a:t>
            </a:r>
            <a:r>
              <a:rPr lang="lv-LV" sz="4000" b="1" dirty="0" smtClean="0"/>
              <a:t>pieņemt</a:t>
            </a:r>
            <a:r>
              <a:rPr lang="lv-LV" sz="4000" dirty="0" smtClean="0"/>
              <a:t> </a:t>
            </a:r>
            <a:r>
              <a:rPr lang="lv-LV" sz="4000" b="1" dirty="0" smtClean="0"/>
              <a:t>to, ko nevaru mainīt</a:t>
            </a:r>
            <a:r>
              <a:rPr lang="lv-LV" sz="4000" dirty="0" smtClean="0"/>
              <a:t>, dod man </a:t>
            </a:r>
            <a:r>
              <a:rPr lang="lv-LV" sz="4000" b="1" dirty="0" smtClean="0"/>
              <a:t>drosmi mainīt to, ko varu mainīt</a:t>
            </a:r>
            <a:r>
              <a:rPr lang="lv-LV" sz="4000" dirty="0" smtClean="0"/>
              <a:t>, un dod man</a:t>
            </a:r>
            <a:r>
              <a:rPr lang="lv-LV" sz="4000" b="1" dirty="0" smtClean="0"/>
              <a:t> gudrību</a:t>
            </a:r>
            <a:r>
              <a:rPr lang="lv-LV" sz="4000" dirty="0" smtClean="0"/>
              <a:t> </a:t>
            </a:r>
            <a:r>
              <a:rPr lang="lv-LV" sz="4000" b="1" dirty="0" smtClean="0"/>
              <a:t>atšķirt vienu no otra</a:t>
            </a:r>
            <a:r>
              <a:rPr lang="lv-LV" sz="4000" dirty="0" smtClean="0"/>
              <a:t>.”</a:t>
            </a:r>
            <a:endParaRPr lang="lv-LV" sz="4000" dirty="0"/>
          </a:p>
        </p:txBody>
      </p:sp>
    </p:spTree>
    <p:extLst>
      <p:ext uri="{BB962C8B-B14F-4D97-AF65-F5344CB8AC3E}">
        <p14:creationId xmlns="" xmlns:p14="http://schemas.microsoft.com/office/powerpoint/2010/main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23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FB9CCFA-E43C-486F-B1D5-6A48E959C609}" type="slidenum">
              <a:rPr lang="lv-LV" sz="1400"/>
              <a:pPr algn="r"/>
              <a:t>3</a:t>
            </a:fld>
            <a:endParaRPr lang="lv-LV" sz="140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" y="-27384"/>
            <a:ext cx="9144000" cy="711523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lv-LV" sz="3600" b="1" dirty="0" smtClean="0"/>
              <a:t>Pirmie soļi</a:t>
            </a:r>
            <a:endParaRPr kumimoji="0" lang="lv-LV" sz="3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620688"/>
            <a:ext cx="5832648" cy="19442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Mēs atzinām, ka esam bezspēcīgi pret grēku (atkarību) un ka mūsu dzīves bija kļuvušas nevadāmas.</a:t>
            </a:r>
            <a:endParaRPr lang="en-US" sz="3200" dirty="0"/>
          </a:p>
        </p:txBody>
      </p:sp>
      <p:sp>
        <p:nvSpPr>
          <p:cNvPr id="12" name="Rounded Rectangle 11"/>
          <p:cNvSpPr/>
          <p:nvPr/>
        </p:nvSpPr>
        <p:spPr>
          <a:xfrm>
            <a:off x="611560" y="2924944"/>
            <a:ext cx="4968552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Sākām ticēt, ka Dievs var atdot mums veselo saprātu.</a:t>
            </a:r>
            <a:endParaRPr lang="en-US" sz="3600" dirty="0"/>
          </a:p>
        </p:txBody>
      </p:sp>
      <p:sp>
        <p:nvSpPr>
          <p:cNvPr id="13" name="Rounded Rectangle 12"/>
          <p:cNvSpPr/>
          <p:nvPr/>
        </p:nvSpPr>
        <p:spPr>
          <a:xfrm>
            <a:off x="395536" y="5085184"/>
            <a:ext cx="4392488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Nolēmām uzticēt mūsu gribu un mūsu dzīvi Dievam.</a:t>
            </a:r>
            <a:endParaRPr lang="en-US" sz="3600" dirty="0"/>
          </a:p>
        </p:txBody>
      </p:sp>
      <p:sp>
        <p:nvSpPr>
          <p:cNvPr id="14" name="Oval 13"/>
          <p:cNvSpPr/>
          <p:nvPr/>
        </p:nvSpPr>
        <p:spPr>
          <a:xfrm>
            <a:off x="107504" y="188640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1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79512" y="2636912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2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07504" y="4869160"/>
            <a:ext cx="720080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3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17" name="Picture 2" descr="10 Ways to Help Stuck Clients Move Forward"/>
          <p:cNvPicPr>
            <a:picLocks noChangeAspect="1" noChangeArrowheads="1"/>
          </p:cNvPicPr>
          <p:nvPr/>
        </p:nvPicPr>
        <p:blipFill>
          <a:blip r:embed="rId2" cstate="print"/>
          <a:srcRect l="25869" t="19179" r="26852" b="8899"/>
          <a:stretch>
            <a:fillRect/>
          </a:stretch>
        </p:blipFill>
        <p:spPr bwMode="auto">
          <a:xfrm>
            <a:off x="6156176" y="0"/>
            <a:ext cx="2987824" cy="2536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TICĪBA | MAZSALACAS BAPTISTU DRAUDZ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564904"/>
            <a:ext cx="3888432" cy="2134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The Importance of Trusting God in Difficult Times - Lay Cistercia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752020"/>
            <a:ext cx="4211960" cy="2105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2438" y="6350"/>
            <a:ext cx="8229600" cy="654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lv-LV" b="1" dirty="0" smtClean="0">
                <a:solidFill>
                  <a:schemeClr val="tx1"/>
                </a:solidFill>
              </a:rPr>
              <a:t>4.solis</a:t>
            </a:r>
            <a:endParaRPr lang="lv-LV" b="1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99592" y="764704"/>
            <a:ext cx="7272808" cy="1368152"/>
          </a:xfrm>
          <a:prstGeom prst="roundRec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Veicām dziļu un bezbailīgu savu morālo inventarizāciju.</a:t>
            </a:r>
            <a:endParaRPr lang="en-US" sz="4000" dirty="0"/>
          </a:p>
        </p:txBody>
      </p:sp>
      <p:pic>
        <p:nvPicPr>
          <p:cNvPr id="33794" name="Picture 2" descr="Checklist Vector Art, Icons, and Graphics for Free Download"/>
          <p:cNvPicPr>
            <a:picLocks noChangeAspect="1" noChangeArrowheads="1"/>
          </p:cNvPicPr>
          <p:nvPr/>
        </p:nvPicPr>
        <p:blipFill>
          <a:blip r:embed="rId3" cstate="print"/>
          <a:srcRect l="20790" t="13230" r="22511" b="16841"/>
          <a:stretch>
            <a:fillRect/>
          </a:stretch>
        </p:blipFill>
        <p:spPr bwMode="auto">
          <a:xfrm>
            <a:off x="467544" y="2276871"/>
            <a:ext cx="3600400" cy="4440493"/>
          </a:xfrm>
          <a:prstGeom prst="rect">
            <a:avLst/>
          </a:prstGeom>
          <a:noFill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 r="49946"/>
          <a:stretch>
            <a:fillRect/>
          </a:stretch>
        </p:blipFill>
        <p:spPr bwMode="auto">
          <a:xfrm>
            <a:off x="4860032" y="2721990"/>
            <a:ext cx="3600400" cy="41360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Oval 8"/>
          <p:cNvSpPr/>
          <p:nvPr/>
        </p:nvSpPr>
        <p:spPr>
          <a:xfrm>
            <a:off x="5940152" y="1988840"/>
            <a:ext cx="3024336" cy="93610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Grūtākais </a:t>
            </a:r>
          </a:p>
          <a:p>
            <a:pPr algn="ctr"/>
            <a:r>
              <a:rPr lang="lv-LV" sz="3200" dirty="0" smtClean="0"/>
              <a:t>solis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01836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Kas dara grēku, ir grēka vergs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8" name="Rectangle 6"/>
          <p:cNvSpPr/>
          <p:nvPr/>
        </p:nvSpPr>
        <p:spPr>
          <a:xfrm>
            <a:off x="0" y="1340768"/>
            <a:ext cx="46611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4800" i="1" dirty="0" smtClean="0"/>
              <a:t>Jēzus teica: Patiesi</a:t>
            </a:r>
            <a:r>
              <a:rPr lang="lv-LV" sz="4800" i="1" dirty="0"/>
              <a:t>, patiesi Es jums saku: ikviens, kas grēku dara, ir grēka vergs. </a:t>
            </a:r>
            <a:r>
              <a:rPr lang="lv-LV" sz="4800" i="1" dirty="0" smtClean="0"/>
              <a:t>(Jņ.8:34)</a:t>
            </a:r>
            <a:endParaRPr lang="lv-LV" sz="4800" i="1" dirty="0"/>
          </a:p>
        </p:txBody>
      </p:sp>
      <p:pic>
        <p:nvPicPr>
          <p:cNvPr id="9" name="Picture 2" descr="Control People Can Change - GR8 Leaders"/>
          <p:cNvPicPr>
            <a:picLocks noChangeAspect="1" noChangeArrowheads="1"/>
          </p:cNvPicPr>
          <p:nvPr/>
        </p:nvPicPr>
        <p:blipFill>
          <a:blip r:embed="rId2" cstate="print"/>
          <a:srcRect r="42629"/>
          <a:stretch>
            <a:fillRect/>
          </a:stretch>
        </p:blipFill>
        <p:spPr bwMode="auto">
          <a:xfrm>
            <a:off x="4499992" y="1368152"/>
            <a:ext cx="4644008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6000" dirty="0" smtClean="0"/>
              <a:t>jūs atzīsit patiesību, un patiesība darīs jūs brīvus.</a:t>
            </a:r>
          </a:p>
        </p:txBody>
      </p:sp>
      <p:pic>
        <p:nvPicPr>
          <p:cNvPr id="34818" name="Picture 2" descr="Who the Son Sets Free is Free Indeed&quot; - John 8:36 Meaning Explain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085583" cy="3702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ounded Rectangle 9"/>
          <p:cNvSpPr/>
          <p:nvPr/>
        </p:nvSpPr>
        <p:spPr>
          <a:xfrm>
            <a:off x="683568" y="5301208"/>
            <a:ext cx="7272808" cy="136815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Kā patiesība par mums pašiem var darīt mūs brīvus?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443F84-02A0-4ED0-9240-4005E1DB59C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72008" y="-27384"/>
            <a:ext cx="9071992" cy="907157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smtClean="0"/>
              <a:t>Džons Bredšovs</a:t>
            </a:r>
            <a:r>
              <a:rPr lang="lv-LV" b="1" dirty="0" smtClean="0"/>
              <a:t> raksta: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635896" y="3356992"/>
            <a:ext cx="5328592" cy="27363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Izdziedināt var tikai to patiesību, </a:t>
            </a:r>
            <a:r>
              <a:rPr lang="lv-LV" sz="4400" dirty="0" smtClean="0"/>
              <a:t>kuru personiski varam izjust; pārdzīvot</a:t>
            </a:r>
            <a:endParaRPr lang="lv-LV" sz="4400" dirty="0"/>
          </a:p>
        </p:txBody>
      </p:sp>
      <p:pic>
        <p:nvPicPr>
          <p:cNvPr id="14338" name="Picture 2" descr="About John Bradshaw | his methodology | Counseling &amp; Therapy | Berkeley, CA  | 947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3024336" cy="464103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Oval Callout 6"/>
          <p:cNvSpPr/>
          <p:nvPr/>
        </p:nvSpPr>
        <p:spPr>
          <a:xfrm>
            <a:off x="1259632" y="836712"/>
            <a:ext cx="7632848" cy="1800200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tu nevari izdziedināt to, ko neesi izjutis</a:t>
            </a:r>
          </a:p>
        </p:txBody>
      </p:sp>
    </p:spTree>
    <p:extLst>
      <p:ext uri="{BB962C8B-B14F-4D97-AF65-F5344CB8AC3E}">
        <p14:creationId xmlns:p14="http://schemas.microsoft.com/office/powerpoint/2010/main" xmlns="" val="1480939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aily Dose - Pandemic Addiction: Causes and Coping Strateg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500"/>
            <a:ext cx="9144000" cy="5143500"/>
          </a:xfrm>
          <a:prstGeom prst="rect">
            <a:avLst/>
          </a:prstGeom>
          <a:noFill/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7384"/>
            <a:ext cx="9144000" cy="764704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Atkarība ir aizsardzības mehānisms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6" name="Rounded Rectangle 5"/>
          <p:cNvSpPr/>
          <p:nvPr/>
        </p:nvSpPr>
        <p:spPr>
          <a:xfrm>
            <a:off x="179512" y="620688"/>
            <a:ext cx="3888432" cy="1512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Realitāte rada ciešanas, tāpēc no tās ir jāmūk prom</a:t>
            </a:r>
            <a:endParaRPr lang="en-US" sz="3200" dirty="0"/>
          </a:p>
        </p:txBody>
      </p:sp>
      <p:sp>
        <p:nvSpPr>
          <p:cNvPr id="5" name="Rounded Rectangle 4"/>
          <p:cNvSpPr/>
          <p:nvPr/>
        </p:nvSpPr>
        <p:spPr>
          <a:xfrm>
            <a:off x="4860032" y="692696"/>
            <a:ext cx="4211960" cy="15841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Tā vietā lai meklētu palīdzību pie Dieva, cilvēks izvēlas grēku</a:t>
            </a:r>
            <a:endParaRPr lang="en-US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251520" y="6021288"/>
            <a:ext cx="288032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Aprunāšana</a:t>
            </a:r>
            <a:endParaRPr lang="en-US" sz="3600" dirty="0"/>
          </a:p>
        </p:txBody>
      </p:sp>
      <p:sp>
        <p:nvSpPr>
          <p:cNvPr id="9" name="Rounded Rectangle 8"/>
          <p:cNvSpPr/>
          <p:nvPr/>
        </p:nvSpPr>
        <p:spPr>
          <a:xfrm>
            <a:off x="3059832" y="5373216"/>
            <a:ext cx="273630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Pornogrāfija</a:t>
            </a:r>
            <a:endParaRPr lang="en-US" sz="3600" dirty="0"/>
          </a:p>
        </p:txBody>
      </p:sp>
      <p:sp>
        <p:nvSpPr>
          <p:cNvPr id="10" name="Rounded Rectangle 9"/>
          <p:cNvSpPr/>
          <p:nvPr/>
        </p:nvSpPr>
        <p:spPr>
          <a:xfrm>
            <a:off x="5940152" y="4725144"/>
            <a:ext cx="294394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Pārēšanās</a:t>
            </a:r>
            <a:endParaRPr lang="en-US" sz="3600" dirty="0"/>
          </a:p>
        </p:txBody>
      </p:sp>
      <p:sp>
        <p:nvSpPr>
          <p:cNvPr id="11" name="Rounded Rectangle 10"/>
          <p:cNvSpPr/>
          <p:nvPr/>
        </p:nvSpPr>
        <p:spPr>
          <a:xfrm>
            <a:off x="4139952" y="6209928"/>
            <a:ext cx="216024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err="1" smtClean="0"/>
              <a:t>Soc.tīkli</a:t>
            </a:r>
            <a:endParaRPr lang="en-US" sz="3600" dirty="0"/>
          </a:p>
        </p:txBody>
      </p:sp>
      <p:sp>
        <p:nvSpPr>
          <p:cNvPr id="12" name="Rounded Rectangle 11"/>
          <p:cNvSpPr/>
          <p:nvPr/>
        </p:nvSpPr>
        <p:spPr>
          <a:xfrm>
            <a:off x="467544" y="4221088"/>
            <a:ext cx="309634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Darbaholisms</a:t>
            </a:r>
            <a:endParaRPr lang="en-US" sz="3600" dirty="0"/>
          </a:p>
        </p:txBody>
      </p:sp>
      <p:sp>
        <p:nvSpPr>
          <p:cNvPr id="13" name="Rounded Rectangle 12"/>
          <p:cNvSpPr/>
          <p:nvPr/>
        </p:nvSpPr>
        <p:spPr>
          <a:xfrm>
            <a:off x="323528" y="2204864"/>
            <a:ext cx="2880320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Grēkojot paliek vieglāk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7384"/>
            <a:ext cx="9144000" cy="764704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Atkarība ir aizsardzības mehānisms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6" name="Rounded Rectangle 5"/>
          <p:cNvSpPr/>
          <p:nvPr/>
        </p:nvSpPr>
        <p:spPr>
          <a:xfrm>
            <a:off x="395536" y="5877272"/>
            <a:ext cx="2520280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atkarība</a:t>
            </a:r>
            <a:endParaRPr lang="en-US" sz="3600" dirty="0"/>
          </a:p>
        </p:txBody>
      </p:sp>
      <p:sp>
        <p:nvSpPr>
          <p:cNvPr id="5" name="Rounded Rectangle 4"/>
          <p:cNvSpPr/>
          <p:nvPr/>
        </p:nvSpPr>
        <p:spPr>
          <a:xfrm>
            <a:off x="467544" y="4293096"/>
            <a:ext cx="2376264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ieradums</a:t>
            </a:r>
            <a:endParaRPr lang="en-US" sz="3600" dirty="0"/>
          </a:p>
        </p:txBody>
      </p:sp>
      <p:sp>
        <p:nvSpPr>
          <p:cNvPr id="7" name="Rounded Rectangle 6"/>
          <p:cNvSpPr/>
          <p:nvPr/>
        </p:nvSpPr>
        <p:spPr>
          <a:xfrm>
            <a:off x="683568" y="2636912"/>
            <a:ext cx="187220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grēks</a:t>
            </a:r>
            <a:endParaRPr lang="en-US" sz="4000" dirty="0"/>
          </a:p>
        </p:txBody>
      </p:sp>
      <p:sp>
        <p:nvSpPr>
          <p:cNvPr id="13" name="Right Arrow 12"/>
          <p:cNvSpPr/>
          <p:nvPr/>
        </p:nvSpPr>
        <p:spPr>
          <a:xfrm rot="5400000">
            <a:off x="1259632" y="1772816"/>
            <a:ext cx="64807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5400000">
            <a:off x="1259632" y="3501008"/>
            <a:ext cx="64807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539552" y="980728"/>
            <a:ext cx="230425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ciešanas</a:t>
            </a:r>
            <a:endParaRPr lang="en-US" sz="4000" dirty="0"/>
          </a:p>
        </p:txBody>
      </p:sp>
      <p:sp>
        <p:nvSpPr>
          <p:cNvPr id="16" name="Right Arrow 15"/>
          <p:cNvSpPr/>
          <p:nvPr/>
        </p:nvSpPr>
        <p:spPr>
          <a:xfrm rot="5400000">
            <a:off x="1259632" y="5157192"/>
            <a:ext cx="64807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5868144" y="6093296"/>
            <a:ext cx="187220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cerību</a:t>
            </a:r>
            <a:endParaRPr lang="en-US" sz="3600" dirty="0"/>
          </a:p>
        </p:txBody>
      </p:sp>
      <p:sp>
        <p:nvSpPr>
          <p:cNvPr id="20" name="Rounded Rectangle 19"/>
          <p:cNvSpPr/>
          <p:nvPr/>
        </p:nvSpPr>
        <p:spPr>
          <a:xfrm>
            <a:off x="5652120" y="4509120"/>
            <a:ext cx="2376264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pastāvība</a:t>
            </a:r>
            <a:endParaRPr lang="en-US" sz="3600" dirty="0"/>
          </a:p>
        </p:txBody>
      </p:sp>
      <p:sp>
        <p:nvSpPr>
          <p:cNvPr id="21" name="Rounded Rectangle 20"/>
          <p:cNvSpPr/>
          <p:nvPr/>
        </p:nvSpPr>
        <p:spPr>
          <a:xfrm>
            <a:off x="5868144" y="2996952"/>
            <a:ext cx="2160240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izturība</a:t>
            </a:r>
            <a:endParaRPr lang="en-US" sz="4000" dirty="0"/>
          </a:p>
        </p:txBody>
      </p:sp>
      <p:sp>
        <p:nvSpPr>
          <p:cNvPr id="22" name="Right Arrow 21"/>
          <p:cNvSpPr/>
          <p:nvPr/>
        </p:nvSpPr>
        <p:spPr>
          <a:xfrm rot="5400000">
            <a:off x="6444208" y="2276872"/>
            <a:ext cx="64807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5400000">
            <a:off x="6444208" y="3789040"/>
            <a:ext cx="64807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5724128" y="1484784"/>
            <a:ext cx="230425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/>
              <a:t>ciešanas</a:t>
            </a:r>
            <a:endParaRPr lang="en-US" sz="4000" dirty="0"/>
          </a:p>
        </p:txBody>
      </p:sp>
      <p:sp>
        <p:nvSpPr>
          <p:cNvPr id="25" name="Right Arrow 24"/>
          <p:cNvSpPr/>
          <p:nvPr/>
        </p:nvSpPr>
        <p:spPr>
          <a:xfrm rot="5400000">
            <a:off x="6444208" y="5373216"/>
            <a:ext cx="64807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988840"/>
            <a:ext cx="904396" cy="107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3275856" y="620688"/>
            <a:ext cx="58681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i="1" dirty="0" smtClean="0"/>
              <a:t>ciešanas rada izturību, izturība - pastāvību, pastāvība – cerību (Rom.5:3-4)</a:t>
            </a:r>
            <a:endParaRPr lang="lv-LV" sz="2800" i="1" dirty="0"/>
          </a:p>
        </p:txBody>
      </p:sp>
      <p:pic>
        <p:nvPicPr>
          <p:cNvPr id="1028" name="Picture 4" descr="The Problem of Suffering Reconsidered | Catholic Answers Magazine"/>
          <p:cNvPicPr>
            <a:picLocks noChangeAspect="1" noChangeArrowheads="1"/>
          </p:cNvPicPr>
          <p:nvPr/>
        </p:nvPicPr>
        <p:blipFill>
          <a:blip r:embed="rId3" cstate="print"/>
          <a:srcRect l="12860" r="38274" b="12555"/>
          <a:stretch>
            <a:fillRect/>
          </a:stretch>
        </p:blipFill>
        <p:spPr bwMode="auto">
          <a:xfrm>
            <a:off x="2987824" y="1916832"/>
            <a:ext cx="273630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6" grpId="0" animBg="1"/>
      <p:bldP spid="5" grpId="0" animBg="1"/>
      <p:bldP spid="7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17152</TotalTime>
  <Words>603</Words>
  <Application>Microsoft Office PowerPoint</Application>
  <PresentationFormat>On-screen Show (4:3)</PresentationFormat>
  <Paragraphs>130</Paragraphs>
  <Slides>23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Jņ.8:32 Atzīt patiesību</vt:lpstr>
      <vt:lpstr>Kāpēc runāt par šiem soļiem?</vt:lpstr>
      <vt:lpstr>Slide 3</vt:lpstr>
      <vt:lpstr>4.solis</vt:lpstr>
      <vt:lpstr>Kas dara grēku, ir grēka vergs</vt:lpstr>
      <vt:lpstr>Slide 6</vt:lpstr>
      <vt:lpstr>Džons Bredšovs raksta:</vt:lpstr>
      <vt:lpstr>Atkarība ir aizsardzības mehānisms</vt:lpstr>
      <vt:lpstr>Atkarība ir aizsardzības mehānisms</vt:lpstr>
      <vt:lpstr>Atkarība neļauj skaidri redzēt</vt:lpstr>
      <vt:lpstr>4.solis</vt:lpstr>
      <vt:lpstr>4.solis</vt:lpstr>
      <vt:lpstr>Izveidot sarakstu</vt:lpstr>
      <vt:lpstr>4.solis</vt:lpstr>
      <vt:lpstr>4.solis</vt:lpstr>
      <vt:lpstr>Neatzīstot savu vainu </vt:lpstr>
      <vt:lpstr>Dakteri nodara sāpes, lai vēlāk nesāpētu</vt:lpstr>
      <vt:lpstr>AA lūgšana:</vt:lpstr>
      <vt:lpstr>Maskas</vt:lpstr>
      <vt:lpstr>Noņemt masku</vt:lpstr>
      <vt:lpstr>Slide 21</vt:lpstr>
      <vt:lpstr>AA lūgšana: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154</cp:revision>
  <dcterms:created xsi:type="dcterms:W3CDTF">2010-10-07T14:46:11Z</dcterms:created>
  <dcterms:modified xsi:type="dcterms:W3CDTF">2024-11-02T17:55:56Z</dcterms:modified>
</cp:coreProperties>
</file>