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2" r:id="rId2"/>
    <p:sldId id="281" r:id="rId3"/>
    <p:sldId id="291" r:id="rId4"/>
    <p:sldId id="276" r:id="rId5"/>
    <p:sldId id="297" r:id="rId6"/>
    <p:sldId id="283" r:id="rId7"/>
    <p:sldId id="292" r:id="rId8"/>
    <p:sldId id="284" r:id="rId9"/>
    <p:sldId id="286" r:id="rId10"/>
    <p:sldId id="287" r:id="rId11"/>
    <p:sldId id="285" r:id="rId12"/>
    <p:sldId id="288" r:id="rId13"/>
    <p:sldId id="268" r:id="rId14"/>
    <p:sldId id="289" r:id="rId15"/>
    <p:sldId id="293" r:id="rId16"/>
    <p:sldId id="294" r:id="rId17"/>
    <p:sldId id="296" r:id="rId18"/>
    <p:sldId id="298" r:id="rId19"/>
    <p:sldId id="272" r:id="rId2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F0433B3-7F7E-4598-8B3A-2C62605F4BC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94D36BB-EAE4-413A-991A-18F68D871B29}"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7B1CDBE-5D2D-4119-A95E-422719B7AC85}"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D90F1EB-BC68-46B8-86EA-A8C60C037001}"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7DFDDC9-456B-41C0-A31F-1C3FDD0D8CEB}"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C2218BF-24A7-4CDC-8B20-F6DBD6B05D1E}"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0E3F965F-3F12-4E8C-BF18-4D5CDD03F5F4}"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4A00CBB0-8156-445F-9261-E554EC6EA3E1}"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E8A86ECC-37E6-4AF3-A69A-E0F7FDF37D09}"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DED6E10-325B-45AF-839A-BDEE26F3D54D}"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D29960F-DF96-4498-9423-103317AAFF21}"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A3EDD35-4384-40B3-9003-4406A804DF05}"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42938" y="357188"/>
            <a:ext cx="8175625" cy="1071562"/>
          </a:xfrm>
        </p:spPr>
        <p:txBody>
          <a:bodyPr/>
          <a:lstStyle/>
          <a:p>
            <a:pPr eaLnBrk="1" hangingPunct="1"/>
            <a:r>
              <a:rPr lang="lv-LV" sz="4000" b="1" dirty="0" smtClean="0">
                <a:solidFill>
                  <a:schemeClr val="tx1"/>
                </a:solidFill>
              </a:rPr>
              <a:t>Jņ.20:19-29 Miers un Prieks</a:t>
            </a:r>
          </a:p>
        </p:txBody>
      </p:sp>
      <p:pic>
        <p:nvPicPr>
          <p:cNvPr id="2051" name="Picture 3" descr="DOVE019"/>
          <p:cNvPicPr>
            <a:picLocks noChangeAspect="1" noChangeArrowheads="1"/>
          </p:cNvPicPr>
          <p:nvPr/>
        </p:nvPicPr>
        <p:blipFill>
          <a:blip r:embed="rId2" cstate="print"/>
          <a:srcRect/>
          <a:stretch>
            <a:fillRect/>
          </a:stretch>
        </p:blipFill>
        <p:spPr bwMode="auto">
          <a:xfrm>
            <a:off x="214313" y="71438"/>
            <a:ext cx="752475" cy="1071562"/>
          </a:xfrm>
          <a:prstGeom prst="rect">
            <a:avLst/>
          </a:prstGeom>
          <a:noFill/>
          <a:ln w="9525">
            <a:noFill/>
            <a:miter lim="800000"/>
            <a:headEnd/>
            <a:tailEnd/>
          </a:ln>
        </p:spPr>
      </p:pic>
      <p:sp>
        <p:nvSpPr>
          <p:cNvPr id="2052" name="Text Box 6"/>
          <p:cNvSpPr txBox="1">
            <a:spLocks noChangeArrowheads="1"/>
          </p:cNvSpPr>
          <p:nvPr/>
        </p:nvSpPr>
        <p:spPr bwMode="auto">
          <a:xfrm>
            <a:off x="7429521" y="0"/>
            <a:ext cx="1714480" cy="400110"/>
          </a:xfrm>
          <a:prstGeom prst="rect">
            <a:avLst/>
          </a:prstGeom>
          <a:noFill/>
          <a:ln w="9525">
            <a:noFill/>
            <a:miter lim="800000"/>
            <a:headEnd/>
            <a:tailEnd/>
          </a:ln>
        </p:spPr>
        <p:txBody>
          <a:bodyPr wrap="square">
            <a:spAutoFit/>
          </a:bodyPr>
          <a:lstStyle/>
          <a:p>
            <a:pPr>
              <a:spcBef>
                <a:spcPct val="50000"/>
              </a:spcBef>
            </a:pPr>
            <a:r>
              <a:rPr lang="lv-LV" sz="2000" dirty="0" smtClean="0"/>
              <a:t>21.apr.2024.</a:t>
            </a:r>
            <a:endParaRPr lang="lv-LV" sz="2000" dirty="0"/>
          </a:p>
        </p:txBody>
      </p:sp>
      <p:pic>
        <p:nvPicPr>
          <p:cNvPr id="2057" name="Picture 9" descr="http://4.bp.blogspot.com/-JwIUoSgagHE/UKGEldssTHI/AAAAAAAACEM/76Ziv24E3u4/s640/ArtBook__038_038__ChristOrdainingTheApostles____.jpg"/>
          <p:cNvPicPr>
            <a:picLocks noChangeAspect="1" noChangeArrowheads="1"/>
          </p:cNvPicPr>
          <p:nvPr/>
        </p:nvPicPr>
        <p:blipFill>
          <a:blip r:embed="rId3" cstate="print"/>
          <a:srcRect/>
          <a:stretch>
            <a:fillRect/>
          </a:stretch>
        </p:blipFill>
        <p:spPr bwMode="auto">
          <a:xfrm>
            <a:off x="0" y="1571612"/>
            <a:ext cx="9129248" cy="4786346"/>
          </a:xfrm>
          <a:prstGeom prst="rect">
            <a:avLst/>
          </a:prstGeom>
          <a:ln>
            <a:noFill/>
          </a:ln>
          <a:effectLst>
            <a:softEdge rad="112500"/>
          </a:effectLst>
        </p:spPr>
      </p:pic>
      <p:sp>
        <p:nvSpPr>
          <p:cNvPr id="6" name="Text Box 6"/>
          <p:cNvSpPr txBox="1">
            <a:spLocks noChangeArrowheads="1"/>
          </p:cNvSpPr>
          <p:nvPr/>
        </p:nvSpPr>
        <p:spPr bwMode="auto">
          <a:xfrm>
            <a:off x="5940152" y="1196752"/>
            <a:ext cx="2938616" cy="400110"/>
          </a:xfrm>
          <a:prstGeom prst="rect">
            <a:avLst/>
          </a:prstGeom>
          <a:noFill/>
          <a:ln w="9525">
            <a:noFill/>
            <a:miter lim="800000"/>
            <a:headEnd/>
            <a:tailEnd/>
          </a:ln>
        </p:spPr>
        <p:txBody>
          <a:bodyPr wrap="square">
            <a:spAutoFit/>
          </a:bodyPr>
          <a:lstStyle/>
          <a:p>
            <a:pPr algn="r">
              <a:spcBef>
                <a:spcPct val="50000"/>
              </a:spcBef>
            </a:pPr>
            <a:r>
              <a:rPr lang="lv-LV" sz="2000" dirty="0" smtClean="0"/>
              <a:t>Māc. Roberts Otomers</a:t>
            </a:r>
            <a:endParaRPr lang="lv-LV"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No kurienes nāk tāds miers?</a:t>
            </a:r>
          </a:p>
        </p:txBody>
      </p:sp>
      <p:pic>
        <p:nvPicPr>
          <p:cNvPr id="25604" name="Picture 4" descr="Christ Is Risen! · Blog from Author &amp; Methodist Minister Adam Hamilton ·  Christ Is Risen! · Adam Hamilton"/>
          <p:cNvPicPr>
            <a:picLocks noChangeAspect="1" noChangeArrowheads="1"/>
          </p:cNvPicPr>
          <p:nvPr/>
        </p:nvPicPr>
        <p:blipFill>
          <a:blip r:embed="rId2" cstate="print"/>
          <a:srcRect l="25199" r="25189"/>
          <a:stretch>
            <a:fillRect/>
          </a:stretch>
        </p:blipFill>
        <p:spPr bwMode="auto">
          <a:xfrm>
            <a:off x="3815408" y="816427"/>
            <a:ext cx="5328592" cy="6041573"/>
          </a:xfrm>
          <a:prstGeom prst="rect">
            <a:avLst/>
          </a:prstGeom>
          <a:ln>
            <a:noFill/>
          </a:ln>
          <a:effectLst>
            <a:softEdge rad="112500"/>
          </a:effectLst>
        </p:spPr>
      </p:pic>
      <p:sp>
        <p:nvSpPr>
          <p:cNvPr id="6" name="Rounded Rectangle 4"/>
          <p:cNvSpPr/>
          <p:nvPr/>
        </p:nvSpPr>
        <p:spPr>
          <a:xfrm>
            <a:off x="0" y="2132856"/>
            <a:ext cx="4716016" cy="28083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Jēzus ar savu augšāmcelšanos ir uzvarējis manu postu, grēku, nāvi un visu ļauno</a:t>
            </a:r>
            <a:endParaRPr lang="en-US" sz="3600" dirty="0"/>
          </a:p>
        </p:txBody>
      </p:sp>
      <p:sp>
        <p:nvSpPr>
          <p:cNvPr id="8" name="Rounded Rectangle 4"/>
          <p:cNvSpPr/>
          <p:nvPr/>
        </p:nvSpPr>
        <p:spPr>
          <a:xfrm>
            <a:off x="179512" y="764704"/>
            <a:ext cx="3960440"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No Kristus augšāmcelšanās</a:t>
            </a:r>
            <a:endParaRPr lang="en-US" sz="3600" dirty="0"/>
          </a:p>
        </p:txBody>
      </p:sp>
      <p:sp>
        <p:nvSpPr>
          <p:cNvPr id="9" name="Rounded Rectangle 4"/>
          <p:cNvSpPr/>
          <p:nvPr/>
        </p:nvSpPr>
        <p:spPr>
          <a:xfrm>
            <a:off x="323528" y="5085184"/>
            <a:ext cx="3960440" cy="16288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Jēzus grib būt pie manis un man netrūkst ne nieka</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5604"/>
                                        </p:tgtEl>
                                        <p:attrNameLst>
                                          <p:attrName>style.visibility</p:attrName>
                                        </p:attrNameLst>
                                      </p:cBhvr>
                                      <p:to>
                                        <p:strVal val="visible"/>
                                      </p:to>
                                    </p:set>
                                    <p:animEffect transition="in" filter="fade">
                                      <p:cBhvr>
                                        <p:cTn id="11" dur="2000"/>
                                        <p:tgtEl>
                                          <p:spTgt spid="2560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7650" name="Picture 2" descr="Risen Christ on cross - Maestro Woodcarving Onlineshop, 16,50 €"/>
          <p:cNvPicPr>
            <a:picLocks noChangeAspect="1" noChangeArrowheads="1"/>
          </p:cNvPicPr>
          <p:nvPr/>
        </p:nvPicPr>
        <p:blipFill>
          <a:blip r:embed="rId2" cstate="print"/>
          <a:srcRect l="20955" r="20988"/>
          <a:stretch>
            <a:fillRect/>
          </a:stretch>
        </p:blipFill>
        <p:spPr bwMode="auto">
          <a:xfrm>
            <a:off x="2843808" y="648072"/>
            <a:ext cx="3528392" cy="4797152"/>
          </a:xfrm>
          <a:prstGeom prst="rect">
            <a:avLst/>
          </a:prstGeom>
          <a:ln>
            <a:noFill/>
          </a:ln>
          <a:effectLst>
            <a:softEdge rad="112500"/>
          </a:effectLst>
        </p:spPr>
      </p:pic>
      <p:sp>
        <p:nvSpPr>
          <p:cNvPr id="6" name="Rectangle 2"/>
          <p:cNvSpPr txBox="1">
            <a:spLocks noChangeArrowheads="1"/>
          </p:cNvSpPr>
          <p:nvPr/>
        </p:nvSpPr>
        <p:spPr bwMode="auto">
          <a:xfrm>
            <a:off x="468313" y="0"/>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Ticības</a:t>
            </a:r>
            <a:r>
              <a:rPr kumimoji="0" lang="lv-LV" sz="4400" b="1" i="0" u="none" strike="noStrike" kern="0" cap="none" spc="0" normalizeH="0" noProof="0" dirty="0" smtClean="0">
                <a:ln>
                  <a:noFill/>
                </a:ln>
                <a:solidFill>
                  <a:schemeClr val="tx1"/>
                </a:solidFill>
                <a:effectLst/>
                <a:uLnTx/>
                <a:uFillTx/>
                <a:latin typeface="+mj-lt"/>
                <a:ea typeface="+mj-ea"/>
                <a:cs typeface="+mj-cs"/>
              </a:rPr>
              <a:t> miers</a:t>
            </a:r>
            <a:endParaRPr kumimoji="0" lang="lv-LV" sz="4400" b="1" i="0" u="none" strike="noStrike" kern="0" cap="none" spc="0" normalizeH="0" baseline="0" noProof="0" dirty="0" smtClean="0">
              <a:ln>
                <a:noFill/>
              </a:ln>
              <a:solidFill>
                <a:schemeClr val="tx1"/>
              </a:solidFill>
              <a:effectLst/>
              <a:uLnTx/>
              <a:uFillTx/>
              <a:latin typeface="+mj-lt"/>
              <a:ea typeface="+mj-ea"/>
              <a:cs typeface="+mj-cs"/>
            </a:endParaRPr>
          </a:p>
        </p:txBody>
      </p:sp>
      <p:sp>
        <p:nvSpPr>
          <p:cNvPr id="8" name="Rounded Rectangle 4"/>
          <p:cNvSpPr/>
          <p:nvPr/>
        </p:nvSpPr>
        <p:spPr>
          <a:xfrm>
            <a:off x="107504" y="1340768"/>
            <a:ext cx="3168352" cy="27363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Nav ārējs miers, kas atkarīgs no ārējiem apstākļiem</a:t>
            </a:r>
            <a:endParaRPr lang="en-US" sz="3600" dirty="0"/>
          </a:p>
        </p:txBody>
      </p:sp>
      <p:sp>
        <p:nvSpPr>
          <p:cNvPr id="9" name="Rounded Rectangle 4"/>
          <p:cNvSpPr/>
          <p:nvPr/>
        </p:nvSpPr>
        <p:spPr>
          <a:xfrm>
            <a:off x="5364088" y="4365104"/>
            <a:ext cx="3563888"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Zini, ka tu celsies augšā tāpat kā Jēzus</a:t>
            </a:r>
            <a:endParaRPr lang="en-US" sz="3600" dirty="0"/>
          </a:p>
        </p:txBody>
      </p:sp>
      <p:pic>
        <p:nvPicPr>
          <p:cNvPr id="10" name="Picture 9" descr="yes.png"/>
          <p:cNvPicPr>
            <a:picLocks noChangeAspect="1"/>
          </p:cNvPicPr>
          <p:nvPr/>
        </p:nvPicPr>
        <p:blipFill>
          <a:blip r:embed="rId3" cstate="print"/>
          <a:stretch>
            <a:fillRect/>
          </a:stretch>
        </p:blipFill>
        <p:spPr>
          <a:xfrm>
            <a:off x="6948264" y="0"/>
            <a:ext cx="1502637" cy="1502637"/>
          </a:xfrm>
          <a:prstGeom prst="rect">
            <a:avLst/>
          </a:prstGeom>
        </p:spPr>
      </p:pic>
      <p:pic>
        <p:nvPicPr>
          <p:cNvPr id="11" name="Picture 10" descr="cancel.png"/>
          <p:cNvPicPr>
            <a:picLocks noChangeAspect="1"/>
          </p:cNvPicPr>
          <p:nvPr/>
        </p:nvPicPr>
        <p:blipFill>
          <a:blip r:embed="rId4" cstate="print"/>
          <a:stretch>
            <a:fillRect/>
          </a:stretch>
        </p:blipFill>
        <p:spPr>
          <a:xfrm>
            <a:off x="611560" y="0"/>
            <a:ext cx="1440160" cy="1440160"/>
          </a:xfrm>
          <a:prstGeom prst="rect">
            <a:avLst/>
          </a:prstGeom>
        </p:spPr>
      </p:pic>
      <p:sp>
        <p:nvSpPr>
          <p:cNvPr id="12" name="Rounded Rectangle 4"/>
          <p:cNvSpPr/>
          <p:nvPr/>
        </p:nvSpPr>
        <p:spPr>
          <a:xfrm>
            <a:off x="179512" y="4293096"/>
            <a:ext cx="3888432" cy="23762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Ārēji viņiem nekas nedraud, bet viņi iekšēji ir pārbijušies</a:t>
            </a:r>
            <a:endParaRPr lang="en-US" sz="3600" dirty="0"/>
          </a:p>
        </p:txBody>
      </p:sp>
      <p:sp>
        <p:nvSpPr>
          <p:cNvPr id="13" name="Rounded Rectangle 4"/>
          <p:cNvSpPr/>
          <p:nvPr/>
        </p:nvSpPr>
        <p:spPr>
          <a:xfrm>
            <a:off x="5148064" y="2276872"/>
            <a:ext cx="3923928" cy="16561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Kad </a:t>
            </a:r>
            <a:r>
              <a:rPr lang="lv-LV" sz="3600" b="1" dirty="0" smtClean="0"/>
              <a:t>tici</a:t>
            </a:r>
            <a:r>
              <a:rPr lang="lv-LV" sz="3600" dirty="0" smtClean="0"/>
              <a:t> un </a:t>
            </a:r>
            <a:r>
              <a:rPr lang="lv-LV" sz="3600" b="1" dirty="0" smtClean="0"/>
              <a:t>zini</a:t>
            </a:r>
            <a:r>
              <a:rPr lang="lv-LV" sz="3600" dirty="0" smtClean="0"/>
              <a:t>, ka Jēzus tavus grēkus ir piedevis</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7650"/>
                                        </p:tgtEl>
                                        <p:attrNameLst>
                                          <p:attrName>style.visibility</p:attrName>
                                        </p:attrNameLst>
                                      </p:cBhvr>
                                      <p:to>
                                        <p:strVal val="visible"/>
                                      </p:to>
                                    </p:set>
                                    <p:animEffect transition="in" filter="fade">
                                      <p:cBhvr>
                                        <p:cTn id="11" dur="2000"/>
                                        <p:tgtEl>
                                          <p:spTgt spid="27650"/>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2000"/>
                                        <p:tgtEl>
                                          <p:spTgt spid="11"/>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000"/>
                                        <p:tgtEl>
                                          <p:spTgt spid="12"/>
                                        </p:tgtEl>
                                      </p:cBhvr>
                                    </p:animEffect>
                                  </p:childTnLst>
                                </p:cTn>
                              </p:par>
                            </p:childTnLst>
                          </p:cTn>
                        </p:par>
                        <p:par>
                          <p:cTn id="24" fill="hold">
                            <p:stCondLst>
                              <p:cond delay="8000"/>
                            </p:stCondLst>
                            <p:childTnLst>
                              <p:par>
                                <p:cTn id="25" presetID="10"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2000"/>
                                        <p:tgtEl>
                                          <p:spTgt spid="13"/>
                                        </p:tgtEl>
                                      </p:cBhvr>
                                    </p:animEffect>
                                  </p:childTnLst>
                                </p:cTn>
                              </p:par>
                            </p:childTnLst>
                          </p:cTn>
                        </p:par>
                        <p:par>
                          <p:cTn id="32" fill="hold">
                            <p:stCondLst>
                              <p:cond delay="120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P spid="8" grpId="0" animBg="1"/>
      <p:bldP spid="9" grpId="0" animBg="1"/>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Kristus – mans mierinājums</a:t>
            </a:r>
          </a:p>
        </p:txBody>
      </p:sp>
      <p:sp>
        <p:nvSpPr>
          <p:cNvPr id="7" name="Rectangle 6"/>
          <p:cNvSpPr>
            <a:spLocks noChangeArrowheads="1"/>
          </p:cNvSpPr>
          <p:nvPr/>
        </p:nvSpPr>
        <p:spPr bwMode="auto">
          <a:xfrm>
            <a:off x="0" y="980728"/>
            <a:ext cx="6228184" cy="5693866"/>
          </a:xfrm>
          <a:prstGeom prst="rect">
            <a:avLst/>
          </a:prstGeom>
          <a:noFill/>
          <a:ln w="9525">
            <a:noFill/>
            <a:miter lim="800000"/>
            <a:headEnd/>
            <a:tailEnd/>
          </a:ln>
        </p:spPr>
        <p:txBody>
          <a:bodyPr wrap="square">
            <a:spAutoFit/>
          </a:bodyPr>
          <a:lstStyle/>
          <a:p>
            <a:pPr>
              <a:buFontTx/>
              <a:buChar char="•"/>
            </a:pPr>
            <a:r>
              <a:rPr lang="lv-LV" sz="2800" b="1" dirty="0" smtClean="0"/>
              <a:t>Luters</a:t>
            </a:r>
            <a:r>
              <a:rPr lang="lv-LV" sz="2800" dirty="0" smtClean="0"/>
              <a:t>: Kam </a:t>
            </a:r>
            <a:r>
              <a:rPr lang="lv-LV" sz="2800" b="1" dirty="0" smtClean="0"/>
              <a:t>nav miera </a:t>
            </a:r>
            <a:r>
              <a:rPr lang="lv-LV" sz="2800" dirty="0" smtClean="0"/>
              <a:t>tur, kur </a:t>
            </a:r>
            <a:r>
              <a:rPr lang="lv-LV" sz="2800" b="1" dirty="0" smtClean="0"/>
              <a:t>pasaulei ir nemiers </a:t>
            </a:r>
            <a:r>
              <a:rPr lang="lv-LV" sz="2800" dirty="0" smtClean="0"/>
              <a:t>(ienaidnieki, nabadzība un nāve), kas </a:t>
            </a:r>
            <a:r>
              <a:rPr lang="lv-LV" sz="2800" b="1" dirty="0" smtClean="0"/>
              <a:t>nespēj priecāties</a:t>
            </a:r>
            <a:r>
              <a:rPr lang="lv-LV" sz="2800" dirty="0" smtClean="0"/>
              <a:t> tur, kur </a:t>
            </a:r>
            <a:r>
              <a:rPr lang="lv-LV" sz="2800" b="1" dirty="0" smtClean="0"/>
              <a:t>pasaule bēdājas </a:t>
            </a:r>
            <a:r>
              <a:rPr lang="lv-LV" sz="2800" dirty="0" smtClean="0"/>
              <a:t>un </a:t>
            </a:r>
            <a:r>
              <a:rPr lang="lv-LV" sz="2800" b="1" dirty="0" smtClean="0"/>
              <a:t>skumst</a:t>
            </a:r>
            <a:r>
              <a:rPr lang="lv-LV" sz="2800" dirty="0" smtClean="0"/>
              <a:t>, tas </a:t>
            </a:r>
            <a:r>
              <a:rPr lang="lv-LV" sz="2800" b="1" dirty="0" smtClean="0"/>
              <a:t>vēl netic </a:t>
            </a:r>
            <a:r>
              <a:rPr lang="lv-LV" sz="2800" dirty="0" smtClean="0"/>
              <a:t>un </a:t>
            </a:r>
            <a:r>
              <a:rPr lang="lv-LV" sz="2800" b="1" dirty="0" smtClean="0"/>
              <a:t>nav kristietis</a:t>
            </a:r>
            <a:r>
              <a:rPr lang="lv-LV" sz="2800" dirty="0" smtClean="0"/>
              <a:t>.</a:t>
            </a:r>
          </a:p>
          <a:p>
            <a:pPr>
              <a:buFontTx/>
              <a:buChar char="•"/>
            </a:pPr>
            <a:r>
              <a:rPr lang="lv-LV" sz="2800" dirty="0" smtClean="0"/>
              <a:t>Luters: Lai es </a:t>
            </a:r>
            <a:r>
              <a:rPr lang="lv-LV" sz="2800" b="1" dirty="0" smtClean="0"/>
              <a:t>varētu priecāties </a:t>
            </a:r>
            <a:r>
              <a:rPr lang="lv-LV" sz="2800" dirty="0" smtClean="0"/>
              <a:t>par </a:t>
            </a:r>
            <a:r>
              <a:rPr lang="lv-LV" sz="2800" b="1" dirty="0" smtClean="0"/>
              <a:t>Kristus augšāmcelšanos</a:t>
            </a:r>
            <a:r>
              <a:rPr lang="lv-LV" sz="2800" dirty="0" smtClean="0"/>
              <a:t>, tai ir </a:t>
            </a:r>
            <a:r>
              <a:rPr lang="lv-LV" sz="2800" b="1" dirty="0" smtClean="0"/>
              <a:t>jākļūst manai </a:t>
            </a:r>
            <a:r>
              <a:rPr lang="lv-LV" sz="2800" dirty="0" smtClean="0"/>
              <a:t>– lai es varētu </a:t>
            </a:r>
            <a:r>
              <a:rPr lang="lv-LV" sz="2800" b="1" dirty="0" smtClean="0"/>
              <a:t>uzlūkot</a:t>
            </a:r>
            <a:r>
              <a:rPr lang="lv-LV" sz="2800" dirty="0" smtClean="0"/>
              <a:t> to kā </a:t>
            </a:r>
            <a:r>
              <a:rPr lang="lv-LV" sz="2800" b="1" dirty="0" smtClean="0"/>
              <a:t>savu īpašumu</a:t>
            </a:r>
            <a:r>
              <a:rPr lang="lv-LV" sz="2800" dirty="0" smtClean="0"/>
              <a:t>, kas </a:t>
            </a:r>
            <a:r>
              <a:rPr lang="lv-LV" sz="2800" b="1" dirty="0" smtClean="0"/>
              <a:t>man nāk par labu</a:t>
            </a:r>
            <a:r>
              <a:rPr lang="lv-LV" sz="2800" dirty="0" smtClean="0"/>
              <a:t>, līdz mēs </a:t>
            </a:r>
            <a:r>
              <a:rPr lang="lv-LV" sz="2800" b="1" dirty="0" smtClean="0"/>
              <a:t>sāvā sirdī varam sacīt</a:t>
            </a:r>
            <a:r>
              <a:rPr lang="lv-LV" sz="2800" dirty="0" smtClean="0"/>
              <a:t>: </a:t>
            </a:r>
            <a:r>
              <a:rPr lang="lv-LV" sz="2800" b="1" dirty="0" smtClean="0"/>
              <a:t>Kristus ir mans mierinājums</a:t>
            </a:r>
            <a:r>
              <a:rPr lang="lv-LV" sz="2800" dirty="0" smtClean="0"/>
              <a:t>!</a:t>
            </a:r>
          </a:p>
          <a:p>
            <a:pPr>
              <a:buFontTx/>
              <a:buChar char="•"/>
            </a:pPr>
            <a:endParaRPr lang="lv-LV" sz="2800" dirty="0"/>
          </a:p>
        </p:txBody>
      </p:sp>
      <p:pic>
        <p:nvPicPr>
          <p:cNvPr id="4" name="Picture 5"/>
          <p:cNvPicPr>
            <a:picLocks noChangeAspect="1" noChangeArrowheads="1"/>
          </p:cNvPicPr>
          <p:nvPr/>
        </p:nvPicPr>
        <p:blipFill>
          <a:blip r:embed="rId2" cstate="print"/>
          <a:srcRect/>
          <a:stretch>
            <a:fillRect/>
          </a:stretch>
        </p:blipFill>
        <p:spPr bwMode="auto">
          <a:xfrm>
            <a:off x="6215074" y="1124744"/>
            <a:ext cx="2928926" cy="521279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Jesus said go make disciples|| Must watch - YouTube"/>
          <p:cNvPicPr>
            <a:picLocks noChangeAspect="1" noChangeArrowheads="1"/>
          </p:cNvPicPr>
          <p:nvPr/>
        </p:nvPicPr>
        <p:blipFill>
          <a:blip r:embed="rId2" cstate="print"/>
          <a:srcRect t="12600" b="11801"/>
          <a:stretch>
            <a:fillRect/>
          </a:stretch>
        </p:blipFill>
        <p:spPr bwMode="auto">
          <a:xfrm flipH="1">
            <a:off x="85359" y="3068960"/>
            <a:ext cx="8951133" cy="3789040"/>
          </a:xfrm>
          <a:prstGeom prst="rect">
            <a:avLst/>
          </a:prstGeom>
          <a:ln>
            <a:noFill/>
          </a:ln>
          <a:effectLst>
            <a:softEdge rad="112500"/>
          </a:effectLst>
        </p:spPr>
      </p:pic>
      <p:sp>
        <p:nvSpPr>
          <p:cNvPr id="8196" name="Rectangle 4"/>
          <p:cNvSpPr>
            <a:spLocks noGrp="1" noChangeArrowheads="1"/>
          </p:cNvSpPr>
          <p:nvPr>
            <p:ph type="body" idx="1"/>
          </p:nvPr>
        </p:nvSpPr>
        <p:spPr>
          <a:xfrm>
            <a:off x="-285750" y="-142875"/>
            <a:ext cx="9429750" cy="2205038"/>
          </a:xfrm>
        </p:spPr>
        <p:txBody>
          <a:bodyPr/>
          <a:lstStyle/>
          <a:p>
            <a:pPr algn="just">
              <a:buFontTx/>
              <a:buNone/>
            </a:pPr>
            <a:r>
              <a:rPr lang="lv-LV" i="1" dirty="0" smtClean="0"/>
              <a:t>   </a:t>
            </a:r>
            <a:r>
              <a:rPr lang="lv-LV" sz="2800" i="1" dirty="0" smtClean="0"/>
              <a:t>21 Jēzus viņiem atkal sacīja: "Miers ar jums! Kā Tēvs Mani ir sūtījis, tā arī Es jūs sūtu."</a:t>
            </a:r>
            <a:endParaRPr lang="en-US" sz="2200" i="1" dirty="0" smtClean="0"/>
          </a:p>
        </p:txBody>
      </p:sp>
      <p:sp>
        <p:nvSpPr>
          <p:cNvPr id="5" name="Rounded Rectangle 4"/>
          <p:cNvSpPr/>
          <p:nvPr/>
        </p:nvSpPr>
        <p:spPr>
          <a:xfrm>
            <a:off x="179512" y="836712"/>
            <a:ext cx="8892480" cy="223224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nSpc>
                <a:spcPts val="3000"/>
              </a:lnSpc>
            </a:pPr>
            <a:r>
              <a:rPr lang="lv-LV" sz="3400" dirty="0" smtClean="0"/>
              <a:t>Luters: Šis augstākais mīlestības darbs, kas jādara kristietim, kad viņš ir kļuvis ticīgs – viņam jāved pie ticības citi cilvēki. Jēzus šo varu dod ne tikai pāvestam un bīskapiem, bet to uzticējis visiem kristiešiem.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anim calcmode="lin" valueType="num">
                                      <p:cBhvr additive="base">
                                        <p:cTn id="11" dur="500" fill="hold"/>
                                        <p:tgtEl>
                                          <p:spTgt spid="5122"/>
                                        </p:tgtEl>
                                        <p:attrNameLst>
                                          <p:attrName>ppt_x</p:attrName>
                                        </p:attrNameLst>
                                      </p:cBhvr>
                                      <p:tavLst>
                                        <p:tav tm="0">
                                          <p:val>
                                            <p:strVal val="#ppt_x"/>
                                          </p:val>
                                        </p:tav>
                                        <p:tav tm="100000">
                                          <p:val>
                                            <p:strVal val="#ppt_x"/>
                                          </p:val>
                                        </p:tav>
                                      </p:tavLst>
                                    </p:anim>
                                    <p:anim calcmode="lin" valueType="num">
                                      <p:cBhvr additive="base">
                                        <p:cTn id="12" dur="500" fill="hold"/>
                                        <p:tgtEl>
                                          <p:spTgt spid="512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cstate="print"/>
          <a:srcRect/>
          <a:stretch>
            <a:fillRect/>
          </a:stretch>
        </p:blipFill>
        <p:spPr bwMode="auto">
          <a:xfrm>
            <a:off x="1187624" y="3941268"/>
            <a:ext cx="7200800" cy="2916733"/>
          </a:xfrm>
          <a:prstGeom prst="rect">
            <a:avLst/>
          </a:prstGeom>
          <a:ln>
            <a:noFill/>
          </a:ln>
          <a:effectLst>
            <a:softEdge rad="112500"/>
          </a:effectLst>
        </p:spPr>
      </p:pic>
      <p:sp>
        <p:nvSpPr>
          <p:cNvPr id="8196" name="Rectangle 4"/>
          <p:cNvSpPr>
            <a:spLocks noGrp="1" noChangeArrowheads="1"/>
          </p:cNvSpPr>
          <p:nvPr>
            <p:ph type="body" idx="1"/>
          </p:nvPr>
        </p:nvSpPr>
        <p:spPr>
          <a:xfrm>
            <a:off x="-285750" y="647898"/>
            <a:ext cx="9429750" cy="1556966"/>
          </a:xfrm>
        </p:spPr>
        <p:txBody>
          <a:bodyPr/>
          <a:lstStyle/>
          <a:p>
            <a:pPr algn="just">
              <a:buFontTx/>
              <a:buNone/>
            </a:pPr>
            <a:r>
              <a:rPr lang="lv-LV" sz="2800" i="1" dirty="0" smtClean="0"/>
              <a:t>    22 To pateicis, Viņš uzpūta dvašu un viņiem sacīja: "Saņemiet Svēto Garu! 23 Kam jūs grēkus piedosiet, tiem tie tiks piedoti, kam paturēsiet, tiem paliks.”</a:t>
            </a:r>
            <a:endParaRPr lang="en-US" sz="2200" i="1" dirty="0" smtClean="0"/>
          </a:p>
        </p:txBody>
      </p:sp>
      <p:sp>
        <p:nvSpPr>
          <p:cNvPr id="5" name="Rounded Rectangle 4"/>
          <p:cNvSpPr/>
          <p:nvPr/>
        </p:nvSpPr>
        <p:spPr>
          <a:xfrm>
            <a:off x="144016" y="2060848"/>
            <a:ext cx="8892480" cy="18002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lnSpc>
                <a:spcPts val="3900"/>
              </a:lnSpc>
            </a:pPr>
            <a:r>
              <a:rPr lang="lv-LV" sz="3600" dirty="0" smtClean="0"/>
              <a:t>Kad Kristus māceklis saka: tavi grēki ir piedoti, šie vārdi ir tikpat spēcīgi kā tad, ja to būtu sacījis pats Dievs debesīs. </a:t>
            </a:r>
            <a:endParaRPr lang="lv-LV" sz="3600" dirty="0"/>
          </a:p>
        </p:txBody>
      </p:sp>
      <p:sp>
        <p:nvSpPr>
          <p:cNvPr id="6"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Kristus dod garīgu varu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6">
                                            <p:txEl>
                                              <p:pRg st="0" end="0"/>
                                            </p:txEl>
                                          </p:spTgt>
                                        </p:tgtEl>
                                        <p:attrNameLst>
                                          <p:attrName>style.visibility</p:attrName>
                                        </p:attrNameLst>
                                      </p:cBhvr>
                                      <p:to>
                                        <p:strVal val="visible"/>
                                      </p:to>
                                    </p:set>
                                    <p:anim calcmode="lin" valueType="num">
                                      <p:cBhvr additive="base">
                                        <p:cTn id="12"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124"/>
                                        </p:tgtEl>
                                        <p:attrNameLst>
                                          <p:attrName>style.visibility</p:attrName>
                                        </p:attrNameLst>
                                      </p:cBhvr>
                                      <p:to>
                                        <p:strVal val="visible"/>
                                      </p:to>
                                    </p:set>
                                    <p:animEffect transition="in" filter="fade">
                                      <p:cBhvr>
                                        <p:cTn id="16" dur="2000"/>
                                        <p:tgtEl>
                                          <p:spTgt spid="5124"/>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5" grpId="0" animBg="1"/>
      <p:bldP spid="6"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223" y="692696"/>
            <a:ext cx="9501223" cy="1052512"/>
          </a:xfrm>
        </p:spPr>
        <p:txBody>
          <a:bodyPr/>
          <a:lstStyle/>
          <a:p>
            <a:pPr algn="just" eaLnBrk="1" hangingPunct="1">
              <a:lnSpc>
                <a:spcPct val="80000"/>
              </a:lnSpc>
              <a:buFontTx/>
              <a:buNone/>
            </a:pPr>
            <a:r>
              <a:rPr lang="lv-LV" sz="2000" i="1" dirty="0" smtClean="0"/>
              <a:t>     </a:t>
            </a:r>
            <a:r>
              <a:rPr lang="lv-LV" sz="2800" i="1" dirty="0" smtClean="0"/>
              <a:t>24 Kad Jēzus atnāca, Toms, saukts dvīnis, viens no divpadsmit, nebija ar viņiem. 25 Citi mācekļi viņam stāstīja: "Mēs redzējām Kungu." Bet viņš tiem sacīja: "Kamēr es neredzēšu naglu brūces Viņa rokās un kamēr es nelikšu savu pirkstu Viņa naglu brūcēs un kamēr savu roku nelieku Viņa sānos, es neticēšu."</a:t>
            </a:r>
            <a:endParaRPr lang="lv-LV" sz="2600" dirty="0" smtClean="0"/>
          </a:p>
        </p:txBody>
      </p:sp>
      <p:pic>
        <p:nvPicPr>
          <p:cNvPr id="8" name="Picture 2" descr="Feast of St Thomas, Apostle of Christ, Martyr – 3 July – AnaStpaul"/>
          <p:cNvPicPr>
            <a:picLocks noChangeAspect="1" noChangeArrowheads="1"/>
          </p:cNvPicPr>
          <p:nvPr/>
        </p:nvPicPr>
        <p:blipFill>
          <a:blip r:embed="rId2" cstate="print"/>
          <a:srcRect/>
          <a:stretch>
            <a:fillRect/>
          </a:stretch>
        </p:blipFill>
        <p:spPr bwMode="auto">
          <a:xfrm>
            <a:off x="5733077" y="2384814"/>
            <a:ext cx="3375427" cy="4500570"/>
          </a:xfrm>
          <a:prstGeom prst="rect">
            <a:avLst/>
          </a:prstGeom>
          <a:ln>
            <a:noFill/>
          </a:ln>
          <a:effectLst>
            <a:softEdge rad="112500"/>
          </a:effectLst>
        </p:spPr>
      </p:pic>
      <p:sp>
        <p:nvSpPr>
          <p:cNvPr id="5" name="Rounded Rectangle 4"/>
          <p:cNvSpPr/>
          <p:nvPr/>
        </p:nvSpPr>
        <p:spPr>
          <a:xfrm>
            <a:off x="179512" y="3212976"/>
            <a:ext cx="5292080" cy="8640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lnSpc>
                <a:spcPts val="3900"/>
              </a:lnSpc>
            </a:pPr>
            <a:r>
              <a:rPr lang="lv-LV" sz="3600" dirty="0" smtClean="0"/>
              <a:t>10 nevar 1 pārliecināt</a:t>
            </a:r>
            <a:endParaRPr lang="lv-LV" sz="3600" dirty="0"/>
          </a:p>
        </p:txBody>
      </p:sp>
      <p:sp>
        <p:nvSpPr>
          <p:cNvPr id="6"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Toms palaiž garām</a:t>
            </a:r>
          </a:p>
        </p:txBody>
      </p:sp>
      <p:sp>
        <p:nvSpPr>
          <p:cNvPr id="9" name="Rounded Rectangle 8"/>
          <p:cNvSpPr/>
          <p:nvPr/>
        </p:nvSpPr>
        <p:spPr>
          <a:xfrm>
            <a:off x="251520" y="4293096"/>
            <a:ext cx="5292080" cy="151216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lnSpc>
                <a:spcPts val="3900"/>
              </a:lnSpc>
            </a:pPr>
            <a:r>
              <a:rPr lang="lv-LV" sz="3600" dirty="0" smtClean="0"/>
              <a:t>Jēzus taču citus augšāmcēla un nesen arī Lācaru</a:t>
            </a:r>
            <a:endParaRPr lang="lv-LV"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4000"/>
                            </p:stCondLst>
                            <p:childTnLst>
                              <p:par>
                                <p:cTn id="17" presetID="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utoUpdateAnimBg="0"/>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14313" y="791542"/>
            <a:ext cx="9358313" cy="1557338"/>
          </a:xfrm>
        </p:spPr>
        <p:txBody>
          <a:bodyPr/>
          <a:lstStyle/>
          <a:p>
            <a:pPr algn="just" eaLnBrk="1" hangingPunct="1">
              <a:lnSpc>
                <a:spcPct val="80000"/>
              </a:lnSpc>
              <a:buFontTx/>
              <a:buNone/>
            </a:pPr>
            <a:r>
              <a:rPr lang="lv-LV" sz="1000" i="1" dirty="0" smtClean="0"/>
              <a:t>          </a:t>
            </a:r>
            <a:r>
              <a:rPr lang="lv-LV" sz="2800" i="1" dirty="0" smtClean="0"/>
              <a:t>26 Pēc astoņām dienām mācekļi atkal bija tur kopā un arī Toms bija ar viņiem. Durvis bija aizslēgtas, bet Jēzus nāca un, nostājies viņu vidū, sacīja: "Miers ar jums!”</a:t>
            </a:r>
            <a:endParaRPr lang="lv-LV" sz="1800" i="1" dirty="0" smtClean="0"/>
          </a:p>
        </p:txBody>
      </p:sp>
      <p:pic>
        <p:nvPicPr>
          <p:cNvPr id="7174" name="Picture 6" descr="http://3.bp.blogspot.com/-NKV0YBE4wBM/Tb7RanPYzRI/AAAAAAAAAJU/7AQrhOKkI8E/s1600/jesusthomasdoubt%255B1%255D.jpg"/>
          <p:cNvPicPr>
            <a:picLocks noChangeAspect="1" noChangeArrowheads="1"/>
          </p:cNvPicPr>
          <p:nvPr/>
        </p:nvPicPr>
        <p:blipFill>
          <a:blip r:embed="rId2" cstate="print"/>
          <a:srcRect/>
          <a:stretch>
            <a:fillRect/>
          </a:stretch>
        </p:blipFill>
        <p:spPr bwMode="auto">
          <a:xfrm>
            <a:off x="857224" y="3286148"/>
            <a:ext cx="7852467" cy="3571876"/>
          </a:xfrm>
          <a:prstGeom prst="rect">
            <a:avLst/>
          </a:prstGeom>
          <a:ln>
            <a:noFill/>
          </a:ln>
          <a:effectLst>
            <a:softEdge rad="112500"/>
          </a:effectLst>
        </p:spPr>
      </p:pic>
      <p:sp>
        <p:nvSpPr>
          <p:cNvPr id="5" name="Rectangle 2"/>
          <p:cNvSpPr txBox="1">
            <a:spLocks noChangeArrowheads="1"/>
          </p:cNvSpPr>
          <p:nvPr/>
        </p:nvSpPr>
        <p:spPr bwMode="auto">
          <a:xfrm>
            <a:off x="468313" y="0"/>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Jēzum</a:t>
            </a:r>
            <a:r>
              <a:rPr kumimoji="0" lang="lv-LV" sz="4400" b="1" i="0" u="none" strike="noStrike" kern="0" cap="none" spc="0" normalizeH="0" noProof="0" dirty="0" smtClean="0">
                <a:ln>
                  <a:noFill/>
                </a:ln>
                <a:solidFill>
                  <a:schemeClr val="tx1"/>
                </a:solidFill>
                <a:effectLst/>
                <a:uLnTx/>
                <a:uFillTx/>
                <a:latin typeface="+mj-lt"/>
                <a:ea typeface="+mj-ea"/>
                <a:cs typeface="+mj-cs"/>
              </a:rPr>
              <a:t> ikviens ir svarīgs!</a:t>
            </a:r>
            <a:endParaRPr kumimoji="0" lang="lv-LV" sz="4400" b="1" i="0" u="none" strike="noStrike" kern="0" cap="none" spc="0" normalizeH="0" baseline="0" noProof="0" dirty="0" smtClean="0">
              <a:ln>
                <a:noFill/>
              </a:ln>
              <a:solidFill>
                <a:schemeClr val="tx1"/>
              </a:solidFill>
              <a:effectLst/>
              <a:uLnTx/>
              <a:uFillTx/>
              <a:latin typeface="+mj-lt"/>
              <a:ea typeface="+mj-ea"/>
              <a:cs typeface="+mj-cs"/>
            </a:endParaRPr>
          </a:p>
        </p:txBody>
      </p:sp>
      <p:sp>
        <p:nvSpPr>
          <p:cNvPr id="6" name="Rounded Rectangle 5"/>
          <p:cNvSpPr/>
          <p:nvPr/>
        </p:nvSpPr>
        <p:spPr>
          <a:xfrm>
            <a:off x="251520" y="2276872"/>
            <a:ext cx="4608512"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lnSpc>
                <a:spcPts val="3900"/>
              </a:lnSpc>
            </a:pPr>
            <a:r>
              <a:rPr lang="lv-LV" sz="3600" dirty="0" smtClean="0"/>
              <a:t>Pēc 8 dienām Jēzus parādās arī Tomam</a:t>
            </a:r>
            <a:endParaRPr lang="lv-LV" sz="3600" dirty="0"/>
          </a:p>
        </p:txBody>
      </p:sp>
      <p:sp>
        <p:nvSpPr>
          <p:cNvPr id="8" name="Rounded Rectangle 7"/>
          <p:cNvSpPr/>
          <p:nvPr/>
        </p:nvSpPr>
        <p:spPr>
          <a:xfrm>
            <a:off x="5148064" y="2276872"/>
            <a:ext cx="3491880"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lnSpc>
                <a:spcPts val="3900"/>
              </a:lnSpc>
            </a:pPr>
            <a:r>
              <a:rPr lang="lv-LV" sz="3600" dirty="0" smtClean="0"/>
              <a:t>Nu arī Tomam ir miers!</a:t>
            </a:r>
            <a:endParaRPr lang="lv-LV"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7174"/>
                                        </p:tgtEl>
                                        <p:attrNameLst>
                                          <p:attrName>style.visibility</p:attrName>
                                        </p:attrNameLst>
                                      </p:cBhvr>
                                      <p:to>
                                        <p:strVal val="visible"/>
                                      </p:to>
                                    </p:set>
                                    <p:animEffect transition="in" filter="fade">
                                      <p:cBhvr>
                                        <p:cTn id="16" dur="2000"/>
                                        <p:tgtEl>
                                          <p:spTgt spid="7174"/>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5" grpId="0" autoUpdateAnimBg="0"/>
      <p:bldP spid="6"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85784" y="152400"/>
            <a:ext cx="9429784" cy="1204913"/>
          </a:xfrm>
        </p:spPr>
        <p:txBody>
          <a:bodyPr/>
          <a:lstStyle/>
          <a:p>
            <a:pPr algn="just" eaLnBrk="1" hangingPunct="1">
              <a:lnSpc>
                <a:spcPct val="80000"/>
              </a:lnSpc>
              <a:buFontTx/>
              <a:buNone/>
            </a:pPr>
            <a:r>
              <a:rPr lang="lv-LV" sz="2000" i="1" dirty="0" smtClean="0"/>
              <a:t>     </a:t>
            </a:r>
            <a:r>
              <a:rPr lang="lv-LV" sz="2800" i="1" dirty="0" smtClean="0"/>
              <a:t>29 Jēzus viņam sacīja: "Tu tici tāpēc, ka Mani redzēji. Svētīgi tie, kas nav mani redzējuši un tomēr tic!"</a:t>
            </a:r>
            <a:endParaRPr lang="lv-LV" sz="2600" dirty="0" smtClean="0"/>
          </a:p>
        </p:txBody>
      </p:sp>
      <p:pic>
        <p:nvPicPr>
          <p:cNvPr id="4098" name="Picture 2" descr="Ērgļu Ev.Lut. draudze - 2013/2014. gads"/>
          <p:cNvPicPr>
            <a:picLocks noChangeAspect="1" noChangeArrowheads="1"/>
          </p:cNvPicPr>
          <p:nvPr/>
        </p:nvPicPr>
        <p:blipFill>
          <a:blip r:embed="rId2" cstate="print"/>
          <a:srcRect/>
          <a:stretch>
            <a:fillRect/>
          </a:stretch>
        </p:blipFill>
        <p:spPr bwMode="auto">
          <a:xfrm>
            <a:off x="3995936" y="731804"/>
            <a:ext cx="5148064" cy="6126196"/>
          </a:xfrm>
          <a:prstGeom prst="rect">
            <a:avLst/>
          </a:prstGeom>
          <a:ln>
            <a:noFill/>
          </a:ln>
          <a:effectLst>
            <a:softEdge rad="112500"/>
          </a:effectLst>
        </p:spPr>
      </p:pic>
      <p:sp>
        <p:nvSpPr>
          <p:cNvPr id="5" name="Rounded Rectangle 4"/>
          <p:cNvSpPr/>
          <p:nvPr/>
        </p:nvSpPr>
        <p:spPr>
          <a:xfrm>
            <a:off x="251520" y="1484784"/>
            <a:ext cx="5292080" cy="8640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lnSpc>
                <a:spcPts val="3900"/>
              </a:lnSpc>
            </a:pPr>
            <a:r>
              <a:rPr lang="lv-LV" sz="3600" dirty="0" smtClean="0"/>
              <a:t>Toms redzēja un ticēja</a:t>
            </a:r>
            <a:endParaRPr lang="lv-LV" sz="3600" dirty="0"/>
          </a:p>
        </p:txBody>
      </p:sp>
      <p:sp>
        <p:nvSpPr>
          <p:cNvPr id="6" name="Rounded Rectangle 5"/>
          <p:cNvSpPr/>
          <p:nvPr/>
        </p:nvSpPr>
        <p:spPr>
          <a:xfrm>
            <a:off x="403920" y="4445496"/>
            <a:ext cx="4240088" cy="151216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lnSpc>
                <a:spcPts val="3900"/>
              </a:lnSpc>
            </a:pPr>
            <a:r>
              <a:rPr lang="lv-LV" sz="3600" dirty="0" smtClean="0"/>
              <a:t>Svētīgi, kas neredz un tomēr tic</a:t>
            </a:r>
            <a:endParaRPr lang="lv-LV"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2000"/>
                                        <p:tgtEl>
                                          <p:spTgt spid="409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Kā iemantot īstu mieru sirdī? </a:t>
            </a:r>
          </a:p>
        </p:txBody>
      </p:sp>
      <p:pic>
        <p:nvPicPr>
          <p:cNvPr id="13314" name="Picture 2" descr="11 Ways to Find Your Inner Peace and Happiness Now"/>
          <p:cNvPicPr>
            <a:picLocks noChangeAspect="1" noChangeArrowheads="1"/>
          </p:cNvPicPr>
          <p:nvPr/>
        </p:nvPicPr>
        <p:blipFill>
          <a:blip r:embed="rId2" cstate="print"/>
          <a:srcRect/>
          <a:stretch>
            <a:fillRect/>
          </a:stretch>
        </p:blipFill>
        <p:spPr bwMode="auto">
          <a:xfrm>
            <a:off x="1187624" y="771525"/>
            <a:ext cx="6096000" cy="6086475"/>
          </a:xfrm>
          <a:prstGeom prst="rect">
            <a:avLst/>
          </a:prstGeom>
          <a:ln>
            <a:noFill/>
          </a:ln>
          <a:effectLst>
            <a:softEdge rad="112500"/>
          </a:effectLst>
        </p:spPr>
      </p:pic>
      <p:sp>
        <p:nvSpPr>
          <p:cNvPr id="6" name="Rounded Rectangle 4"/>
          <p:cNvSpPr/>
          <p:nvPr/>
        </p:nvSpPr>
        <p:spPr>
          <a:xfrm>
            <a:off x="251520" y="764704"/>
            <a:ext cx="3888432"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Nepietiek tikai zināt, ka Jēzus augšāmcelšanās</a:t>
            </a:r>
            <a:endParaRPr lang="en-US" sz="3600" dirty="0"/>
          </a:p>
        </p:txBody>
      </p:sp>
      <p:sp>
        <p:nvSpPr>
          <p:cNvPr id="8" name="Rounded Rectangle 4"/>
          <p:cNvSpPr/>
          <p:nvPr/>
        </p:nvSpPr>
        <p:spPr>
          <a:xfrm>
            <a:off x="5580112" y="908720"/>
            <a:ext cx="3384376" cy="331236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Miers rodas tad, kad saproti, ka Jēzus augšāmcēlies manis dēļ</a:t>
            </a:r>
          </a:p>
        </p:txBody>
      </p:sp>
      <p:sp>
        <p:nvSpPr>
          <p:cNvPr id="9" name="Rounded Rectangle 4"/>
          <p:cNvSpPr/>
          <p:nvPr/>
        </p:nvSpPr>
        <p:spPr>
          <a:xfrm>
            <a:off x="179512" y="4797152"/>
            <a:ext cx="3888432"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Nepietiek tikai dzirdēt par augšāmcelšanos</a:t>
            </a:r>
            <a:endParaRPr lang="en-US" sz="3600" dirty="0"/>
          </a:p>
        </p:txBody>
      </p:sp>
      <p:sp>
        <p:nvSpPr>
          <p:cNvPr id="10" name="Rounded Rectangle 4"/>
          <p:cNvSpPr/>
          <p:nvPr/>
        </p:nvSpPr>
        <p:spPr>
          <a:xfrm>
            <a:off x="5004048" y="5445224"/>
            <a:ext cx="3888432"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Vēstij ir jānonāk manā sirdī</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3314"/>
                                        </p:tgtEl>
                                        <p:attrNameLst>
                                          <p:attrName>style.visibility</p:attrName>
                                        </p:attrNameLst>
                                      </p:cBhvr>
                                      <p:to>
                                        <p:strVal val="visible"/>
                                      </p:to>
                                    </p:set>
                                    <p:animEffect transition="in" filter="fade">
                                      <p:cBhvr>
                                        <p:cTn id="12" dur="2000"/>
                                        <p:tgtEl>
                                          <p:spTgt spid="13314"/>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animBg="1"/>
      <p:bldP spid="8" grpId="0" animBg="1"/>
      <p:bldP spid="9"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2291"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404664"/>
            <a:ext cx="9144000" cy="500063"/>
          </a:xfrm>
        </p:spPr>
        <p:txBody>
          <a:bodyPr/>
          <a:lstStyle/>
          <a:p>
            <a:pPr eaLnBrk="1" hangingPunct="1"/>
            <a:r>
              <a:rPr lang="lv-LV" sz="4000" b="1" dirty="0" smtClean="0">
                <a:solidFill>
                  <a:schemeClr val="tx1"/>
                </a:solidFill>
              </a:rPr>
              <a:t>Jņ.20:19-29 Miers un Prieks</a:t>
            </a:r>
          </a:p>
        </p:txBody>
      </p:sp>
      <p:sp>
        <p:nvSpPr>
          <p:cNvPr id="3075" name="Rectangle 5"/>
          <p:cNvSpPr>
            <a:spLocks noChangeArrowheads="1"/>
          </p:cNvSpPr>
          <p:nvPr/>
        </p:nvSpPr>
        <p:spPr bwMode="auto">
          <a:xfrm>
            <a:off x="0" y="980728"/>
            <a:ext cx="9144000" cy="6001643"/>
          </a:xfrm>
          <a:prstGeom prst="rect">
            <a:avLst/>
          </a:prstGeom>
          <a:noFill/>
          <a:ln w="9525">
            <a:noFill/>
            <a:miter lim="800000"/>
            <a:headEnd/>
            <a:tailEnd/>
          </a:ln>
        </p:spPr>
        <p:txBody>
          <a:bodyPr>
            <a:spAutoFit/>
          </a:bodyPr>
          <a:lstStyle/>
          <a:p>
            <a:r>
              <a:rPr lang="lv-LV" sz="3200" dirty="0"/>
              <a:t>19 Šinī pašā pirmajā nedēļas dienā, vakarā, kad mācekļi, </a:t>
            </a:r>
            <a:r>
              <a:rPr lang="lv-LV" sz="3200" dirty="0" smtClean="0"/>
              <a:t>baidīdamies </a:t>
            </a:r>
            <a:r>
              <a:rPr lang="lv-LV" sz="3200" dirty="0"/>
              <a:t>no jūdiem, bija sapulcējušies aiz aizslēgtām durvīm, nāca Jēzus, </a:t>
            </a:r>
            <a:r>
              <a:rPr lang="lv-LV" sz="3200" dirty="0" smtClean="0"/>
              <a:t>nostājās </a:t>
            </a:r>
            <a:r>
              <a:rPr lang="lv-LV" sz="3200" dirty="0"/>
              <a:t>viņu vidū un saka viņiem: "Miers ar jums!“ 20 Un, to sacījis, Viņš tiem rādīja Savas rokas un sānus. Tad mācekļi kļuva līksmi, savu Kungu redzēdami. 21 Tad Jēzus vēlreiz viņiem saka: "Miers ar jums! Kā Tēvs Mani sūtījis, tā Es jūs sūtu.“ 22 Un, to sacījis, Viņš dvesa un sacīja viņiem: "Ņemiet Svēto Garu! 23 Kam jūs grēkus piedosit, tiem tie būs piedoti, kam jūs tos paturēsit, tiem tie paliks.“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5"/>
          <p:cNvSpPr>
            <a:spLocks noChangeArrowheads="1"/>
          </p:cNvSpPr>
          <p:nvPr/>
        </p:nvSpPr>
        <p:spPr bwMode="auto">
          <a:xfrm>
            <a:off x="0" y="395288"/>
            <a:ext cx="9144000" cy="6555641"/>
          </a:xfrm>
          <a:prstGeom prst="rect">
            <a:avLst/>
          </a:prstGeom>
          <a:noFill/>
          <a:ln w="9525">
            <a:noFill/>
            <a:miter lim="800000"/>
            <a:headEnd/>
            <a:tailEnd/>
          </a:ln>
        </p:spPr>
        <p:txBody>
          <a:bodyPr>
            <a:spAutoFit/>
          </a:bodyPr>
          <a:lstStyle/>
          <a:p>
            <a:r>
              <a:rPr lang="lv-LV" sz="2800" dirty="0" smtClean="0"/>
              <a:t>24 </a:t>
            </a:r>
            <a:r>
              <a:rPr lang="lv-LV" sz="2800" dirty="0"/>
              <a:t>Bet Toms, viens no divpadsmit, saukts dvīnis, nebija pie viņiem, kad nāca Jēzus. 25 Tad pārējie mācekļi viņam stāstīja: "Mēs To Kungu esam redzējuši." Bet viņš tiem sacīja: "Ja es neredzu naglu zīmes Viņa rokās un savu pirkstu nelieku naglu rētās un savu roku nelieku Viņa sānos, es neticēšu.“ 26 Un pēc astoņām dienām mācekļi atkal bija kopā un arī Toms pie viņiem. Un durvis bija aizslēgtas. Tad Jēzus nāk un stājas viņu vidū un saka: "Miers ar jums!“ 27 Pēc tam Viņš Tomam saka: "Stiep šurp savu pirkstu un aplūko Manas rokas un dod šurp savu roku un liec to Manos sānos, un neesi neticīgs, bet ticīgs!“ 28 Toms atbildēja un sacīja Viņam: "Mans Kungs un Mans Dievs!“ 29 Jēzus viņam saka: "Tāpēc ka tu Mani redzēji, tu ticēji. Svētīgi tie, kas neredz un tomēr tic!“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b="1" dirty="0" smtClean="0">
                <a:solidFill>
                  <a:schemeClr val="tx1"/>
                </a:solidFill>
              </a:rPr>
              <a:t>Kādā situācijā atrodas mācekļi</a:t>
            </a:r>
          </a:p>
        </p:txBody>
      </p:sp>
      <p:pic>
        <p:nvPicPr>
          <p:cNvPr id="15362" name="Picture 2" descr="The disciples behind closed doors | A.K.Francis"/>
          <p:cNvPicPr>
            <a:picLocks noChangeAspect="1" noChangeArrowheads="1"/>
          </p:cNvPicPr>
          <p:nvPr/>
        </p:nvPicPr>
        <p:blipFill>
          <a:blip r:embed="rId2" cstate="print"/>
          <a:srcRect/>
          <a:stretch>
            <a:fillRect/>
          </a:stretch>
        </p:blipFill>
        <p:spPr bwMode="auto">
          <a:xfrm>
            <a:off x="0" y="836712"/>
            <a:ext cx="9144000" cy="6007748"/>
          </a:xfrm>
          <a:prstGeom prst="rect">
            <a:avLst/>
          </a:prstGeom>
          <a:ln>
            <a:noFill/>
          </a:ln>
          <a:effectLst>
            <a:softEdge rad="112500"/>
          </a:effectLst>
        </p:spPr>
      </p:pic>
      <p:sp>
        <p:nvSpPr>
          <p:cNvPr id="6" name="Rounded Rectangle 4"/>
          <p:cNvSpPr/>
          <p:nvPr/>
        </p:nvSpPr>
        <p:spPr>
          <a:xfrm>
            <a:off x="251520" y="764704"/>
            <a:ext cx="2857912" cy="12553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Mācītājs krustā sists</a:t>
            </a:r>
            <a:endParaRPr lang="en-US" sz="3600" dirty="0"/>
          </a:p>
        </p:txBody>
      </p:sp>
      <p:sp>
        <p:nvSpPr>
          <p:cNvPr id="8" name="Rounded Rectangle 4"/>
          <p:cNvSpPr/>
          <p:nvPr/>
        </p:nvSpPr>
        <p:spPr>
          <a:xfrm>
            <a:off x="5940152" y="908720"/>
            <a:ext cx="2936025" cy="16561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Vai jūdi neķersies viņiem klāt?</a:t>
            </a:r>
          </a:p>
        </p:txBody>
      </p:sp>
      <p:sp>
        <p:nvSpPr>
          <p:cNvPr id="9" name="Rounded Rectangle 4"/>
          <p:cNvSpPr/>
          <p:nvPr/>
        </p:nvSpPr>
        <p:spPr>
          <a:xfrm>
            <a:off x="1187624" y="5733256"/>
            <a:ext cx="7615064"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Ko lai tagad iesāk ar atlikušo dzīvi?</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5362"/>
                                        </p:tgtEl>
                                        <p:attrNameLst>
                                          <p:attrName>style.visibility</p:attrName>
                                        </p:attrNameLst>
                                      </p:cBhvr>
                                      <p:to>
                                        <p:strVal val="visible"/>
                                      </p:to>
                                    </p:set>
                                    <p:animEffect transition="in" filter="fade">
                                      <p:cBhvr>
                                        <p:cTn id="12" dur="2000"/>
                                        <p:tgtEl>
                                          <p:spTgt spid="1536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animBg="1"/>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r>
              <a:rPr lang="lv-LV" sz="2800" i="1" dirty="0" smtClean="0"/>
              <a:t>19 Šīs nedēļas pirmās dienas vakarā, kad mācekļi, baidīdamies no jūdiem, bija sapulcējušies aiz aizslēgtām durvīm, atnāca Jēzus un nostājies viņu vidū un sacīja: "Miers ar jums!" 20 To sacījis, Viņš tiem rādīja Savas rokas un sānus. Mācekļi, savu Kungu ieraudzīdami, kļuva līksmi. </a:t>
            </a:r>
            <a:endParaRPr lang="lv-LV" sz="2800" dirty="0" smtClean="0"/>
          </a:p>
        </p:txBody>
      </p:sp>
      <p:pic>
        <p:nvPicPr>
          <p:cNvPr id="4100" name="Picture 4"/>
          <p:cNvPicPr>
            <a:picLocks noChangeAspect="1" noChangeArrowheads="1"/>
          </p:cNvPicPr>
          <p:nvPr/>
        </p:nvPicPr>
        <p:blipFill>
          <a:blip r:embed="rId2" cstate="print"/>
          <a:srcRect/>
          <a:stretch>
            <a:fillRect/>
          </a:stretch>
        </p:blipFill>
        <p:spPr bwMode="auto">
          <a:xfrm>
            <a:off x="6084168" y="2071654"/>
            <a:ext cx="3059832" cy="4786346"/>
          </a:xfrm>
          <a:prstGeom prst="rect">
            <a:avLst/>
          </a:prstGeom>
          <a:ln>
            <a:noFill/>
          </a:ln>
          <a:effectLst>
            <a:softEdge rad="112500"/>
          </a:effectLst>
        </p:spPr>
      </p:pic>
      <p:sp>
        <p:nvSpPr>
          <p:cNvPr id="5" name="Rounded Rectangle 4"/>
          <p:cNvSpPr/>
          <p:nvPr/>
        </p:nvSpPr>
        <p:spPr>
          <a:xfrm>
            <a:off x="179512" y="2636912"/>
            <a:ext cx="5760640" cy="151216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Jēzus ienāk pie mācekļiem caur koku un akmeni, neko nesalaužot</a:t>
            </a:r>
            <a:endParaRPr lang="en-US" sz="3600" dirty="0"/>
          </a:p>
        </p:txBody>
      </p:sp>
      <p:sp>
        <p:nvSpPr>
          <p:cNvPr id="6" name="Rounded Rectangle 5"/>
          <p:cNvSpPr/>
          <p:nvPr/>
        </p:nvSpPr>
        <p:spPr>
          <a:xfrm>
            <a:off x="179512" y="4293096"/>
            <a:ext cx="6480720"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Tāpat Jēzus nāk mūsu sirdī</a:t>
            </a:r>
            <a:endParaRPr lang="en-US" sz="3600" dirty="0"/>
          </a:p>
        </p:txBody>
      </p:sp>
      <p:sp>
        <p:nvSpPr>
          <p:cNvPr id="8" name="Rounded Rectangle 7"/>
          <p:cNvSpPr/>
          <p:nvPr/>
        </p:nvSpPr>
        <p:spPr>
          <a:xfrm>
            <a:off x="179512" y="5157192"/>
            <a:ext cx="7848872" cy="16288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Dieva vārds, tas nesaplosa </a:t>
            </a:r>
            <a:r>
              <a:rPr lang="lv-LV" sz="3600" dirty="0" err="1" smtClean="0"/>
              <a:t>sirdsprātu</a:t>
            </a:r>
            <a:r>
              <a:rPr lang="lv-LV" sz="3600" dirty="0" smtClean="0"/>
              <a:t> un nemaldina arī sajūtas, bet dāvā mums īstu mieru sirdī.</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0"/>
                                        </p:tgtEl>
                                        <p:attrNameLst>
                                          <p:attrName>style.visibility</p:attrName>
                                        </p:attrNameLst>
                                      </p:cBhvr>
                                      <p:to>
                                        <p:strVal val="visible"/>
                                      </p:to>
                                    </p:set>
                                    <p:animEffect transition="in" filter="fade">
                                      <p:cBhvr>
                                        <p:cTn id="11" dur="2000"/>
                                        <p:tgtEl>
                                          <p:spTgt spid="410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animBg="1"/>
      <p:bldP spid="6"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A0B0BD87-F1D7-4751-81C5-E98C0AB1D8CB}" type="slidenum">
              <a:rPr lang="en-US" sz="1200">
                <a:effectLst>
                  <a:outerShdw blurRad="38100" dist="38100" dir="2700000" algn="tl">
                    <a:srgbClr val="000000"/>
                  </a:outerShdw>
                </a:effectLst>
              </a:rPr>
              <a:pPr algn="r">
                <a:defRPr/>
              </a:pPr>
              <a:t>6</a:t>
            </a:fld>
            <a:endParaRPr lang="en-US" sz="1200">
              <a:effectLst>
                <a:outerShdw blurRad="38100" dist="38100" dir="2700000" algn="tl">
                  <a:srgbClr val="000000"/>
                </a:outerShdw>
              </a:effectLst>
            </a:endParaRPr>
          </a:p>
        </p:txBody>
      </p:sp>
      <p:sp>
        <p:nvSpPr>
          <p:cNvPr id="53250" name="Rectangle 2"/>
          <p:cNvSpPr>
            <a:spLocks noGrp="1" noChangeArrowheads="1"/>
          </p:cNvSpPr>
          <p:nvPr>
            <p:ph type="title" idx="4294967295"/>
          </p:nvPr>
        </p:nvSpPr>
        <p:spPr>
          <a:xfrm>
            <a:off x="0" y="71413"/>
            <a:ext cx="9144000" cy="549275"/>
          </a:xfrm>
        </p:spPr>
        <p:txBody>
          <a:bodyPr/>
          <a:lstStyle/>
          <a:p>
            <a:pPr marL="762000" indent="-762000" eaLnBrk="1" hangingPunct="1">
              <a:defRPr/>
            </a:pPr>
            <a:r>
              <a:rPr lang="lv-LV" sz="4800" b="1" dirty="0" smtClean="0">
                <a:solidFill>
                  <a:schemeClr val="tx1"/>
                </a:solidFill>
              </a:rPr>
              <a:t>Miers un Prieks</a:t>
            </a:r>
            <a:endParaRPr lang="en-US" dirty="0" smtClean="0">
              <a:solidFill>
                <a:schemeClr val="tx1"/>
              </a:solidFill>
            </a:endParaRPr>
          </a:p>
        </p:txBody>
      </p:sp>
      <p:pic>
        <p:nvPicPr>
          <p:cNvPr id="14338" name="Picture 2" descr="The Evidence For Jesus' Resurrection, Part 5: Fact (3) The, 47% OFF"/>
          <p:cNvPicPr>
            <a:picLocks noChangeAspect="1" noChangeArrowheads="1"/>
          </p:cNvPicPr>
          <p:nvPr/>
        </p:nvPicPr>
        <p:blipFill>
          <a:blip r:embed="rId2" cstate="print"/>
          <a:srcRect/>
          <a:stretch>
            <a:fillRect/>
          </a:stretch>
        </p:blipFill>
        <p:spPr bwMode="auto">
          <a:xfrm>
            <a:off x="0" y="1746455"/>
            <a:ext cx="9144000" cy="5138929"/>
          </a:xfrm>
          <a:prstGeom prst="rect">
            <a:avLst/>
          </a:prstGeom>
          <a:ln>
            <a:noFill/>
          </a:ln>
          <a:effectLst>
            <a:softEdge rad="112500"/>
          </a:effectLst>
        </p:spPr>
      </p:pic>
      <p:sp>
        <p:nvSpPr>
          <p:cNvPr id="9" name="Rounded Rectangle 4"/>
          <p:cNvSpPr/>
          <p:nvPr/>
        </p:nvSpPr>
        <p:spPr>
          <a:xfrm>
            <a:off x="251520" y="764704"/>
            <a:ext cx="2160240" cy="12553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Miers ar jums </a:t>
            </a:r>
            <a:endParaRPr lang="en-US" sz="4000" dirty="0"/>
          </a:p>
        </p:txBody>
      </p:sp>
      <p:sp>
        <p:nvSpPr>
          <p:cNvPr id="10" name="Rounded Rectangle 4"/>
          <p:cNvSpPr/>
          <p:nvPr/>
        </p:nvSpPr>
        <p:spPr>
          <a:xfrm>
            <a:off x="5868144" y="692696"/>
            <a:ext cx="3008033" cy="223224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Mācekļi kļuva līksmi, savu Kungu redzēdami</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4338"/>
                                        </p:tgtEl>
                                        <p:attrNameLst>
                                          <p:attrName>style.visibility</p:attrName>
                                        </p:attrNameLst>
                                      </p:cBhvr>
                                      <p:to>
                                        <p:strVal val="visible"/>
                                      </p:to>
                                    </p:set>
                                    <p:animEffect transition="in" filter="fade">
                                      <p:cBhvr>
                                        <p:cTn id="12" dur="2000"/>
                                        <p:tgtEl>
                                          <p:spTgt spid="1433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A0B0BD87-F1D7-4751-81C5-E98C0AB1D8CB}" type="slidenum">
              <a:rPr lang="en-US" sz="1200">
                <a:effectLst>
                  <a:outerShdw blurRad="38100" dist="38100" dir="2700000" algn="tl">
                    <a:srgbClr val="000000"/>
                  </a:outerShdw>
                </a:effectLst>
              </a:rPr>
              <a:pPr algn="r">
                <a:defRPr/>
              </a:pPr>
              <a:t>7</a:t>
            </a:fld>
            <a:endParaRPr lang="en-US" sz="1200">
              <a:effectLst>
                <a:outerShdw blurRad="38100" dist="38100" dir="2700000" algn="tl">
                  <a:srgbClr val="000000"/>
                </a:outerShdw>
              </a:effectLst>
            </a:endParaRPr>
          </a:p>
        </p:txBody>
      </p:sp>
      <p:sp>
        <p:nvSpPr>
          <p:cNvPr id="53250" name="Rectangle 2"/>
          <p:cNvSpPr>
            <a:spLocks noGrp="1" noChangeArrowheads="1"/>
          </p:cNvSpPr>
          <p:nvPr>
            <p:ph type="title" idx="4294967295"/>
          </p:nvPr>
        </p:nvSpPr>
        <p:spPr>
          <a:xfrm>
            <a:off x="0" y="215429"/>
            <a:ext cx="9144000" cy="549275"/>
          </a:xfrm>
        </p:spPr>
        <p:txBody>
          <a:bodyPr/>
          <a:lstStyle/>
          <a:p>
            <a:pPr marL="762000" indent="-762000" eaLnBrk="1" hangingPunct="1">
              <a:defRPr/>
            </a:pPr>
            <a:r>
              <a:rPr lang="lv-LV" sz="4800" b="1" dirty="0" err="1" smtClean="0">
                <a:solidFill>
                  <a:schemeClr val="tx1"/>
                </a:solidFill>
              </a:rPr>
              <a:t>Sv</a:t>
            </a:r>
            <a:r>
              <a:rPr lang="lv-LV" sz="4800" b="1" dirty="0" smtClean="0">
                <a:solidFill>
                  <a:schemeClr val="tx1"/>
                </a:solidFill>
              </a:rPr>
              <a:t>. </a:t>
            </a:r>
            <a:r>
              <a:rPr lang="lv-LV" sz="4800" b="1" smtClean="0">
                <a:solidFill>
                  <a:schemeClr val="tx1"/>
                </a:solidFill>
              </a:rPr>
              <a:t>Gara auglis </a:t>
            </a:r>
            <a:r>
              <a:rPr lang="lv-LV" sz="4800" dirty="0" smtClean="0">
                <a:solidFill>
                  <a:schemeClr val="tx1"/>
                </a:solidFill>
              </a:rPr>
              <a:t>(Gal.5:22)</a:t>
            </a:r>
            <a:r>
              <a:rPr lang="en-US" sz="4800" dirty="0" smtClean="0">
                <a:solidFill>
                  <a:schemeClr val="tx1"/>
                </a:solidFill>
              </a:rPr>
              <a:t> </a:t>
            </a:r>
            <a:r>
              <a:rPr lang="en-US" dirty="0" smtClean="0">
                <a:solidFill>
                  <a:schemeClr val="tx1"/>
                </a:solidFill>
              </a:rPr>
              <a:t> </a:t>
            </a:r>
          </a:p>
        </p:txBody>
      </p:sp>
      <p:pic>
        <p:nvPicPr>
          <p:cNvPr id="6151" name="Picture 7"/>
          <p:cNvPicPr>
            <a:picLocks noChangeAspect="1" noChangeArrowheads="1"/>
          </p:cNvPicPr>
          <p:nvPr/>
        </p:nvPicPr>
        <p:blipFill>
          <a:blip r:embed="rId2" cstate="print"/>
          <a:srcRect/>
          <a:stretch>
            <a:fillRect/>
          </a:stretch>
        </p:blipFill>
        <p:spPr bwMode="auto">
          <a:xfrm>
            <a:off x="3851920" y="1844824"/>
            <a:ext cx="5149096" cy="489654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222" name="Rectangle 6"/>
          <p:cNvSpPr>
            <a:spLocks noChangeArrowheads="1"/>
          </p:cNvSpPr>
          <p:nvPr/>
        </p:nvSpPr>
        <p:spPr bwMode="auto">
          <a:xfrm>
            <a:off x="0" y="1124744"/>
            <a:ext cx="4572000" cy="5632311"/>
          </a:xfrm>
          <a:prstGeom prst="rect">
            <a:avLst/>
          </a:prstGeom>
          <a:noFill/>
          <a:ln w="9525">
            <a:noFill/>
            <a:miter lim="800000"/>
            <a:headEnd/>
            <a:tailEnd/>
          </a:ln>
        </p:spPr>
        <p:txBody>
          <a:bodyPr>
            <a:spAutoFit/>
          </a:bodyPr>
          <a:lstStyle/>
          <a:p>
            <a:pPr eaLnBrk="0" hangingPunct="0">
              <a:buFont typeface="Wingdings" pitchFamily="2" charset="2"/>
              <a:buChar char="§"/>
            </a:pPr>
            <a:r>
              <a:rPr lang="lv-LV" sz="4000" dirty="0" smtClean="0"/>
              <a:t>mīlestība </a:t>
            </a:r>
            <a:endParaRPr lang="lv-LV" sz="4000" dirty="0"/>
          </a:p>
          <a:p>
            <a:pPr eaLnBrk="0" hangingPunct="0">
              <a:buFont typeface="Wingdings" pitchFamily="2" charset="2"/>
              <a:buChar char="§"/>
            </a:pPr>
            <a:r>
              <a:rPr lang="lv-LV" sz="4000" dirty="0" smtClean="0"/>
              <a:t>prieks</a:t>
            </a:r>
            <a:endParaRPr lang="lv-LV" sz="4000" dirty="0"/>
          </a:p>
          <a:p>
            <a:pPr eaLnBrk="0" hangingPunct="0">
              <a:buFont typeface="Wingdings" pitchFamily="2" charset="2"/>
              <a:buChar char="§"/>
            </a:pPr>
            <a:r>
              <a:rPr lang="lv-LV" sz="4000" dirty="0" smtClean="0"/>
              <a:t>miers </a:t>
            </a:r>
            <a:endParaRPr lang="lv-LV" sz="4000" dirty="0"/>
          </a:p>
          <a:p>
            <a:pPr eaLnBrk="0" hangingPunct="0">
              <a:buFont typeface="Wingdings" pitchFamily="2" charset="2"/>
              <a:buChar char="§"/>
            </a:pPr>
            <a:r>
              <a:rPr lang="lv-LV" sz="4000" dirty="0" smtClean="0"/>
              <a:t>pacietība </a:t>
            </a:r>
            <a:endParaRPr lang="lv-LV" sz="4000" dirty="0"/>
          </a:p>
          <a:p>
            <a:pPr eaLnBrk="0" hangingPunct="0">
              <a:buFont typeface="Wingdings" pitchFamily="2" charset="2"/>
              <a:buChar char="§"/>
            </a:pPr>
            <a:r>
              <a:rPr lang="lv-LV" sz="4000" dirty="0" smtClean="0"/>
              <a:t>laipnība</a:t>
            </a:r>
            <a:endParaRPr lang="lv-LV" sz="4000" dirty="0"/>
          </a:p>
          <a:p>
            <a:pPr eaLnBrk="0" hangingPunct="0">
              <a:buFont typeface="Wingdings" pitchFamily="2" charset="2"/>
              <a:buChar char="§"/>
            </a:pPr>
            <a:r>
              <a:rPr lang="lv-LV" sz="4000" dirty="0" smtClean="0"/>
              <a:t>labprātība </a:t>
            </a:r>
            <a:endParaRPr lang="lv-LV" sz="4000" dirty="0"/>
          </a:p>
          <a:p>
            <a:pPr eaLnBrk="0" hangingPunct="0">
              <a:buFont typeface="Wingdings" pitchFamily="2" charset="2"/>
              <a:buChar char="§"/>
            </a:pPr>
            <a:r>
              <a:rPr lang="lv-LV" sz="4000" dirty="0" smtClean="0"/>
              <a:t>uzticamība </a:t>
            </a:r>
            <a:endParaRPr lang="lv-LV" sz="4000" dirty="0"/>
          </a:p>
          <a:p>
            <a:pPr eaLnBrk="0" hangingPunct="0">
              <a:buFont typeface="Wingdings" pitchFamily="2" charset="2"/>
              <a:buChar char="§"/>
            </a:pPr>
            <a:r>
              <a:rPr lang="lv-LV" sz="4000" dirty="0" smtClean="0"/>
              <a:t>lēnprātība </a:t>
            </a:r>
            <a:endParaRPr lang="lv-LV" sz="4000" dirty="0"/>
          </a:p>
          <a:p>
            <a:pPr eaLnBrk="0" hangingPunct="0">
              <a:buFont typeface="Wingdings" pitchFamily="2" charset="2"/>
              <a:buChar char="§"/>
            </a:pPr>
            <a:r>
              <a:rPr lang="lv-LV" sz="4000" dirty="0"/>
              <a:t>atturība</a:t>
            </a:r>
          </a:p>
        </p:txBody>
      </p:sp>
      <p:pic>
        <p:nvPicPr>
          <p:cNvPr id="11271" name="Picture 8"/>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195736" y="692696"/>
            <a:ext cx="2952328" cy="4006731"/>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1"/>
                                        </p:tgtEl>
                                        <p:attrNameLst>
                                          <p:attrName>style.visibility</p:attrName>
                                        </p:attrNameLst>
                                      </p:cBhvr>
                                      <p:to>
                                        <p:strVal val="visible"/>
                                      </p:to>
                                    </p:set>
                                    <p:animEffect transition="in" filter="fade">
                                      <p:cBhvr>
                                        <p:cTn id="11" dur="2000"/>
                                        <p:tgtEl>
                                          <p:spTgt spid="6151"/>
                                        </p:tgtEl>
                                      </p:cBhvr>
                                    </p:animEffect>
                                  </p:childTnLst>
                                </p:cTn>
                              </p:par>
                            </p:childTnLst>
                          </p:cTn>
                        </p:par>
                        <p:par>
                          <p:cTn id="12" fill="hold" nodeType="withGroup">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9222"/>
                                        </p:tgtEl>
                                        <p:attrNameLst>
                                          <p:attrName>style.visibility</p:attrName>
                                        </p:attrNameLst>
                                      </p:cBhvr>
                                      <p:to>
                                        <p:strVal val="visible"/>
                                      </p:to>
                                    </p:set>
                                    <p:anim calcmode="lin" valueType="num">
                                      <p:cBhvr additive="base">
                                        <p:cTn id="15" dur="500" fill="hold"/>
                                        <p:tgtEl>
                                          <p:spTgt spid="9222"/>
                                        </p:tgtEl>
                                        <p:attrNameLst>
                                          <p:attrName>ppt_x</p:attrName>
                                        </p:attrNameLst>
                                      </p:cBhvr>
                                      <p:tavLst>
                                        <p:tav tm="0">
                                          <p:val>
                                            <p:strVal val="#ppt_x"/>
                                          </p:val>
                                        </p:tav>
                                        <p:tav tm="100000">
                                          <p:val>
                                            <p:strVal val="#ppt_x"/>
                                          </p:val>
                                        </p:tav>
                                      </p:tavLst>
                                    </p:anim>
                                    <p:anim calcmode="lin" valueType="num">
                                      <p:cBhvr additive="base">
                                        <p:cTn id="16" dur="500" fill="hold"/>
                                        <p:tgtEl>
                                          <p:spTgt spid="9222"/>
                                        </p:tgtEl>
                                        <p:attrNameLst>
                                          <p:attrName>ppt_y</p:attrName>
                                        </p:attrNameLst>
                                      </p:cBhvr>
                                      <p:tavLst>
                                        <p:tav tm="0">
                                          <p:val>
                                            <p:strVal val="1+#ppt_h/2"/>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11271"/>
                                        </p:tgtEl>
                                        <p:attrNameLst>
                                          <p:attrName>style.visibility</p:attrName>
                                        </p:attrNameLst>
                                      </p:cBhvr>
                                      <p:to>
                                        <p:strVal val="visible"/>
                                      </p:to>
                                    </p:set>
                                    <p:animEffect transition="in" filter="fade">
                                      <p:cBhvr>
                                        <p:cTn id="19" dur="2000"/>
                                        <p:tgtEl>
                                          <p:spTgt spid="11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P spid="9222"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Kā iemantot īstu mieru sirdī? </a:t>
            </a:r>
          </a:p>
        </p:txBody>
      </p:sp>
      <p:pic>
        <p:nvPicPr>
          <p:cNvPr id="13314" name="Picture 2" descr="11 Ways to Find Your Inner Peace and Happiness Now"/>
          <p:cNvPicPr>
            <a:picLocks noChangeAspect="1" noChangeArrowheads="1"/>
          </p:cNvPicPr>
          <p:nvPr/>
        </p:nvPicPr>
        <p:blipFill>
          <a:blip r:embed="rId2" cstate="print"/>
          <a:srcRect/>
          <a:stretch>
            <a:fillRect/>
          </a:stretch>
        </p:blipFill>
        <p:spPr bwMode="auto">
          <a:xfrm>
            <a:off x="1187624" y="771525"/>
            <a:ext cx="6096000" cy="6086475"/>
          </a:xfrm>
          <a:prstGeom prst="rect">
            <a:avLst/>
          </a:prstGeom>
          <a:ln>
            <a:noFill/>
          </a:ln>
          <a:effectLst>
            <a:softEdge rad="112500"/>
          </a:effectLst>
        </p:spPr>
      </p:pic>
      <p:sp>
        <p:nvSpPr>
          <p:cNvPr id="6" name="Rounded Rectangle 4"/>
          <p:cNvSpPr/>
          <p:nvPr/>
        </p:nvSpPr>
        <p:spPr>
          <a:xfrm>
            <a:off x="251520" y="764704"/>
            <a:ext cx="3888432"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Nepietiek tikai zināt, ka Jēzus augšāmcelšanās</a:t>
            </a:r>
            <a:endParaRPr lang="en-US" sz="3600" dirty="0"/>
          </a:p>
        </p:txBody>
      </p:sp>
      <p:sp>
        <p:nvSpPr>
          <p:cNvPr id="8" name="Rounded Rectangle 4"/>
          <p:cNvSpPr/>
          <p:nvPr/>
        </p:nvSpPr>
        <p:spPr>
          <a:xfrm>
            <a:off x="5580112" y="908720"/>
            <a:ext cx="3384376" cy="331236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Miers rodas tad, kad saproti, ka Jēzus augšāmcēlies manis dēļ</a:t>
            </a:r>
          </a:p>
        </p:txBody>
      </p:sp>
      <p:sp>
        <p:nvSpPr>
          <p:cNvPr id="9" name="Rounded Rectangle 4"/>
          <p:cNvSpPr/>
          <p:nvPr/>
        </p:nvSpPr>
        <p:spPr>
          <a:xfrm>
            <a:off x="179512" y="4797152"/>
            <a:ext cx="3888432"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Nepietiek tikai dzirdēt par augšāmcelšanos</a:t>
            </a:r>
            <a:endParaRPr lang="en-US" sz="3600" dirty="0"/>
          </a:p>
        </p:txBody>
      </p:sp>
      <p:sp>
        <p:nvSpPr>
          <p:cNvPr id="10" name="Rounded Rectangle 4"/>
          <p:cNvSpPr/>
          <p:nvPr/>
        </p:nvSpPr>
        <p:spPr>
          <a:xfrm>
            <a:off x="5004048" y="5445224"/>
            <a:ext cx="3888432"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Vēstij ir jānonāk manā sirdī</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3314"/>
                                        </p:tgtEl>
                                        <p:attrNameLst>
                                          <p:attrName>style.visibility</p:attrName>
                                        </p:attrNameLst>
                                      </p:cBhvr>
                                      <p:to>
                                        <p:strVal val="visible"/>
                                      </p:to>
                                    </p:set>
                                    <p:animEffect transition="in" filter="fade">
                                      <p:cBhvr>
                                        <p:cTn id="12" dur="2000"/>
                                        <p:tgtEl>
                                          <p:spTgt spid="13314"/>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animBg="1"/>
      <p:bldP spid="8"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612576" y="201836"/>
            <a:ext cx="4067944" cy="850900"/>
          </a:xfrm>
        </p:spPr>
        <p:txBody>
          <a:bodyPr/>
          <a:lstStyle/>
          <a:p>
            <a:pPr eaLnBrk="1" hangingPunct="1"/>
            <a:r>
              <a:rPr lang="lv-LV" b="1" dirty="0" smtClean="0">
                <a:solidFill>
                  <a:schemeClr val="tx1"/>
                </a:solidFill>
              </a:rPr>
              <a:t>Pasaules miers</a:t>
            </a:r>
          </a:p>
        </p:txBody>
      </p:sp>
      <p:pic>
        <p:nvPicPr>
          <p:cNvPr id="26626" name="Picture 2" descr="Resurected Jesus Appears to His Disciples | Bible and Believer of Jesus  Christ"/>
          <p:cNvPicPr>
            <a:picLocks noChangeAspect="1" noChangeArrowheads="1"/>
          </p:cNvPicPr>
          <p:nvPr/>
        </p:nvPicPr>
        <p:blipFill>
          <a:blip r:embed="rId2" cstate="print"/>
          <a:srcRect l="36842"/>
          <a:stretch>
            <a:fillRect/>
          </a:stretch>
        </p:blipFill>
        <p:spPr bwMode="auto">
          <a:xfrm>
            <a:off x="2339752" y="929341"/>
            <a:ext cx="3744416" cy="5928659"/>
          </a:xfrm>
          <a:prstGeom prst="rect">
            <a:avLst/>
          </a:prstGeom>
          <a:ln>
            <a:noFill/>
          </a:ln>
          <a:effectLst>
            <a:softEdge rad="112500"/>
          </a:effectLst>
        </p:spPr>
      </p:pic>
      <p:pic>
        <p:nvPicPr>
          <p:cNvPr id="26628" name="Picture 4" descr="Premium Vector | Flying dove"/>
          <p:cNvPicPr>
            <a:picLocks noChangeAspect="1" noChangeArrowheads="1"/>
          </p:cNvPicPr>
          <p:nvPr/>
        </p:nvPicPr>
        <p:blipFill>
          <a:blip r:embed="rId3" cstate="print"/>
          <a:srcRect/>
          <a:stretch>
            <a:fillRect/>
          </a:stretch>
        </p:blipFill>
        <p:spPr bwMode="auto">
          <a:xfrm>
            <a:off x="6588224" y="2564904"/>
            <a:ext cx="2339752" cy="2339752"/>
          </a:xfrm>
          <a:prstGeom prst="rect">
            <a:avLst/>
          </a:prstGeom>
          <a:ln>
            <a:noFill/>
          </a:ln>
          <a:effectLst>
            <a:softEdge rad="112500"/>
          </a:effectLst>
        </p:spPr>
      </p:pic>
      <p:sp>
        <p:nvSpPr>
          <p:cNvPr id="6" name="Rounded Rectangle 4"/>
          <p:cNvSpPr/>
          <p:nvPr/>
        </p:nvSpPr>
        <p:spPr>
          <a:xfrm>
            <a:off x="5508104" y="1340768"/>
            <a:ext cx="3563888"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Ārēji nekas nav mainījies</a:t>
            </a:r>
            <a:endParaRPr lang="en-US" sz="3600" dirty="0"/>
          </a:p>
        </p:txBody>
      </p:sp>
      <p:sp>
        <p:nvSpPr>
          <p:cNvPr id="8" name="Rounded Rectangle 4"/>
          <p:cNvSpPr/>
          <p:nvPr/>
        </p:nvSpPr>
        <p:spPr>
          <a:xfrm>
            <a:off x="5472608" y="5013176"/>
            <a:ext cx="3563888"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Bet iekšēji VISS ir mainījies</a:t>
            </a:r>
            <a:endParaRPr lang="en-US" sz="3600" dirty="0"/>
          </a:p>
        </p:txBody>
      </p:sp>
      <p:sp>
        <p:nvSpPr>
          <p:cNvPr id="9" name="Rectangle 2"/>
          <p:cNvSpPr txBox="1">
            <a:spLocks noChangeArrowheads="1"/>
          </p:cNvSpPr>
          <p:nvPr/>
        </p:nvSpPr>
        <p:spPr bwMode="auto">
          <a:xfrm>
            <a:off x="5940152" y="152400"/>
            <a:ext cx="3356247"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smtClean="0">
                <a:ln>
                  <a:noFill/>
                </a:ln>
                <a:solidFill>
                  <a:schemeClr val="tx1"/>
                </a:solidFill>
                <a:effectLst/>
                <a:uLnTx/>
                <a:uFillTx/>
                <a:latin typeface="+mj-lt"/>
                <a:ea typeface="+mj-ea"/>
                <a:cs typeface="+mj-cs"/>
              </a:rPr>
              <a:t>Ticības miers</a:t>
            </a:r>
            <a:endParaRPr kumimoji="0" lang="lv-LV" sz="4400" b="1" i="0" u="none" strike="noStrike" kern="0" cap="none" spc="0" normalizeH="0" baseline="0" noProof="0" dirty="0" smtClean="0">
              <a:ln>
                <a:noFill/>
              </a:ln>
              <a:solidFill>
                <a:schemeClr val="tx1"/>
              </a:solidFill>
              <a:effectLst/>
              <a:uLnTx/>
              <a:uFillTx/>
              <a:latin typeface="+mj-lt"/>
              <a:ea typeface="+mj-ea"/>
              <a:cs typeface="+mj-cs"/>
            </a:endParaRPr>
          </a:p>
        </p:txBody>
      </p:sp>
      <p:sp>
        <p:nvSpPr>
          <p:cNvPr id="10" name="Rounded Rectangle 4"/>
          <p:cNvSpPr/>
          <p:nvPr/>
        </p:nvSpPr>
        <p:spPr>
          <a:xfrm>
            <a:off x="179512" y="5373216"/>
            <a:ext cx="3960440"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Kamēr draudi paliek, miera nav</a:t>
            </a:r>
            <a:endParaRPr lang="en-US" sz="3600" dirty="0"/>
          </a:p>
        </p:txBody>
      </p:sp>
      <p:sp>
        <p:nvSpPr>
          <p:cNvPr id="11" name="Rounded Rectangle 4"/>
          <p:cNvSpPr/>
          <p:nvPr/>
        </p:nvSpPr>
        <p:spPr>
          <a:xfrm>
            <a:off x="251520" y="1484784"/>
            <a:ext cx="3563888"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Kamēr apstākļi nemainās, miera nav</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2000"/>
                                        <p:tgtEl>
                                          <p:spTgt spid="11"/>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2000"/>
                                        <p:tgtEl>
                                          <p:spTgt spid="10"/>
                                        </p:tgtEl>
                                      </p:cBhvr>
                                    </p:animEffect>
                                  </p:childTnLst>
                                </p:cTn>
                              </p:par>
                              <p:par>
                                <p:cTn id="17" presetID="10" presetClass="entr" presetSubtype="0" fill="hold" nodeType="withEffect">
                                  <p:stCondLst>
                                    <p:cond delay="0"/>
                                  </p:stCondLst>
                                  <p:childTnLst>
                                    <p:set>
                                      <p:cBhvr>
                                        <p:cTn id="18" dur="1" fill="hold">
                                          <p:stCondLst>
                                            <p:cond delay="0"/>
                                          </p:stCondLst>
                                        </p:cTn>
                                        <p:tgtEl>
                                          <p:spTgt spid="26628"/>
                                        </p:tgtEl>
                                        <p:attrNameLst>
                                          <p:attrName>style.visibility</p:attrName>
                                        </p:attrNameLst>
                                      </p:cBhvr>
                                      <p:to>
                                        <p:strVal val="visible"/>
                                      </p:to>
                                    </p:set>
                                    <p:animEffect transition="in" filter="fade">
                                      <p:cBhvr>
                                        <p:cTn id="19" dur="2000"/>
                                        <p:tgtEl>
                                          <p:spTgt spid="26628"/>
                                        </p:tgtEl>
                                      </p:cBhvr>
                                    </p:animEffect>
                                  </p:childTnLst>
                                </p:cTn>
                              </p:par>
                              <p:par>
                                <p:cTn id="20" presetID="10" presetClass="entr" presetSubtype="0" fill="hold" nodeType="withEffect">
                                  <p:stCondLst>
                                    <p:cond delay="0"/>
                                  </p:stCondLst>
                                  <p:childTnLst>
                                    <p:set>
                                      <p:cBhvr>
                                        <p:cTn id="21" dur="1" fill="hold">
                                          <p:stCondLst>
                                            <p:cond delay="0"/>
                                          </p:stCondLst>
                                        </p:cTn>
                                        <p:tgtEl>
                                          <p:spTgt spid="26626"/>
                                        </p:tgtEl>
                                        <p:attrNameLst>
                                          <p:attrName>style.visibility</p:attrName>
                                        </p:attrNameLst>
                                      </p:cBhvr>
                                      <p:to>
                                        <p:strVal val="visible"/>
                                      </p:to>
                                    </p:set>
                                    <p:animEffect transition="in" filter="fade">
                                      <p:cBhvr>
                                        <p:cTn id="22" dur="2000"/>
                                        <p:tgtEl>
                                          <p:spTgt spid="26626"/>
                                        </p:tgtEl>
                                      </p:cBhvr>
                                    </p:animEffect>
                                  </p:childTnLst>
                                </p:cTn>
                              </p:par>
                            </p:childTnLst>
                          </p:cTn>
                        </p:par>
                        <p:par>
                          <p:cTn id="23" fill="hold">
                            <p:stCondLst>
                              <p:cond delay="4500"/>
                            </p:stCondLst>
                            <p:childTnLst>
                              <p:par>
                                <p:cTn id="24" presetID="2" presetClass="entr" presetSubtype="4"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childTnLst>
                          </p:cTn>
                        </p:par>
                        <p:par>
                          <p:cTn id="28" fill="hold">
                            <p:stCondLst>
                              <p:cond delay="500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2000"/>
                                        <p:tgtEl>
                                          <p:spTgt spid="6"/>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animBg="1"/>
      <p:bldP spid="8" grpId="0" animBg="1"/>
      <p:bldP spid="9" grpId="0" autoUpdateAnimBg="0"/>
      <p:bldP spid="10" grpId="0" animBg="1"/>
      <p:bldP spid="11"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5741</TotalTime>
  <Words>1012</Words>
  <Application>Microsoft Office PowerPoint</Application>
  <PresentationFormat>On-screen Show (4:3)</PresentationFormat>
  <Paragraphs>74</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Default Design</vt:lpstr>
      <vt:lpstr>Jņ.20:19-29 Miers un Prieks</vt:lpstr>
      <vt:lpstr>Jņ.20:19-29 Miers un Prieks</vt:lpstr>
      <vt:lpstr>Slide 3</vt:lpstr>
      <vt:lpstr>Kādā situācijā atrodas mācekļi</vt:lpstr>
      <vt:lpstr>Slide 5</vt:lpstr>
      <vt:lpstr>Miers un Prieks</vt:lpstr>
      <vt:lpstr>Sv. Gara auglis (Gal.5:22)  </vt:lpstr>
      <vt:lpstr>Kā iemantot īstu mieru sirdī? </vt:lpstr>
      <vt:lpstr>Pasaules miers</vt:lpstr>
      <vt:lpstr>No kurienes nāk tāds miers?</vt:lpstr>
      <vt:lpstr>Slide 11</vt:lpstr>
      <vt:lpstr>Kristus – mans mierinājums</vt:lpstr>
      <vt:lpstr>Slide 13</vt:lpstr>
      <vt:lpstr>Kristus dod garīgu varu</vt:lpstr>
      <vt:lpstr>Toms palaiž garām</vt:lpstr>
      <vt:lpstr>Slide 16</vt:lpstr>
      <vt:lpstr>Slide 17</vt:lpstr>
      <vt:lpstr>Kā iemantot īstu mieru sirdī? </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73</cp:revision>
  <dcterms:created xsi:type="dcterms:W3CDTF">2010-10-07T14:46:11Z</dcterms:created>
  <dcterms:modified xsi:type="dcterms:W3CDTF">2024-04-25T20:09:53Z</dcterms:modified>
</cp:coreProperties>
</file>