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82" r:id="rId2"/>
    <p:sldId id="281" r:id="rId3"/>
    <p:sldId id="285" r:id="rId4"/>
    <p:sldId id="283" r:id="rId5"/>
    <p:sldId id="284" r:id="rId6"/>
    <p:sldId id="286" r:id="rId7"/>
    <p:sldId id="287" r:id="rId8"/>
    <p:sldId id="272" r:id="rId9"/>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0361" autoAdjust="0"/>
    <p:restoredTop sz="94660"/>
  </p:normalViewPr>
  <p:slideViewPr>
    <p:cSldViewPr>
      <p:cViewPr varScale="1">
        <p:scale>
          <a:sx n="73" d="100"/>
          <a:sy n="73" d="100"/>
        </p:scale>
        <p:origin x="-91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pitchFamily="34" charset="0"/>
              </a:defRPr>
            </a:lvl1pPr>
          </a:lstStyle>
          <a:p>
            <a:pPr>
              <a:defRPr/>
            </a:pPr>
            <a:fld id="{6012D881-1C45-4A9D-8B76-13219BE76DD5}" type="datetimeFigureOut">
              <a:rPr lang="en-US"/>
              <a:pPr>
                <a:defRPr/>
              </a:pPr>
              <a:t>11/7/2018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pitchFamily="34" charset="0"/>
              </a:defRPr>
            </a:lvl1pPr>
          </a:lstStyle>
          <a:p>
            <a:pPr>
              <a:defRPr/>
            </a:pPr>
            <a:fld id="{958B6789-7D31-47FB-9004-5E061F605D0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806AB17-34E3-4766-A23C-3A34E0D037C0}"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79DC575-865E-4111-B69B-18BF4C5A1FDF}"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FD0363A-107F-40B7-8135-2CF6199E604D}"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CC581FC-DA52-4044-8937-BFC14D1C3909}"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BC4286-60C8-4F76-B194-E64BA5139FE1}"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69518816-E0EB-4E0E-8359-9720CE777DD2}"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40A055BD-7B35-415A-9A76-16B4F8E230D8}"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D8A0756E-02B1-4C25-8DFD-674D0272F195}"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2890C50E-3378-473C-8293-EF29F2721ECB}"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8EFE6BB-D5BD-4A96-862B-54A93BDE303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73CAE60-9960-4464-83F7-413AB8BC50C4}"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19BC1154-284F-47B8-86EA-45C885EAC99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0"/>
            <a:ext cx="8894763" cy="1071563"/>
          </a:xfrm>
        </p:spPr>
        <p:txBody>
          <a:bodyPr/>
          <a:lstStyle/>
          <a:p>
            <a:pPr eaLnBrk="1" hangingPunct="1"/>
            <a:r>
              <a:rPr lang="lv-LV" b="1" smtClean="0"/>
              <a:t>Mk.12:38-44 Sirds ziedošana</a:t>
            </a:r>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a:t>4.nov.2018.</a:t>
            </a:r>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8AA69F79-9A67-4941-BAEC-6B810BDCE9A2}" type="slidenum">
              <a:rPr lang="lv-LV" smtClean="0"/>
              <a:pPr/>
              <a:t>1</a:t>
            </a:fld>
            <a:endParaRPr lang="lv-LV" smtClean="0"/>
          </a:p>
        </p:txBody>
      </p:sp>
      <p:pic>
        <p:nvPicPr>
          <p:cNvPr id="7" name="Picture 7"/>
          <p:cNvPicPr>
            <a:picLocks noChangeAspect="1" noChangeArrowheads="1"/>
          </p:cNvPicPr>
          <p:nvPr/>
        </p:nvPicPr>
        <p:blipFill>
          <a:blip r:embed="rId3" cstate="print"/>
          <a:srcRect/>
          <a:stretch>
            <a:fillRect/>
          </a:stretch>
        </p:blipFill>
        <p:spPr bwMode="auto">
          <a:xfrm>
            <a:off x="1187624" y="1268760"/>
            <a:ext cx="6736831" cy="551723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0"/>
            <a:ext cx="8964612" cy="1071563"/>
          </a:xfrm>
        </p:spPr>
        <p:txBody>
          <a:bodyPr/>
          <a:lstStyle/>
          <a:p>
            <a:pPr eaLnBrk="1" hangingPunct="1"/>
            <a:r>
              <a:rPr lang="lv-LV" b="1" smtClean="0"/>
              <a:t>Mk.12:38-44 Sirds ziedošana</a:t>
            </a:r>
          </a:p>
        </p:txBody>
      </p:sp>
      <p:pic>
        <p:nvPicPr>
          <p:cNvPr id="3075" name="Picture 3" descr="DOVE019"/>
          <p:cNvPicPr>
            <a:picLocks noChangeAspect="1" noChangeArrowheads="1"/>
          </p:cNvPicPr>
          <p:nvPr/>
        </p:nvPicPr>
        <p:blipFill>
          <a:blip r:embed="rId2"/>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8B62B5BB-6768-41F4-B84C-838BAF3E3B49}" type="slidenum">
              <a:rPr lang="lv-LV" smtClean="0"/>
              <a:pPr/>
              <a:t>2</a:t>
            </a:fld>
            <a:endParaRPr lang="lv-LV" smtClean="0"/>
          </a:p>
        </p:txBody>
      </p:sp>
      <p:sp>
        <p:nvSpPr>
          <p:cNvPr id="3077" name="Rectangle 6"/>
          <p:cNvSpPr>
            <a:spLocks noChangeArrowheads="1"/>
          </p:cNvSpPr>
          <p:nvPr/>
        </p:nvSpPr>
        <p:spPr bwMode="auto">
          <a:xfrm>
            <a:off x="0" y="811213"/>
            <a:ext cx="9144000" cy="5908675"/>
          </a:xfrm>
          <a:prstGeom prst="rect">
            <a:avLst/>
          </a:prstGeom>
          <a:noFill/>
          <a:ln w="9525">
            <a:noFill/>
            <a:miter lim="800000"/>
            <a:headEnd/>
            <a:tailEnd/>
          </a:ln>
        </p:spPr>
        <p:txBody>
          <a:bodyPr>
            <a:spAutoFit/>
          </a:bodyPr>
          <a:lstStyle/>
          <a:p>
            <a:pPr algn="just"/>
            <a:r>
              <a:rPr lang="lv-LV" sz="2700"/>
              <a:t>38 Un viņš mācīdams runāja: "Sargieties no rakstu mācītājiem, kam patīk garos tērpos staigāt un tirgus laukumos tikt sveicinātiem, 39 un sinagogās un mielastos ieņemt goda vietas. 40 Tie aprij atraitņu namus un, lai izrādītos, ilgi lūdz Dievu – tie saņems bargāku sodu!“      41 Un Jēzus, sēdēdams iepretim ziedojumu traukam, vēroja, kā ļaudis met naudu traukā. Daudzi bagātie meta daudz. 42 Bet nāca nabadzīga atraitne un iemeta divas artavas – tas ir viens kvadrants. 43 Un, pieaicinājis savus mācekļus, viņš tiem sacīja: "Patiesi es jums saku: šī nabadzīgā atraitne ir ziedojusi vairāk nekā visi pārējie, kas meta ziedojumu traukā. 44 Jo tie visi ir ziedojuši no savas pārpilnības, bet viņa no savas trūcības ziedoja visu, kas tai bija, – visu savu iztiku."</a:t>
            </a:r>
          </a:p>
        </p:txBody>
      </p:sp>
      <p:sp>
        <p:nvSpPr>
          <p:cNvPr id="3078" name="Text Box 6"/>
          <p:cNvSpPr txBox="1">
            <a:spLocks noChangeArrowheads="1"/>
          </p:cNvSpPr>
          <p:nvPr/>
        </p:nvSpPr>
        <p:spPr bwMode="auto">
          <a:xfrm>
            <a:off x="7358063" y="0"/>
            <a:ext cx="1785937" cy="400050"/>
          </a:xfrm>
          <a:prstGeom prst="rect">
            <a:avLst/>
          </a:prstGeom>
          <a:noFill/>
          <a:ln w="9525">
            <a:noFill/>
            <a:miter lim="800000"/>
            <a:headEnd/>
            <a:tailEnd/>
          </a:ln>
        </p:spPr>
        <p:txBody>
          <a:bodyPr>
            <a:spAutoFit/>
          </a:bodyPr>
          <a:lstStyle/>
          <a:p>
            <a:pPr>
              <a:spcBef>
                <a:spcPct val="50000"/>
              </a:spcBef>
            </a:pPr>
            <a:r>
              <a:rPr lang="lv-LV" sz="2000"/>
              <a:t>4.nov.2018.</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9" name="Picture 7"/>
          <p:cNvPicPr>
            <a:picLocks noChangeAspect="1" noChangeArrowheads="1"/>
          </p:cNvPicPr>
          <p:nvPr/>
        </p:nvPicPr>
        <p:blipFill>
          <a:blip r:embed="rId2" cstate="print"/>
          <a:srcRect/>
          <a:stretch>
            <a:fillRect/>
          </a:stretch>
        </p:blipFill>
        <p:spPr bwMode="auto">
          <a:xfrm>
            <a:off x="0" y="3426696"/>
            <a:ext cx="4275559" cy="3431304"/>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Ievads</a:t>
            </a:r>
          </a:p>
        </p:txBody>
      </p:sp>
      <p:sp>
        <p:nvSpPr>
          <p:cNvPr id="7" name="Rectangle 6"/>
          <p:cNvSpPr>
            <a:spLocks noChangeArrowheads="1"/>
          </p:cNvSpPr>
          <p:nvPr/>
        </p:nvSpPr>
        <p:spPr bwMode="auto">
          <a:xfrm>
            <a:off x="0" y="603250"/>
            <a:ext cx="9036050" cy="3970338"/>
          </a:xfrm>
          <a:prstGeom prst="rect">
            <a:avLst/>
          </a:prstGeom>
          <a:noFill/>
          <a:ln w="9525">
            <a:noFill/>
            <a:miter lim="800000"/>
            <a:headEnd/>
            <a:tailEnd/>
          </a:ln>
        </p:spPr>
        <p:txBody>
          <a:bodyPr>
            <a:spAutoFit/>
          </a:bodyPr>
          <a:lstStyle/>
          <a:p>
            <a:pPr>
              <a:buFontTx/>
              <a:buChar char="•"/>
            </a:pPr>
            <a:r>
              <a:rPr lang="lv-LV" sz="2800"/>
              <a:t>Vai mēs </a:t>
            </a:r>
            <a:r>
              <a:rPr lang="lv-LV" sz="2800" b="1"/>
              <a:t>novērtējam</a:t>
            </a:r>
            <a:r>
              <a:rPr lang="lv-LV" sz="2800"/>
              <a:t> </a:t>
            </a:r>
            <a:r>
              <a:rPr lang="lv-LV" sz="2800" b="1"/>
              <a:t>to</a:t>
            </a:r>
            <a:r>
              <a:rPr lang="lv-LV" sz="2800"/>
              <a:t>, ko </a:t>
            </a:r>
            <a:r>
              <a:rPr lang="lv-LV" sz="2800" b="1"/>
              <a:t>Dievs</a:t>
            </a:r>
            <a:r>
              <a:rPr lang="lv-LV" sz="2800"/>
              <a:t> mums </a:t>
            </a:r>
            <a:r>
              <a:rPr lang="lv-LV" sz="2800" b="1"/>
              <a:t>dod</a:t>
            </a:r>
            <a:r>
              <a:rPr lang="lv-LV" sz="2800"/>
              <a:t>?</a:t>
            </a:r>
          </a:p>
          <a:p>
            <a:pPr>
              <a:buFontTx/>
              <a:buChar char="•"/>
            </a:pPr>
            <a:r>
              <a:rPr lang="lv-LV" sz="2800"/>
              <a:t>Un vai </a:t>
            </a:r>
            <a:r>
              <a:rPr lang="lv-LV" sz="2800" b="1"/>
              <a:t>mēs</a:t>
            </a:r>
            <a:r>
              <a:rPr lang="lv-LV" sz="2800"/>
              <a:t> </a:t>
            </a:r>
            <a:r>
              <a:rPr lang="lv-LV" sz="2800" b="1"/>
              <a:t>dodam</a:t>
            </a:r>
            <a:r>
              <a:rPr lang="lv-LV" sz="2800"/>
              <a:t> no tā, </a:t>
            </a:r>
            <a:r>
              <a:rPr lang="lv-LV" sz="2800" b="1"/>
              <a:t>kas</a:t>
            </a:r>
            <a:r>
              <a:rPr lang="lv-LV" sz="2800"/>
              <a:t> </a:t>
            </a:r>
            <a:r>
              <a:rPr lang="lv-LV" sz="2800" b="1"/>
              <a:t>mums</a:t>
            </a:r>
            <a:r>
              <a:rPr lang="lv-LV" sz="2800"/>
              <a:t> </a:t>
            </a:r>
            <a:r>
              <a:rPr lang="lv-LV" sz="2800" b="1"/>
              <a:t>ir</a:t>
            </a:r>
            <a:r>
              <a:rPr lang="lv-LV" sz="2800"/>
              <a:t> arī citiem? </a:t>
            </a:r>
          </a:p>
          <a:p>
            <a:pPr>
              <a:buFontTx/>
              <a:buChar char="•"/>
            </a:pPr>
            <a:r>
              <a:rPr lang="lv-LV" sz="2800"/>
              <a:t>Un </a:t>
            </a:r>
            <a:r>
              <a:rPr lang="lv-LV" sz="2800" b="1"/>
              <a:t>ja</a:t>
            </a:r>
            <a:r>
              <a:rPr lang="lv-LV" sz="2800"/>
              <a:t> </a:t>
            </a:r>
            <a:r>
              <a:rPr lang="lv-LV" sz="2800" b="1"/>
              <a:t>dodam</a:t>
            </a:r>
            <a:r>
              <a:rPr lang="lv-LV" sz="2800"/>
              <a:t>, tad </a:t>
            </a:r>
            <a:r>
              <a:rPr lang="lv-LV" sz="2800" b="1"/>
              <a:t>kā</a:t>
            </a:r>
            <a:r>
              <a:rPr lang="lv-LV" sz="2800"/>
              <a:t> mēs </a:t>
            </a:r>
            <a:r>
              <a:rPr lang="lv-LV" sz="2800" b="1"/>
              <a:t>dodam</a:t>
            </a:r>
            <a:r>
              <a:rPr lang="lv-LV" sz="2800"/>
              <a:t>, vai ar </a:t>
            </a:r>
            <a:r>
              <a:rPr lang="lv-LV" sz="2800" b="1"/>
              <a:t>rūgtumu</a:t>
            </a:r>
            <a:r>
              <a:rPr lang="lv-LV" sz="2800"/>
              <a:t>, vai pilni </a:t>
            </a:r>
            <a:r>
              <a:rPr lang="lv-LV" sz="2800" b="1"/>
              <a:t>uzticības</a:t>
            </a:r>
            <a:r>
              <a:rPr lang="lv-LV" sz="2800"/>
              <a:t>?</a:t>
            </a:r>
          </a:p>
          <a:p>
            <a:pPr>
              <a:buFontTx/>
              <a:buChar char="•"/>
            </a:pPr>
            <a:r>
              <a:rPr lang="lv-LV" sz="2800"/>
              <a:t>Ne jau, ka </a:t>
            </a:r>
            <a:r>
              <a:rPr lang="lv-LV" sz="2800" b="1"/>
              <a:t>Dievam</a:t>
            </a:r>
            <a:r>
              <a:rPr lang="lv-LV" sz="2800"/>
              <a:t> </a:t>
            </a:r>
            <a:r>
              <a:rPr lang="lv-LV" sz="2800" b="1"/>
              <a:t>pašam</a:t>
            </a:r>
            <a:r>
              <a:rPr lang="lv-LV" sz="2800"/>
              <a:t> to </a:t>
            </a:r>
            <a:r>
              <a:rPr lang="lv-LV" sz="2800" b="1"/>
              <a:t>vajadzētu</a:t>
            </a:r>
            <a:r>
              <a:rPr lang="lv-LV" sz="2800"/>
              <a:t>, bet ziedošana ir Dieva dotā </a:t>
            </a:r>
            <a:r>
              <a:rPr lang="lv-LV" sz="2800" b="1"/>
              <a:t>pateicības auglis</a:t>
            </a:r>
            <a:r>
              <a:rPr lang="lv-LV" sz="2800"/>
              <a:t>. </a:t>
            </a:r>
          </a:p>
          <a:p>
            <a:pPr>
              <a:buFontTx/>
              <a:buChar char="•"/>
            </a:pPr>
            <a:r>
              <a:rPr lang="lv-LV" sz="2800" b="1"/>
              <a:t>Dievs</a:t>
            </a:r>
            <a:r>
              <a:rPr lang="lv-LV" sz="2800"/>
              <a:t> vāc </a:t>
            </a:r>
            <a:r>
              <a:rPr lang="lv-LV" sz="2800" b="1"/>
              <a:t>dievkalpojumos</a:t>
            </a:r>
            <a:r>
              <a:rPr lang="lv-LV" sz="2800"/>
              <a:t> </a:t>
            </a:r>
            <a:r>
              <a:rPr lang="lv-LV" sz="2800" b="1"/>
              <a:t>naudu</a:t>
            </a:r>
            <a:r>
              <a:rPr lang="lv-LV" sz="2800"/>
              <a:t> </a:t>
            </a:r>
            <a:r>
              <a:rPr lang="lv-LV" sz="2800" b="1"/>
              <a:t>priekš</a:t>
            </a:r>
            <a:r>
              <a:rPr lang="lv-LV" sz="2800"/>
              <a:t> savas </a:t>
            </a:r>
            <a:r>
              <a:rPr lang="lv-LV" sz="2800" b="1"/>
              <a:t>līgavas</a:t>
            </a:r>
            <a:r>
              <a:rPr lang="lv-LV" sz="2800"/>
              <a:t> – </a:t>
            </a:r>
            <a:r>
              <a:rPr lang="lv-LV" sz="2800" b="1"/>
              <a:t>Baznīcas</a:t>
            </a:r>
            <a:r>
              <a:rPr lang="lv-LV" sz="2800"/>
              <a:t>.</a:t>
            </a:r>
          </a:p>
          <a:p>
            <a:pPr>
              <a:buFontTx/>
              <a:buChar char="•"/>
            </a:pPr>
            <a:endParaRPr lang="lv-LV" sz="2800"/>
          </a:p>
        </p:txBody>
      </p:sp>
      <p:pic>
        <p:nvPicPr>
          <p:cNvPr id="3078" name="Picture 6"/>
          <p:cNvPicPr>
            <a:picLocks noChangeAspect="1" noChangeArrowheads="1"/>
          </p:cNvPicPr>
          <p:nvPr/>
        </p:nvPicPr>
        <p:blipFill>
          <a:blip r:embed="rId3" cstate="print"/>
          <a:srcRect/>
          <a:stretch>
            <a:fillRect/>
          </a:stretch>
        </p:blipFill>
        <p:spPr bwMode="auto">
          <a:xfrm>
            <a:off x="4786314" y="3643314"/>
            <a:ext cx="4032448" cy="321468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8"/>
                                        </p:tgtEl>
                                        <p:attrNameLst>
                                          <p:attrName>style.visibility</p:attrName>
                                        </p:attrNameLst>
                                      </p:cBhvr>
                                      <p:to>
                                        <p:strVal val="visible"/>
                                      </p:to>
                                    </p:set>
                                    <p:animEffect transition="in" filter="fade">
                                      <p:cBhvr>
                                        <p:cTn id="11" dur="2000"/>
                                        <p:tgtEl>
                                          <p:spTgt spid="3078"/>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079"/>
                                        </p:tgtEl>
                                        <p:attrNameLst>
                                          <p:attrName>style.visibility</p:attrName>
                                        </p:attrNameLst>
                                      </p:cBhvr>
                                      <p:to>
                                        <p:strVal val="visible"/>
                                      </p:to>
                                    </p:set>
                                    <p:animEffect transition="in" filter="fade">
                                      <p:cBhvr>
                                        <p:cTn id="15" dur="2000"/>
                                        <p:tgtEl>
                                          <p:spTgt spid="3079"/>
                                        </p:tgtEl>
                                      </p:cBhvr>
                                    </p:animEffect>
                                  </p:childTnLst>
                                </p:cTn>
                              </p:par>
                            </p:childTnLst>
                          </p:cTn>
                        </p:par>
                        <p:par>
                          <p:cTn id="16" fill="hold">
                            <p:stCondLst>
                              <p:cond delay="40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45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50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5500"/>
                            </p:stCondLst>
                            <p:childTnLst>
                              <p:par>
                                <p:cTn id="32" presetID="2" presetClass="entr" presetSubtype="4" fill="hold" nodeType="afterEffect">
                                  <p:stCondLst>
                                    <p:cond delay="0"/>
                                  </p:stCondLst>
                                  <p:childTnLst>
                                    <p:set>
                                      <p:cBhvr>
                                        <p:cTn id="33" dur="1" fill="hold">
                                          <p:stCondLst>
                                            <p:cond delay="0"/>
                                          </p:stCondLst>
                                        </p:cTn>
                                        <p:tgtEl>
                                          <p:spTgt spid="7">
                                            <p:txEl>
                                              <p:pRg st="3" end="3"/>
                                            </p:txEl>
                                          </p:spTgt>
                                        </p:tgtEl>
                                        <p:attrNameLst>
                                          <p:attrName>style.visibility</p:attrName>
                                        </p:attrNameLst>
                                      </p:cBhvr>
                                      <p:to>
                                        <p:strVal val="visible"/>
                                      </p:to>
                                    </p:set>
                                    <p:anim calcmode="lin" valueType="num">
                                      <p:cBhvr additive="base">
                                        <p:cTn id="34"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6" fill="hold">
                            <p:stCondLst>
                              <p:cond delay="6000"/>
                            </p:stCondLst>
                            <p:childTnLst>
                              <p:par>
                                <p:cTn id="37" presetID="2" presetClass="entr" presetSubtype="4" fill="hold" nodeType="afterEffect">
                                  <p:stCondLst>
                                    <p:cond delay="0"/>
                                  </p:stCondLst>
                                  <p:childTnLst>
                                    <p:set>
                                      <p:cBhvr>
                                        <p:cTn id="38" dur="1" fill="hold">
                                          <p:stCondLst>
                                            <p:cond delay="0"/>
                                          </p:stCondLst>
                                        </p:cTn>
                                        <p:tgtEl>
                                          <p:spTgt spid="7">
                                            <p:txEl>
                                              <p:pRg st="4" end="4"/>
                                            </p:txEl>
                                          </p:spTgt>
                                        </p:tgtEl>
                                        <p:attrNameLst>
                                          <p:attrName>style.visibility</p:attrName>
                                        </p:attrNameLst>
                                      </p:cBhvr>
                                      <p:to>
                                        <p:strVal val="visible"/>
                                      </p:to>
                                    </p:set>
                                    <p:anim calcmode="lin" valueType="num">
                                      <p:cBhvr additive="base">
                                        <p:cTn id="3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smtClean="0"/>
              <a:t>41 Un Jēzus, sēdēdams iepretim ziedojumu traukam, vēroja, kā ļaudis met naudu traukā. Daudzi bagātie meta daudz. 42 Bet nāca nabadzīga atraitne un iemeta divas artavas – tas ir viens kvadrants.</a:t>
            </a:r>
          </a:p>
        </p:txBody>
      </p:sp>
      <p:sp>
        <p:nvSpPr>
          <p:cNvPr id="5123" name="Slide Number Placeholder 3"/>
          <p:cNvSpPr>
            <a:spLocks noGrp="1"/>
          </p:cNvSpPr>
          <p:nvPr>
            <p:ph type="sldNum" sz="quarter" idx="12"/>
          </p:nvPr>
        </p:nvSpPr>
        <p:spPr>
          <a:noFill/>
        </p:spPr>
        <p:txBody>
          <a:bodyPr/>
          <a:lstStyle/>
          <a:p>
            <a:fld id="{F39F18D0-C682-4074-BEC8-25C4B0F9C29E}" type="slidenum">
              <a:rPr lang="lv-LV" smtClean="0"/>
              <a:pPr/>
              <a:t>4</a:t>
            </a:fld>
            <a:endParaRPr lang="lv-LV" smtClean="0"/>
          </a:p>
        </p:txBody>
      </p:sp>
      <p:sp>
        <p:nvSpPr>
          <p:cNvPr id="5" name="Rectangle 4"/>
          <p:cNvSpPr>
            <a:spLocks noChangeArrowheads="1"/>
          </p:cNvSpPr>
          <p:nvPr/>
        </p:nvSpPr>
        <p:spPr bwMode="auto">
          <a:xfrm>
            <a:off x="0" y="1500188"/>
            <a:ext cx="4572000" cy="4832350"/>
          </a:xfrm>
          <a:prstGeom prst="rect">
            <a:avLst/>
          </a:prstGeom>
          <a:noFill/>
          <a:ln w="9525">
            <a:noFill/>
            <a:miter lim="800000"/>
            <a:headEnd/>
            <a:tailEnd/>
          </a:ln>
        </p:spPr>
        <p:txBody>
          <a:bodyPr>
            <a:spAutoFit/>
          </a:bodyPr>
          <a:lstStyle/>
          <a:p>
            <a:pPr>
              <a:buFontTx/>
              <a:buChar char="•"/>
            </a:pPr>
            <a:r>
              <a:rPr lang="lv-LV" sz="2800"/>
              <a:t>Interesanta situācija: </a:t>
            </a:r>
            <a:r>
              <a:rPr lang="lv-LV" sz="2800" b="1"/>
              <a:t>Jēzus</a:t>
            </a:r>
            <a:r>
              <a:rPr lang="lv-LV" sz="2800"/>
              <a:t> stāv </a:t>
            </a:r>
            <a:r>
              <a:rPr lang="lv-LV" sz="2800" b="1"/>
              <a:t>pie kolektes trauka</a:t>
            </a:r>
            <a:r>
              <a:rPr lang="lv-LV" sz="2800"/>
              <a:t> tempļa priekšā, un </a:t>
            </a:r>
            <a:r>
              <a:rPr lang="lv-LV" sz="2800" b="1"/>
              <a:t>skatās</a:t>
            </a:r>
            <a:r>
              <a:rPr lang="lv-LV" sz="2800"/>
              <a:t> cik </a:t>
            </a:r>
            <a:r>
              <a:rPr lang="lv-LV" sz="2800" b="1"/>
              <a:t>kurš</a:t>
            </a:r>
            <a:r>
              <a:rPr lang="lv-LV" sz="2800"/>
              <a:t> </a:t>
            </a:r>
            <a:r>
              <a:rPr lang="lv-LV" sz="2800" b="1"/>
              <a:t>met iekšā</a:t>
            </a:r>
            <a:r>
              <a:rPr lang="lv-LV" sz="2800"/>
              <a:t>.</a:t>
            </a:r>
          </a:p>
          <a:p>
            <a:pPr>
              <a:buFontTx/>
              <a:buChar char="•"/>
            </a:pPr>
            <a:r>
              <a:rPr lang="lv-LV" sz="2800"/>
              <a:t>Viņš </a:t>
            </a:r>
            <a:r>
              <a:rPr lang="lv-LV" sz="2800" b="1"/>
              <a:t>zina</a:t>
            </a:r>
            <a:r>
              <a:rPr lang="lv-LV" sz="2800"/>
              <a:t> cik </a:t>
            </a:r>
            <a:r>
              <a:rPr lang="lv-LV" sz="2800" b="1"/>
              <a:t>kuram</a:t>
            </a:r>
            <a:r>
              <a:rPr lang="lv-LV" sz="2800"/>
              <a:t> </a:t>
            </a:r>
            <a:r>
              <a:rPr lang="lv-LV" sz="2800" b="1"/>
              <a:t>sirdī</a:t>
            </a:r>
            <a:r>
              <a:rPr lang="lv-LV" sz="2800"/>
              <a:t> un </a:t>
            </a:r>
            <a:r>
              <a:rPr lang="lv-LV" sz="2800" b="1"/>
              <a:t>kabatā</a:t>
            </a:r>
            <a:r>
              <a:rPr lang="lv-LV" sz="2800"/>
              <a:t>.</a:t>
            </a:r>
          </a:p>
          <a:p>
            <a:pPr>
              <a:buFontTx/>
              <a:buChar char="•"/>
            </a:pPr>
            <a:r>
              <a:rPr lang="lv-LV" sz="2800" b="1"/>
              <a:t>Summa</a:t>
            </a:r>
            <a:r>
              <a:rPr lang="lv-LV" sz="2800"/>
              <a:t> ir </a:t>
            </a:r>
            <a:r>
              <a:rPr lang="lv-LV" sz="2800" b="1"/>
              <a:t>niecīga</a:t>
            </a:r>
            <a:r>
              <a:rPr lang="lv-LV" sz="2800"/>
              <a:t>, ko dod nabaga </a:t>
            </a:r>
            <a:r>
              <a:rPr lang="lv-LV" sz="2800" b="1"/>
              <a:t>atraitne</a:t>
            </a:r>
            <a:r>
              <a:rPr lang="lv-LV" sz="2800"/>
              <a:t>, bet tur ir </a:t>
            </a:r>
            <a:r>
              <a:rPr lang="lv-LV" sz="2800" b="1"/>
              <a:t>dots</a:t>
            </a:r>
            <a:r>
              <a:rPr lang="lv-LV" sz="2800"/>
              <a:t> ar </a:t>
            </a:r>
            <a:r>
              <a:rPr lang="lv-LV" sz="2800" b="1"/>
              <a:t>apziņu</a:t>
            </a:r>
            <a:r>
              <a:rPr lang="lv-LV" sz="2800"/>
              <a:t>, ka </a:t>
            </a:r>
            <a:r>
              <a:rPr lang="lv-LV" sz="2800" b="1"/>
              <a:t>Dievs</a:t>
            </a:r>
            <a:r>
              <a:rPr lang="lv-LV" sz="2800"/>
              <a:t> </a:t>
            </a:r>
            <a:r>
              <a:rPr lang="lv-LV" sz="2800" b="1"/>
              <a:t>mani</a:t>
            </a:r>
            <a:r>
              <a:rPr lang="lv-LV" sz="2800"/>
              <a:t> ir </a:t>
            </a:r>
            <a:r>
              <a:rPr lang="lv-LV" sz="2800" b="1"/>
              <a:t>uzturējis un uzturēs</a:t>
            </a:r>
            <a:r>
              <a:rPr lang="lv-LV" sz="2800"/>
              <a:t>.</a:t>
            </a:r>
          </a:p>
        </p:txBody>
      </p:sp>
      <p:pic>
        <p:nvPicPr>
          <p:cNvPr id="6" name="Picture 5"/>
          <p:cNvPicPr>
            <a:picLocks noChangeAspect="1" noChangeArrowheads="1"/>
          </p:cNvPicPr>
          <p:nvPr/>
        </p:nvPicPr>
        <p:blipFill>
          <a:blip r:embed="rId2" cstate="print"/>
          <a:srcRect/>
          <a:stretch>
            <a:fillRect/>
          </a:stretch>
        </p:blipFill>
        <p:spPr bwMode="auto">
          <a:xfrm>
            <a:off x="4643438" y="1433343"/>
            <a:ext cx="4500563" cy="544422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 calcmode="lin" valueType="num">
                                      <p:cBhvr additive="base">
                                        <p:cTn id="16"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 calcmode="lin" valueType="num">
                                      <p:cBhvr additive="base">
                                        <p:cTn id="2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5">
                                            <p:txEl>
                                              <p:pRg st="2" end="2"/>
                                            </p:txEl>
                                          </p:spTgt>
                                        </p:tgtEl>
                                        <p:attrNameLst>
                                          <p:attrName>style.visibility</p:attrName>
                                        </p:attrNameLst>
                                      </p:cBhvr>
                                      <p:to>
                                        <p:strVal val="visible"/>
                                      </p:to>
                                    </p:set>
                                    <p:anim calcmode="lin" valueType="num">
                                      <p:cBhvr additive="base">
                                        <p:cTn id="26"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smtClean="0"/>
              <a:t>43 Un, pieaicinājis savus mācekļus, viņš tiem sacīja: "Patiesi es jums saku: šī nabadzīgā atraitne ir ziedojusi vairāk nekā visi pārējie, kas meta ziedojumu traukā. 44 Jo tie visi ir ziedojuši no savas pārpilnības, bet viņa no savas trūcības ziedoja visu, kas tai bija, – visu savu iztiku."</a:t>
            </a:r>
          </a:p>
        </p:txBody>
      </p:sp>
      <p:sp>
        <p:nvSpPr>
          <p:cNvPr id="6147" name="Slide Number Placeholder 3"/>
          <p:cNvSpPr>
            <a:spLocks noGrp="1"/>
          </p:cNvSpPr>
          <p:nvPr>
            <p:ph type="sldNum" sz="quarter" idx="12"/>
          </p:nvPr>
        </p:nvSpPr>
        <p:spPr>
          <a:noFill/>
        </p:spPr>
        <p:txBody>
          <a:bodyPr/>
          <a:lstStyle/>
          <a:p>
            <a:fld id="{9F41A56A-092A-437B-9E30-C1B090D9F157}" type="slidenum">
              <a:rPr lang="lv-LV" smtClean="0"/>
              <a:pPr/>
              <a:t>5</a:t>
            </a:fld>
            <a:endParaRPr lang="lv-LV" smtClean="0"/>
          </a:p>
        </p:txBody>
      </p:sp>
      <p:sp>
        <p:nvSpPr>
          <p:cNvPr id="5" name="Rectangle 4"/>
          <p:cNvSpPr>
            <a:spLocks noChangeArrowheads="1"/>
          </p:cNvSpPr>
          <p:nvPr/>
        </p:nvSpPr>
        <p:spPr bwMode="auto">
          <a:xfrm>
            <a:off x="0" y="2071688"/>
            <a:ext cx="7143750" cy="4832350"/>
          </a:xfrm>
          <a:prstGeom prst="rect">
            <a:avLst/>
          </a:prstGeom>
          <a:noFill/>
          <a:ln w="9525">
            <a:noFill/>
            <a:miter lim="800000"/>
            <a:headEnd/>
            <a:tailEnd/>
          </a:ln>
        </p:spPr>
        <p:txBody>
          <a:bodyPr>
            <a:spAutoFit/>
          </a:bodyPr>
          <a:lstStyle/>
          <a:p>
            <a:pPr>
              <a:buFontTx/>
              <a:buChar char="•"/>
            </a:pPr>
            <a:r>
              <a:rPr lang="lv-LV" sz="2800" b="1"/>
              <a:t>Kā var būt</a:t>
            </a:r>
            <a:r>
              <a:rPr lang="lv-LV" sz="2800"/>
              <a:t>, ka viņa ir </a:t>
            </a:r>
            <a:r>
              <a:rPr lang="lv-LV" sz="2800" b="1"/>
              <a:t>ziedojusi</a:t>
            </a:r>
            <a:r>
              <a:rPr lang="lv-LV" sz="2800"/>
              <a:t> </a:t>
            </a:r>
            <a:r>
              <a:rPr lang="lv-LV" sz="2800" b="1"/>
              <a:t>vairāk</a:t>
            </a:r>
            <a:r>
              <a:rPr lang="lv-LV" sz="2800"/>
              <a:t>?</a:t>
            </a:r>
          </a:p>
          <a:p>
            <a:pPr>
              <a:buFontTx/>
              <a:buChar char="•"/>
            </a:pPr>
            <a:r>
              <a:rPr lang="lv-LV" sz="2800" b="1"/>
              <a:t>Cilvēki</a:t>
            </a:r>
            <a:r>
              <a:rPr lang="lv-LV" sz="2800"/>
              <a:t> bieži </a:t>
            </a:r>
            <a:r>
              <a:rPr lang="lv-LV" sz="2800" b="1"/>
              <a:t>salīdzina</a:t>
            </a:r>
            <a:r>
              <a:rPr lang="lv-LV" sz="2800"/>
              <a:t> – kurš ir </a:t>
            </a:r>
            <a:r>
              <a:rPr lang="lv-LV" sz="2800" b="1"/>
              <a:t>noziedojis vairāk</a:t>
            </a:r>
            <a:r>
              <a:rPr lang="lv-LV" sz="2800"/>
              <a:t>: 1, 2, 5, 10, 20, 50 vai 100 €. </a:t>
            </a:r>
          </a:p>
          <a:p>
            <a:pPr>
              <a:buFontTx/>
              <a:buChar char="•"/>
            </a:pPr>
            <a:r>
              <a:rPr lang="lv-LV" sz="2800"/>
              <a:t>Bet </a:t>
            </a:r>
            <a:r>
              <a:rPr lang="lv-LV" sz="2800" b="1"/>
              <a:t>Dievs salīdzina cik % katrs ziedo   no saviem ienākumiem</a:t>
            </a:r>
            <a:r>
              <a:rPr lang="lv-LV" sz="2800"/>
              <a:t>. </a:t>
            </a:r>
          </a:p>
          <a:p>
            <a:pPr>
              <a:buFontTx/>
              <a:buChar char="•"/>
            </a:pPr>
            <a:r>
              <a:rPr lang="lv-LV" sz="2800"/>
              <a:t>Luters: Ja mans žēlīgais Kungs </a:t>
            </a:r>
            <a:r>
              <a:rPr lang="lv-LV" sz="2800" b="1"/>
              <a:t>Jēzus</a:t>
            </a:r>
            <a:r>
              <a:rPr lang="lv-LV" sz="2800"/>
              <a:t> </a:t>
            </a:r>
            <a:r>
              <a:rPr lang="lv-LV" sz="2800" b="1"/>
              <a:t>dotu</a:t>
            </a:r>
            <a:r>
              <a:rPr lang="lv-LV" sz="2800"/>
              <a:t> kādam </a:t>
            </a:r>
            <a:r>
              <a:rPr lang="lv-LV" sz="2800" b="1"/>
              <a:t>dižciltīgam</a:t>
            </a:r>
            <a:r>
              <a:rPr lang="lv-LV" sz="2800"/>
              <a:t> vīram </a:t>
            </a:r>
            <a:r>
              <a:rPr lang="lv-LV" sz="2800" b="1"/>
              <a:t>1000</a:t>
            </a:r>
            <a:r>
              <a:rPr lang="lv-LV" sz="2800"/>
              <a:t> </a:t>
            </a:r>
            <a:r>
              <a:rPr lang="lv-LV" sz="2800" b="1"/>
              <a:t>guldeņu</a:t>
            </a:r>
            <a:r>
              <a:rPr lang="lv-LV" sz="2800"/>
              <a:t>, viņš tomēr ar tiem </a:t>
            </a:r>
            <a:r>
              <a:rPr lang="lv-LV" sz="2800" b="1"/>
              <a:t>nevarētu</a:t>
            </a:r>
            <a:r>
              <a:rPr lang="lv-LV" sz="2800"/>
              <a:t> </a:t>
            </a:r>
            <a:r>
              <a:rPr lang="lv-LV" sz="2800" b="1"/>
              <a:t>uzturēt</a:t>
            </a:r>
            <a:r>
              <a:rPr lang="lv-LV" sz="2800"/>
              <a:t> </a:t>
            </a:r>
            <a:r>
              <a:rPr lang="lv-LV" sz="2800" b="1"/>
              <a:t>manu</a:t>
            </a:r>
            <a:r>
              <a:rPr lang="lv-LV" sz="2800"/>
              <a:t> </a:t>
            </a:r>
            <a:r>
              <a:rPr lang="lv-LV" sz="2800" b="1"/>
              <a:t>namu</a:t>
            </a:r>
            <a:r>
              <a:rPr lang="lv-LV" sz="2800"/>
              <a:t>, bet </a:t>
            </a:r>
            <a:r>
              <a:rPr lang="lv-LV" sz="2800" b="1"/>
              <a:t>man</a:t>
            </a:r>
            <a:r>
              <a:rPr lang="lv-LV" sz="2800"/>
              <a:t> ir tikai </a:t>
            </a:r>
            <a:r>
              <a:rPr lang="lv-LV" sz="2800" b="1"/>
              <a:t>300 guldeņu</a:t>
            </a:r>
            <a:r>
              <a:rPr lang="lv-LV" sz="2800"/>
              <a:t>. Taču </a:t>
            </a:r>
            <a:r>
              <a:rPr lang="lv-LV" sz="2800" b="1"/>
              <a:t>Dievs</a:t>
            </a:r>
            <a:r>
              <a:rPr lang="lv-LV" sz="2800"/>
              <a:t> </a:t>
            </a:r>
            <a:r>
              <a:rPr lang="lv-LV" sz="2800" b="1"/>
              <a:t>dod</a:t>
            </a:r>
            <a:r>
              <a:rPr lang="lv-LV" sz="2800"/>
              <a:t> </a:t>
            </a:r>
            <a:r>
              <a:rPr lang="lv-LV" sz="2800" b="1"/>
              <a:t>pietiekami</a:t>
            </a:r>
            <a:r>
              <a:rPr lang="lv-LV" sz="2800"/>
              <a:t> un Viņš </a:t>
            </a:r>
            <a:r>
              <a:rPr lang="lv-LV" sz="2800" b="1"/>
              <a:t>to svētī</a:t>
            </a:r>
            <a:r>
              <a:rPr lang="lv-LV" sz="2800"/>
              <a:t>. </a:t>
            </a:r>
          </a:p>
        </p:txBody>
      </p:sp>
      <p:pic>
        <p:nvPicPr>
          <p:cNvPr id="6151" name="Picture 7" descr="Saistīts attēls"/>
          <p:cNvPicPr>
            <a:picLocks noChangeAspect="1" noChangeArrowheads="1"/>
          </p:cNvPicPr>
          <p:nvPr/>
        </p:nvPicPr>
        <p:blipFill>
          <a:blip r:embed="rId2"/>
          <a:srcRect l="26575" r="24705" b="15014"/>
          <a:stretch>
            <a:fillRect/>
          </a:stretch>
        </p:blipFill>
        <p:spPr bwMode="auto">
          <a:xfrm>
            <a:off x="6715140" y="2786058"/>
            <a:ext cx="2428860" cy="368014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151"/>
                                        </p:tgtEl>
                                        <p:attrNameLst>
                                          <p:attrName>style.visibility</p:attrName>
                                        </p:attrNameLst>
                                      </p:cBhvr>
                                      <p:to>
                                        <p:strVal val="visible"/>
                                      </p:to>
                                    </p:set>
                                    <p:anim calcmode="lin" valueType="num">
                                      <p:cBhvr additive="base">
                                        <p:cTn id="11" dur="500" fill="hold"/>
                                        <p:tgtEl>
                                          <p:spTgt spid="6151"/>
                                        </p:tgtEl>
                                        <p:attrNameLst>
                                          <p:attrName>ppt_x</p:attrName>
                                        </p:attrNameLst>
                                      </p:cBhvr>
                                      <p:tavLst>
                                        <p:tav tm="0">
                                          <p:val>
                                            <p:strVal val="#ppt_x"/>
                                          </p:val>
                                        </p:tav>
                                        <p:tav tm="100000">
                                          <p:val>
                                            <p:strVal val="#ppt_x"/>
                                          </p:val>
                                        </p:tav>
                                      </p:tavLst>
                                    </p:anim>
                                    <p:anim calcmode="lin" valueType="num">
                                      <p:cBhvr additive="base">
                                        <p:cTn id="12" dur="500" fill="hold"/>
                                        <p:tgtEl>
                                          <p:spTgt spid="615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fade">
                                      <p:cBhvr>
                                        <p:cTn id="16" dur="2000"/>
                                        <p:tgtEl>
                                          <p:spTgt spid="5">
                                            <p:txEl>
                                              <p:pRg st="0" end="0"/>
                                            </p:txEl>
                                          </p:spTgt>
                                        </p:tgtEl>
                                      </p:cBhvr>
                                    </p:animEffect>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fade">
                                      <p:cBhvr>
                                        <p:cTn id="20" dur="2000"/>
                                        <p:tgtEl>
                                          <p:spTgt spid="5">
                                            <p:txEl>
                                              <p:pRg st="1" end="1"/>
                                            </p:txEl>
                                          </p:spTgt>
                                        </p:tgtEl>
                                      </p:cBhvr>
                                    </p:animEffect>
                                  </p:childTnLst>
                                </p:cTn>
                              </p:par>
                            </p:childTnLst>
                          </p:cTn>
                        </p:par>
                        <p:par>
                          <p:cTn id="21" fill="hold">
                            <p:stCondLst>
                              <p:cond delay="4500"/>
                            </p:stCondLst>
                            <p:childTnLst>
                              <p:par>
                                <p:cTn id="22" presetID="10" presetClass="entr" presetSubtype="0" fill="hold" nodeType="after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2000"/>
                                        <p:tgtEl>
                                          <p:spTgt spid="5">
                                            <p:txEl>
                                              <p:pRg st="2" end="2"/>
                                            </p:txEl>
                                          </p:spTgt>
                                        </p:tgtEl>
                                      </p:cBhvr>
                                    </p:animEffect>
                                  </p:childTnLst>
                                </p:cTn>
                              </p:par>
                            </p:childTnLst>
                          </p:cTn>
                        </p:par>
                        <p:par>
                          <p:cTn id="25" fill="hold">
                            <p:stCondLst>
                              <p:cond delay="6500"/>
                            </p:stCondLst>
                            <p:childTnLst>
                              <p:par>
                                <p:cTn id="26" presetID="10" presetClass="entr" presetSubtype="0" fill="hold" nodeType="after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20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0"/>
            <a:ext cx="6804025" cy="6986588"/>
          </a:xfrm>
          <a:prstGeom prst="rect">
            <a:avLst/>
          </a:prstGeom>
          <a:noFill/>
          <a:ln w="9525">
            <a:noFill/>
            <a:miter lim="800000"/>
            <a:headEnd/>
            <a:tailEnd/>
          </a:ln>
        </p:spPr>
        <p:txBody>
          <a:bodyPr>
            <a:spAutoFit/>
          </a:bodyPr>
          <a:lstStyle/>
          <a:p>
            <a:r>
              <a:rPr lang="lv-LV" sz="2800"/>
              <a:t>|| Jēzus saka:</a:t>
            </a:r>
          </a:p>
          <a:p>
            <a:r>
              <a:rPr lang="lv-LV" sz="2800"/>
              <a:t>Lk.6:38„</a:t>
            </a:r>
            <a:r>
              <a:rPr lang="lv-LV" sz="2800" i="1"/>
              <a:t>Dodiet, tad jums taps dots</a:t>
            </a:r>
            <a:r>
              <a:rPr lang="lv-LV" sz="2800"/>
              <a:t>”; Ap.d.20:35„</a:t>
            </a:r>
            <a:r>
              <a:rPr lang="lv-LV" sz="2800" i="1"/>
              <a:t>Svētīgāk ir dot nekā ņemt</a:t>
            </a:r>
            <a:r>
              <a:rPr lang="lv-LV" sz="2800"/>
              <a:t>.”</a:t>
            </a:r>
          </a:p>
          <a:p>
            <a:endParaRPr lang="lv-LV" sz="2800"/>
          </a:p>
          <a:p>
            <a:pPr>
              <a:buFontTx/>
              <a:buChar char="•"/>
            </a:pPr>
            <a:r>
              <a:rPr lang="lv-LV" sz="2800"/>
              <a:t>Luters: Ja mums </a:t>
            </a:r>
            <a:r>
              <a:rPr lang="lv-LV" sz="2800" b="1"/>
              <a:t>ir Dievs</a:t>
            </a:r>
            <a:r>
              <a:rPr lang="lv-LV" sz="2800"/>
              <a:t>, tad arī mūsu </a:t>
            </a:r>
            <a:r>
              <a:rPr lang="lv-LV" sz="2800" b="1"/>
              <a:t>kabatas nepaliek tukšas</a:t>
            </a:r>
            <a:r>
              <a:rPr lang="lv-LV" sz="2800"/>
              <a:t>. Turpretī, ja mums </a:t>
            </a:r>
            <a:r>
              <a:rPr lang="lv-LV" sz="2800" b="1"/>
              <a:t>kabatas</a:t>
            </a:r>
            <a:r>
              <a:rPr lang="lv-LV" sz="2800"/>
              <a:t> ir </a:t>
            </a:r>
            <a:r>
              <a:rPr lang="lv-LV" sz="2800" b="1"/>
              <a:t>pilnas</a:t>
            </a:r>
            <a:r>
              <a:rPr lang="lv-LV" sz="2800"/>
              <a:t>, bet esam palikuši </a:t>
            </a:r>
            <a:r>
              <a:rPr lang="lv-LV" sz="2800" b="1"/>
              <a:t>bez Dieva</a:t>
            </a:r>
            <a:r>
              <a:rPr lang="lv-LV" sz="2800"/>
              <a:t>, tad </a:t>
            </a:r>
            <a:r>
              <a:rPr lang="lv-LV" sz="2800" b="1"/>
              <a:t>bagātība</a:t>
            </a:r>
            <a:r>
              <a:rPr lang="lv-LV" sz="2800"/>
              <a:t> </a:t>
            </a:r>
            <a:r>
              <a:rPr lang="lv-LV" sz="2800" b="1"/>
              <a:t>neko nepalīdzēs</a:t>
            </a:r>
            <a:r>
              <a:rPr lang="lv-LV" sz="2800"/>
              <a:t>. </a:t>
            </a:r>
          </a:p>
          <a:p>
            <a:pPr>
              <a:buFontTx/>
              <a:buChar char="•"/>
            </a:pPr>
            <a:r>
              <a:rPr lang="lv-LV" sz="2800"/>
              <a:t>Reiz kāds amerikāņu </a:t>
            </a:r>
            <a:r>
              <a:rPr lang="lv-LV" sz="2800" b="1"/>
              <a:t>reportieris</a:t>
            </a:r>
            <a:r>
              <a:rPr lang="lv-LV" sz="2800"/>
              <a:t>, vērojot </a:t>
            </a:r>
            <a:r>
              <a:rPr lang="lv-LV" sz="2800" b="1"/>
              <a:t>Māti Terēzi</a:t>
            </a:r>
            <a:r>
              <a:rPr lang="lv-LV" sz="2800"/>
              <a:t>, kas </a:t>
            </a:r>
            <a:r>
              <a:rPr lang="lv-LV" sz="2800" b="1"/>
              <a:t>aprūpēja</a:t>
            </a:r>
            <a:r>
              <a:rPr lang="lv-LV" sz="2800"/>
              <a:t> kādu </a:t>
            </a:r>
            <a:r>
              <a:rPr lang="lv-LV" sz="2800" b="1"/>
              <a:t>slimnieku</a:t>
            </a:r>
            <a:r>
              <a:rPr lang="lv-LV" sz="2800"/>
              <a:t> ar nejaukiem </a:t>
            </a:r>
            <a:r>
              <a:rPr lang="lv-LV" sz="2800" b="1"/>
              <a:t>augoņiem</a:t>
            </a:r>
            <a:r>
              <a:rPr lang="lv-LV" sz="2800"/>
              <a:t>, esot ar </a:t>
            </a:r>
            <a:r>
              <a:rPr lang="lv-LV" sz="2800" b="1"/>
              <a:t>riebumu</a:t>
            </a:r>
            <a:r>
              <a:rPr lang="lv-LV" sz="2800"/>
              <a:t> sacījis, ka viņš to </a:t>
            </a:r>
            <a:r>
              <a:rPr lang="lv-LV" sz="2800" b="1"/>
              <a:t>nedarītu</a:t>
            </a:r>
            <a:r>
              <a:rPr lang="lv-LV" sz="2800"/>
              <a:t> pat </a:t>
            </a:r>
            <a:r>
              <a:rPr lang="lv-LV" sz="2800" b="1"/>
              <a:t>par miljonu</a:t>
            </a:r>
            <a:r>
              <a:rPr lang="lv-LV" sz="2800"/>
              <a:t> dolāru. Un viņa atbildējusi: „</a:t>
            </a:r>
            <a:r>
              <a:rPr lang="lv-LV" sz="2800" i="1"/>
              <a:t>Jā, par miljonu arī es to nedarītu</a:t>
            </a:r>
            <a:r>
              <a:rPr lang="lv-LV" sz="2800"/>
              <a:t>.” Viņa </a:t>
            </a:r>
            <a:r>
              <a:rPr lang="lv-LV" sz="2800" b="1"/>
              <a:t>darīja</a:t>
            </a:r>
            <a:r>
              <a:rPr lang="lv-LV" sz="2800"/>
              <a:t> </a:t>
            </a:r>
            <a:r>
              <a:rPr lang="lv-LV" sz="2800" b="1"/>
              <a:t>to</a:t>
            </a:r>
            <a:r>
              <a:rPr lang="lv-LV" sz="2800"/>
              <a:t> </a:t>
            </a:r>
            <a:r>
              <a:rPr lang="lv-LV" sz="2800" b="1"/>
              <a:t>Jēzum</a:t>
            </a:r>
            <a:r>
              <a:rPr lang="lv-LV" sz="2800"/>
              <a:t>.</a:t>
            </a:r>
          </a:p>
        </p:txBody>
      </p:sp>
      <p:pic>
        <p:nvPicPr>
          <p:cNvPr id="4101" name="Picture 5"/>
          <p:cNvPicPr>
            <a:picLocks noChangeAspect="1" noChangeArrowheads="1"/>
          </p:cNvPicPr>
          <p:nvPr/>
        </p:nvPicPr>
        <p:blipFill>
          <a:blip r:embed="rId2" cstate="print"/>
          <a:srcRect/>
          <a:stretch>
            <a:fillRect/>
          </a:stretch>
        </p:blipFill>
        <p:spPr bwMode="auto">
          <a:xfrm>
            <a:off x="6500825" y="0"/>
            <a:ext cx="2643175" cy="2914903"/>
          </a:xfrm>
          <a:prstGeom prst="rect">
            <a:avLst/>
          </a:prstGeom>
          <a:ln>
            <a:noFill/>
          </a:ln>
          <a:effectLst>
            <a:softEdge rad="112500"/>
          </a:effectLst>
        </p:spPr>
      </p:pic>
      <p:pic>
        <p:nvPicPr>
          <p:cNvPr id="4102" name="Picture 6"/>
          <p:cNvPicPr>
            <a:picLocks noChangeAspect="1" noChangeArrowheads="1"/>
          </p:cNvPicPr>
          <p:nvPr/>
        </p:nvPicPr>
        <p:blipFill>
          <a:blip r:embed="rId3" cstate="print"/>
          <a:srcRect/>
          <a:stretch>
            <a:fillRect/>
          </a:stretch>
        </p:blipFill>
        <p:spPr bwMode="auto">
          <a:xfrm>
            <a:off x="6732239" y="3571876"/>
            <a:ext cx="2411761" cy="29463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anim calcmode="lin" valueType="num">
                                      <p:cBhvr additive="base">
                                        <p:cTn id="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4101"/>
                                        </p:tgtEl>
                                        <p:attrNameLst>
                                          <p:attrName>style.visibility</p:attrName>
                                        </p:attrNameLst>
                                      </p:cBhvr>
                                      <p:to>
                                        <p:strVal val="visible"/>
                                      </p:to>
                                    </p:set>
                                    <p:animEffect transition="in" filter="fade">
                                      <p:cBhvr>
                                        <p:cTn id="21" dur="2000"/>
                                        <p:tgtEl>
                                          <p:spTgt spid="4101"/>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4102"/>
                                        </p:tgtEl>
                                        <p:attrNameLst>
                                          <p:attrName>style.visibility</p:attrName>
                                        </p:attrNameLst>
                                      </p:cBhvr>
                                      <p:to>
                                        <p:strVal val="visible"/>
                                      </p:to>
                                    </p:set>
                                    <p:animEffect transition="in" filter="fade">
                                      <p:cBhvr>
                                        <p:cTn id="29" dur="20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857250"/>
            <a:ext cx="8893175" cy="2062163"/>
          </a:xfrm>
          <a:prstGeom prst="rect">
            <a:avLst/>
          </a:prstGeom>
          <a:noFill/>
          <a:ln w="9525">
            <a:noFill/>
            <a:miter lim="800000"/>
            <a:headEnd/>
            <a:tailEnd/>
          </a:ln>
        </p:spPr>
        <p:txBody>
          <a:bodyPr>
            <a:spAutoFit/>
          </a:bodyPr>
          <a:lstStyle/>
          <a:p>
            <a:pPr algn="ctr">
              <a:buFontTx/>
              <a:buChar char="•"/>
            </a:pPr>
            <a:r>
              <a:rPr lang="lv-LV" sz="3200"/>
              <a:t>„</a:t>
            </a:r>
            <a:r>
              <a:rPr lang="lv-LV" sz="3200" i="1"/>
              <a:t>Svētīgāk ir dot nekā ņemt</a:t>
            </a:r>
            <a:r>
              <a:rPr lang="lv-LV" sz="3200"/>
              <a:t>.” </a:t>
            </a:r>
          </a:p>
          <a:p>
            <a:pPr algn="ctr">
              <a:buFontTx/>
              <a:buChar char="•"/>
            </a:pPr>
            <a:r>
              <a:rPr lang="lv-LV" sz="3200"/>
              <a:t>„</a:t>
            </a:r>
            <a:r>
              <a:rPr lang="lv-LV" sz="3200" i="1"/>
              <a:t>Dodiet, tad jums taps dots.</a:t>
            </a:r>
            <a:r>
              <a:rPr lang="lv-LV" sz="3200"/>
              <a:t>” </a:t>
            </a:r>
          </a:p>
          <a:p>
            <a:pPr algn="ctr">
              <a:buFontTx/>
              <a:buChar char="•"/>
            </a:pPr>
            <a:r>
              <a:rPr lang="lv-LV" sz="3200" b="1"/>
              <a:t>Ticība</a:t>
            </a:r>
            <a:r>
              <a:rPr lang="lv-LV" sz="3200"/>
              <a:t> iepretim </a:t>
            </a:r>
            <a:r>
              <a:rPr lang="lv-LV" sz="3200" b="1"/>
              <a:t>aprēķinam</a:t>
            </a:r>
            <a:r>
              <a:rPr lang="lv-LV" sz="3200"/>
              <a:t>. </a:t>
            </a:r>
          </a:p>
          <a:p>
            <a:pPr algn="ctr">
              <a:buFontTx/>
              <a:buChar char="•"/>
            </a:pPr>
            <a:r>
              <a:rPr lang="lv-LV" sz="3200"/>
              <a:t>Un </a:t>
            </a:r>
            <a:r>
              <a:rPr lang="lv-LV" sz="3200" b="1"/>
              <a:t>ticība</a:t>
            </a:r>
            <a:r>
              <a:rPr lang="lv-LV" sz="3200"/>
              <a:t> </a:t>
            </a:r>
            <a:r>
              <a:rPr lang="lv-LV" sz="3200" b="1"/>
              <a:t>nepametīs</a:t>
            </a:r>
            <a:r>
              <a:rPr lang="lv-LV" sz="3200"/>
              <a:t> </a:t>
            </a:r>
            <a:r>
              <a:rPr lang="lv-LV" sz="3200" b="1"/>
              <a:t>kaunā</a:t>
            </a:r>
            <a:r>
              <a:rPr lang="lv-LV" sz="3200"/>
              <a:t>!</a:t>
            </a:r>
          </a:p>
        </p:txBody>
      </p:sp>
      <p:pic>
        <p:nvPicPr>
          <p:cNvPr id="4" name="Picture 8"/>
          <p:cNvPicPr>
            <a:picLocks noChangeAspect="1" noChangeArrowheads="1"/>
          </p:cNvPicPr>
          <p:nvPr/>
        </p:nvPicPr>
        <p:blipFill>
          <a:blip r:embed="rId2" cstate="print"/>
          <a:srcRect l="13010" r="13812"/>
          <a:stretch>
            <a:fillRect/>
          </a:stretch>
        </p:blipFill>
        <p:spPr bwMode="auto">
          <a:xfrm>
            <a:off x="1357290" y="2928934"/>
            <a:ext cx="6357982" cy="3884357"/>
          </a:xfrm>
          <a:prstGeom prst="rect">
            <a:avLst/>
          </a:prstGeom>
          <a:ln>
            <a:noFill/>
          </a:ln>
          <a:effectLst>
            <a:softEdge rad="112500"/>
          </a:effectLst>
        </p:spPr>
      </p:pic>
      <p:sp>
        <p:nvSpPr>
          <p:cNvPr id="5" name="Rectangle 2"/>
          <p:cNvSpPr txBox="1">
            <a:spLocks noChangeArrowheads="1"/>
          </p:cNvSpPr>
          <p:nvPr/>
        </p:nvSpPr>
        <p:spPr bwMode="auto">
          <a:xfrm>
            <a:off x="468313" y="0"/>
            <a:ext cx="8229600" cy="850900"/>
          </a:xfrm>
          <a:prstGeom prst="rect">
            <a:avLst/>
          </a:prstGeom>
          <a:noFill/>
          <a:ln w="9525">
            <a:noFill/>
            <a:miter lim="800000"/>
            <a:headEnd/>
            <a:tailEnd/>
          </a:ln>
        </p:spPr>
        <p:txBody>
          <a:bodyPr anchor="ctr"/>
          <a:lstStyle/>
          <a:p>
            <a:pPr algn="ctr">
              <a:defRPr/>
            </a:pPr>
            <a:r>
              <a:rPr lang="lv-LV" sz="4400" b="1" kern="0" dirty="0" err="1">
                <a:latin typeface="+mj-lt"/>
                <a:ea typeface="+mj-ea"/>
                <a:cs typeface="+mj-cs"/>
              </a:rPr>
              <a:t>Kopsavilkum</a:t>
            </a:r>
            <a:r>
              <a:rPr lang="lv-LV" sz="4400" b="1" kern="0" dirty="0">
                <a:latin typeface="+mj-lt"/>
                <a:ea typeface="+mj-ea"/>
                <a:cs typeface="+mj-cs"/>
              </a:rPr>
              <a: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 calcmode="lin" valueType="num">
                                      <p:cBhvr additive="base">
                                        <p:cTn id="22"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921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2" name="Slide Number Placeholder 3"/>
          <p:cNvSpPr>
            <a:spLocks noGrp="1"/>
          </p:cNvSpPr>
          <p:nvPr>
            <p:ph type="sldNum" sz="quarter" idx="12"/>
          </p:nvPr>
        </p:nvSpPr>
        <p:spPr>
          <a:noFill/>
        </p:spPr>
        <p:txBody>
          <a:bodyPr/>
          <a:lstStyle/>
          <a:p>
            <a:fld id="{0E914C8A-BFDF-44A0-8B52-8C10EA445EEF}" type="slidenum">
              <a:rPr lang="lv-LV" smtClean="0"/>
              <a:pPr/>
              <a:t>8</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2238</TotalTime>
  <Words>608</Words>
  <Application>Microsoft Office PowerPoint</Application>
  <PresentationFormat>On-screen Show (4:3)</PresentationFormat>
  <Paragraphs>37</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Verdana</vt:lpstr>
      <vt:lpstr>Wingdings</vt:lpstr>
      <vt:lpstr>Default Design</vt:lpstr>
      <vt:lpstr>Mk.12:38-44 Sirds ziedošana</vt:lpstr>
      <vt:lpstr>Mk.12:38-44 Sirds ziedošana</vt:lpstr>
      <vt:lpstr>Ievads</vt:lpstr>
      <vt:lpstr>Slide 4</vt:lpstr>
      <vt:lpstr>Slide 5</vt:lpstr>
      <vt:lpstr>Slide 6</vt:lpstr>
      <vt:lpstr>Slide 7</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cp:lastModifiedBy>
  <cp:revision>85</cp:revision>
  <dcterms:created xsi:type="dcterms:W3CDTF">2010-10-07T14:46:11Z</dcterms:created>
  <dcterms:modified xsi:type="dcterms:W3CDTF">2018-11-07T10:25:23Z</dcterms:modified>
</cp:coreProperties>
</file>