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3" r:id="rId3"/>
    <p:sldId id="276" r:id="rId4"/>
    <p:sldId id="261" r:id="rId5"/>
    <p:sldId id="268" r:id="rId6"/>
    <p:sldId id="284" r:id="rId7"/>
    <p:sldId id="280" r:id="rId8"/>
    <p:sldId id="285" r:id="rId9"/>
    <p:sldId id="282" r:id="rId10"/>
    <p:sldId id="272" r:id="rId11"/>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p:scale>
          <a:sx n="70" d="100"/>
          <a:sy n="70" d="100"/>
        </p:scale>
        <p:origin x="-1974" y="-56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7632BBC-EE9B-4A10-B950-C7BAE0C55809}"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6AB235D-3813-404B-A5BC-217AC08BC432}"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B7BCEDD-4682-4A43-A5EF-88FC14CA3935}"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A81D54D-0866-49CC-B3B7-5E980322F526}"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CC43DCB-16C6-4FEE-8115-2B0923723280}"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EF9074B3-C4B1-47D7-8F79-5189A5C5A67E}"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56E1D369-4F94-4004-829F-ACA3A6BAADA1}"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1309DC4E-0569-4456-998B-6359D21A5B59}"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5F18886A-4E68-44E7-BB49-59F5A6241347}"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256C5B6-A76E-4981-B5DE-883C1A9987E8}"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1E283D89-C726-4C16-A54F-6F9666F1E0D4}"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A53F2397-EF62-4730-B326-790E0D317DE8}"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8175625" cy="1071563"/>
          </a:xfrm>
        </p:spPr>
        <p:txBody>
          <a:bodyPr/>
          <a:lstStyle/>
          <a:p>
            <a:pPr eaLnBrk="1" hangingPunct="1"/>
            <a:r>
              <a:rPr lang="lv-LV" sz="4000" b="1" smtClean="0">
                <a:solidFill>
                  <a:schemeClr val="tx1"/>
                </a:solidFill>
              </a:rPr>
              <a:t>Mt.22:1-14 Kāzu mielasts</a:t>
            </a:r>
          </a:p>
        </p:txBody>
      </p:sp>
      <p:pic>
        <p:nvPicPr>
          <p:cNvPr id="2051" name="Picture 3" descr="DOVE019"/>
          <p:cNvPicPr>
            <a:picLocks noChangeAspect="1" noChangeArrowheads="1"/>
          </p:cNvPicPr>
          <p:nvPr/>
        </p:nvPicPr>
        <p:blipFill>
          <a:blip r:embed="rId2"/>
          <a:srcRect/>
          <a:stretch>
            <a:fillRect/>
          </a:stretch>
        </p:blipFill>
        <p:spPr bwMode="auto">
          <a:xfrm>
            <a:off x="214313" y="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500959" y="0"/>
            <a:ext cx="1643042" cy="400110"/>
          </a:xfrm>
          <a:prstGeom prst="rect">
            <a:avLst/>
          </a:prstGeom>
          <a:noFill/>
          <a:ln w="9525">
            <a:noFill/>
            <a:miter lim="800000"/>
            <a:headEnd/>
            <a:tailEnd/>
          </a:ln>
        </p:spPr>
        <p:txBody>
          <a:bodyPr wrap="square">
            <a:spAutoFit/>
          </a:bodyPr>
          <a:lstStyle/>
          <a:p>
            <a:pPr algn="ctr">
              <a:spcBef>
                <a:spcPct val="50000"/>
              </a:spcBef>
            </a:pPr>
            <a:r>
              <a:rPr lang="lv-LV" sz="2000" dirty="0" smtClean="0"/>
              <a:t>20</a:t>
            </a:r>
            <a:r>
              <a:rPr lang="lv-LV" sz="2000" dirty="0" smtClean="0"/>
              <a:t>.okt.2019.</a:t>
            </a:r>
            <a:endParaRPr lang="lv-LV" sz="2000" dirty="0"/>
          </a:p>
        </p:txBody>
      </p:sp>
      <p:pic>
        <p:nvPicPr>
          <p:cNvPr id="2055" name="Picture 7"/>
          <p:cNvPicPr>
            <a:picLocks noChangeAspect="1" noChangeArrowheads="1"/>
          </p:cNvPicPr>
          <p:nvPr/>
        </p:nvPicPr>
        <p:blipFill>
          <a:blip r:embed="rId3" cstate="print"/>
          <a:srcRect t="17928"/>
          <a:stretch>
            <a:fillRect/>
          </a:stretch>
        </p:blipFill>
        <p:spPr bwMode="auto">
          <a:xfrm>
            <a:off x="1187624" y="836712"/>
            <a:ext cx="7056784" cy="593333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8175625" cy="1071563"/>
          </a:xfrm>
        </p:spPr>
        <p:txBody>
          <a:bodyPr/>
          <a:lstStyle/>
          <a:p>
            <a:pPr eaLnBrk="1" hangingPunct="1"/>
            <a:r>
              <a:rPr lang="lv-LV" sz="4000" b="1" smtClean="0">
                <a:solidFill>
                  <a:schemeClr val="tx1"/>
                </a:solidFill>
              </a:rPr>
              <a:t>Mt.22:1-14 Kāzu mielasts</a:t>
            </a:r>
          </a:p>
        </p:txBody>
      </p:sp>
      <p:pic>
        <p:nvPicPr>
          <p:cNvPr id="2051" name="Picture 3" descr="DOVE019"/>
          <p:cNvPicPr>
            <a:picLocks noChangeAspect="1" noChangeArrowheads="1"/>
          </p:cNvPicPr>
          <p:nvPr/>
        </p:nvPicPr>
        <p:blipFill>
          <a:blip r:embed="rId2"/>
          <a:srcRect/>
          <a:stretch>
            <a:fillRect/>
          </a:stretch>
        </p:blipFill>
        <p:spPr bwMode="auto">
          <a:xfrm>
            <a:off x="214313" y="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500959" y="0"/>
            <a:ext cx="1643042" cy="400110"/>
          </a:xfrm>
          <a:prstGeom prst="rect">
            <a:avLst/>
          </a:prstGeom>
          <a:noFill/>
          <a:ln w="9525">
            <a:noFill/>
            <a:miter lim="800000"/>
            <a:headEnd/>
            <a:tailEnd/>
          </a:ln>
        </p:spPr>
        <p:txBody>
          <a:bodyPr wrap="square">
            <a:spAutoFit/>
          </a:bodyPr>
          <a:lstStyle/>
          <a:p>
            <a:pPr algn="ctr">
              <a:spcBef>
                <a:spcPct val="50000"/>
              </a:spcBef>
            </a:pPr>
            <a:r>
              <a:rPr lang="lv-LV" sz="2000" dirty="0" smtClean="0"/>
              <a:t>20.okt.2019.</a:t>
            </a:r>
            <a:endParaRPr lang="lv-LV" sz="2000" dirty="0"/>
          </a:p>
        </p:txBody>
      </p:sp>
      <p:sp>
        <p:nvSpPr>
          <p:cNvPr id="6" name="Rectangle 5"/>
          <p:cNvSpPr/>
          <p:nvPr/>
        </p:nvSpPr>
        <p:spPr>
          <a:xfrm>
            <a:off x="0" y="785794"/>
            <a:ext cx="9144000" cy="6186309"/>
          </a:xfrm>
          <a:prstGeom prst="rect">
            <a:avLst/>
          </a:prstGeom>
        </p:spPr>
        <p:txBody>
          <a:bodyPr wrap="square">
            <a:spAutoFit/>
          </a:bodyPr>
          <a:lstStyle/>
          <a:p>
            <a:r>
              <a:rPr lang="lv-LV" sz="2200" dirty="0" smtClean="0"/>
              <a:t>1 Un Jēzus sāka atkal uz tiem runāt līdzībās un sacīja: 2 "Debesu valstība līdzinās ķēniņam, kas taisīja savam dēlam kāzas. 3 Un viņš izsūtīja savus kalpus aicināt viesus kāzās, bet tie negribēja nākt. 4 Viņš izsūtīja atkal citus kalpus un teica tiem: sakiet aicinātiem: redzi, mans mielasts sataisīts, mani vērši un baroti lopi nokauti un viss sagatavots; nāciet kāzās. 5 Bet viņi to neievēroja un nogāja cits uz savu tīrumu un cits savās darīšanās. 6 Bet citi sagrāba viņa kalpus, tos apsmēja un nogalināja. 7 Tad ķēniņš palika dusmīgs, viņš izsūtīja savu karaspēku un lika šos slepkavas sodīt ar nāvi un nodedzināja viņu pilsētu. 8 Tad viņš sacīja saviem kalpiem: kāzas ir sataisītas, bet viesi nebija cienīgi. 9 Tāpēc ejiet uz lielceļiem un aiciniet kāzās, kādus vien atrodat. 10 Un kalpi izgāja uz lielceļiem un atveda kādus vien atrazdami, ļaunus un labus, un kāzu nams pildījās ar viesiem. 11 Tad ķēniņš iegāja viesus aplūkot un ieraudzīja tur vienu cilvēku, kas nebija ģērbies kāzu drēbēs. 12 Un viņš sacīja tam: draugs, kā tu esi šeit ienācis bez kāzu drēbēm? - Bet tas palika kā mēms. 13 Tad ķēniņš sacīja saviem kalpiem: sasieniet tam kājas un rokas un izmetiet to galējā tumsībā, tur būs raudāšana un zobu trīcēšana. 14 Jo daudz ir aicinātu, bet maz izredzētu."</a:t>
            </a:r>
            <a:endParaRPr lang="lv-LV" sz="2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Ievads</a:t>
            </a:r>
          </a:p>
        </p:txBody>
      </p:sp>
      <p:pic>
        <p:nvPicPr>
          <p:cNvPr id="4" name="Picture 2" descr="http://t3.gstatic.com/images?q=tbn:ANd9GcSDlPeI7TqeuxJxcT-tTORhbe8ufTOmb8iX9wHS4rPBzbTyZcEb"/>
          <p:cNvPicPr>
            <a:picLocks noChangeAspect="1" noChangeArrowheads="1"/>
          </p:cNvPicPr>
          <p:nvPr/>
        </p:nvPicPr>
        <p:blipFill>
          <a:blip r:embed="rId2" cstate="print"/>
          <a:srcRect/>
          <a:stretch>
            <a:fillRect/>
          </a:stretch>
        </p:blipFill>
        <p:spPr bwMode="auto">
          <a:xfrm>
            <a:off x="467544" y="2780928"/>
            <a:ext cx="8298805" cy="4077072"/>
          </a:xfrm>
          <a:prstGeom prst="rect">
            <a:avLst/>
          </a:prstGeom>
          <a:ln>
            <a:noFill/>
          </a:ln>
          <a:effectLst>
            <a:softEdge rad="112500"/>
          </a:effectLst>
        </p:spPr>
      </p:pic>
      <p:sp>
        <p:nvSpPr>
          <p:cNvPr id="5" name="Rectangle 4"/>
          <p:cNvSpPr>
            <a:spLocks noChangeArrowheads="1"/>
          </p:cNvSpPr>
          <p:nvPr/>
        </p:nvSpPr>
        <p:spPr bwMode="auto">
          <a:xfrm>
            <a:off x="0" y="692150"/>
            <a:ext cx="9144000" cy="2247900"/>
          </a:xfrm>
          <a:prstGeom prst="rect">
            <a:avLst/>
          </a:prstGeom>
          <a:noFill/>
          <a:ln w="9525">
            <a:noFill/>
            <a:miter lim="800000"/>
            <a:headEnd/>
            <a:tailEnd/>
          </a:ln>
        </p:spPr>
        <p:txBody>
          <a:bodyPr>
            <a:spAutoFit/>
          </a:bodyPr>
          <a:lstStyle/>
          <a:p>
            <a:pPr>
              <a:buFont typeface="Arial" charset="0"/>
              <a:buChar char="•"/>
            </a:pPr>
            <a:r>
              <a:rPr lang="lv-LV" sz="2800" b="1" dirty="0"/>
              <a:t>Ķēniņš</a:t>
            </a:r>
            <a:r>
              <a:rPr lang="lv-LV" sz="2800" dirty="0"/>
              <a:t>, kas rīko kāzu </a:t>
            </a:r>
            <a:r>
              <a:rPr lang="lv-LV" sz="2800" b="1" dirty="0"/>
              <a:t>mielastu</a:t>
            </a:r>
            <a:r>
              <a:rPr lang="lv-LV" sz="2800" dirty="0"/>
              <a:t> šajā līdzībā </a:t>
            </a:r>
            <a:r>
              <a:rPr lang="lv-LV" sz="2800" b="1" dirty="0"/>
              <a:t>ir Dievs</a:t>
            </a:r>
            <a:r>
              <a:rPr lang="lv-LV" sz="2800" dirty="0"/>
              <a:t>.</a:t>
            </a:r>
          </a:p>
          <a:p>
            <a:pPr>
              <a:buFont typeface="Arial" charset="0"/>
              <a:buChar char="•"/>
            </a:pPr>
            <a:r>
              <a:rPr lang="lv-LV" sz="2800" dirty="0"/>
              <a:t>Ķēniņa </a:t>
            </a:r>
            <a:r>
              <a:rPr lang="lv-LV" sz="2800" b="1" dirty="0"/>
              <a:t>dēls</a:t>
            </a:r>
            <a:r>
              <a:rPr lang="lv-LV" sz="2800" dirty="0"/>
              <a:t> ir </a:t>
            </a:r>
            <a:r>
              <a:rPr lang="lv-LV" sz="2800" b="1" dirty="0"/>
              <a:t>Jēzus</a:t>
            </a:r>
            <a:r>
              <a:rPr lang="lv-LV" sz="2800" dirty="0"/>
              <a:t> </a:t>
            </a:r>
            <a:r>
              <a:rPr lang="lv-LV" sz="2800" b="1" dirty="0"/>
              <a:t>Kristus</a:t>
            </a:r>
            <a:r>
              <a:rPr lang="lv-LV" sz="2800" dirty="0"/>
              <a:t>. </a:t>
            </a:r>
          </a:p>
          <a:p>
            <a:pPr>
              <a:buFont typeface="Arial" charset="0"/>
              <a:buChar char="•"/>
            </a:pPr>
            <a:r>
              <a:rPr lang="lv-LV" sz="2800" b="1" dirty="0"/>
              <a:t>Kāzu</a:t>
            </a:r>
            <a:r>
              <a:rPr lang="lv-LV" sz="2800" dirty="0"/>
              <a:t> </a:t>
            </a:r>
            <a:r>
              <a:rPr lang="lv-LV" sz="2800" b="1" dirty="0"/>
              <a:t>mielasts</a:t>
            </a:r>
            <a:r>
              <a:rPr lang="lv-LV" sz="2800" dirty="0"/>
              <a:t> ir </a:t>
            </a:r>
            <a:r>
              <a:rPr lang="lv-LV" sz="2800" b="1" dirty="0"/>
              <a:t>debesu </a:t>
            </a:r>
            <a:r>
              <a:rPr lang="lv-LV" sz="2800" b="1" dirty="0" smtClean="0"/>
              <a:t>valstība (vakarēdiens)</a:t>
            </a:r>
            <a:r>
              <a:rPr lang="lv-LV" sz="2800" dirty="0" smtClean="0"/>
              <a:t>.</a:t>
            </a:r>
            <a:endParaRPr lang="lv-LV" sz="2800" dirty="0"/>
          </a:p>
          <a:p>
            <a:pPr>
              <a:buFont typeface="Arial" charset="0"/>
              <a:buChar char="•"/>
            </a:pPr>
            <a:r>
              <a:rPr lang="lv-LV" sz="2800" dirty="0"/>
              <a:t>Ķēniņa </a:t>
            </a:r>
            <a:r>
              <a:rPr lang="lv-LV" sz="2800" b="1" dirty="0"/>
              <a:t>kalpi</a:t>
            </a:r>
            <a:r>
              <a:rPr lang="lv-LV" sz="2800" dirty="0"/>
              <a:t> ir uzticamie Kunga </a:t>
            </a:r>
            <a:r>
              <a:rPr lang="lv-LV" sz="2800" b="1" dirty="0"/>
              <a:t>mācekļi.</a:t>
            </a:r>
          </a:p>
          <a:p>
            <a:pPr>
              <a:buFont typeface="Arial" charset="0"/>
              <a:buChar char="•"/>
            </a:pPr>
            <a:r>
              <a:rPr lang="lv-LV" sz="2800" b="1" dirty="0"/>
              <a:t>Aicinātie viesi</a:t>
            </a:r>
            <a:r>
              <a:rPr lang="lv-LV" sz="2800" dirty="0"/>
              <a:t> ir </a:t>
            </a:r>
            <a:r>
              <a:rPr lang="lv-LV" sz="2800" b="1" dirty="0"/>
              <a:t>visi apkārtējie iedzīvotāji</a:t>
            </a:r>
            <a:r>
              <a:rPr lang="lv-LV" sz="2800" dirty="0"/>
              <a:t>. </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additive="base">
                                        <p:cTn id="1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 calcmode="lin" valueType="num">
                                      <p:cBhvr additive="base">
                                        <p:cTn id="2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 calcmode="lin" valueType="num">
                                      <p:cBhvr additive="base">
                                        <p:cTn id="30"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 calcmode="lin" valueType="num">
                                      <p:cBhvr additive="base">
                                        <p:cTn id="3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26988"/>
            <a:ext cx="9467850" cy="1081088"/>
          </a:xfrm>
        </p:spPr>
        <p:txBody>
          <a:bodyPr/>
          <a:lstStyle/>
          <a:p>
            <a:pPr algn="just">
              <a:lnSpc>
                <a:spcPct val="90000"/>
              </a:lnSpc>
              <a:buFontTx/>
              <a:buNone/>
            </a:pPr>
            <a:r>
              <a:rPr lang="lv-LV" i="1" smtClean="0"/>
              <a:t>	</a:t>
            </a:r>
            <a:r>
              <a:rPr lang="lv-LV" sz="2800" i="1" smtClean="0"/>
              <a:t> 2 "Debesu valstība līdzinās ķēniņam, kas taisīja savam dēlam kāzas. 3 Un viņš izsūtīja savus kalpus aicināt viesus kāzās, bet tie negribēja nākt.</a:t>
            </a:r>
            <a:endParaRPr lang="en-US" sz="2600" i="1" smtClean="0"/>
          </a:p>
        </p:txBody>
      </p:sp>
      <p:sp>
        <p:nvSpPr>
          <p:cNvPr id="7" name="Rectangle 6"/>
          <p:cNvSpPr>
            <a:spLocks noChangeArrowheads="1"/>
          </p:cNvSpPr>
          <p:nvPr/>
        </p:nvSpPr>
        <p:spPr bwMode="auto">
          <a:xfrm>
            <a:off x="0" y="1214438"/>
            <a:ext cx="9144000" cy="2246312"/>
          </a:xfrm>
          <a:prstGeom prst="rect">
            <a:avLst/>
          </a:prstGeom>
          <a:noFill/>
          <a:ln w="9525">
            <a:noFill/>
            <a:miter lim="800000"/>
            <a:headEnd/>
            <a:tailEnd/>
          </a:ln>
        </p:spPr>
        <p:txBody>
          <a:bodyPr>
            <a:spAutoFit/>
          </a:bodyPr>
          <a:lstStyle/>
          <a:p>
            <a:pPr>
              <a:buFontTx/>
              <a:buChar char="•"/>
            </a:pPr>
            <a:r>
              <a:rPr lang="lv-LV" sz="2800" b="1"/>
              <a:t>Kopīgs</a:t>
            </a:r>
            <a:r>
              <a:rPr lang="lv-LV" sz="2800"/>
              <a:t> </a:t>
            </a:r>
            <a:r>
              <a:rPr lang="lv-LV" sz="2800" b="1"/>
              <a:t>mielasts</a:t>
            </a:r>
            <a:r>
              <a:rPr lang="lv-LV" sz="2800"/>
              <a:t> toreiz bija ļoti </a:t>
            </a:r>
            <a:r>
              <a:rPr lang="lv-LV" sz="2800" b="1"/>
              <a:t>svarīga lieta.</a:t>
            </a:r>
          </a:p>
          <a:p>
            <a:pPr>
              <a:buFontTx/>
              <a:buChar char="•"/>
            </a:pPr>
            <a:r>
              <a:rPr lang="lv-LV" sz="2800"/>
              <a:t>Tikt </a:t>
            </a:r>
            <a:r>
              <a:rPr lang="lv-LV" sz="2800" b="1"/>
              <a:t>uzaicinātam</a:t>
            </a:r>
            <a:r>
              <a:rPr lang="lv-LV" sz="2800"/>
              <a:t> uz </a:t>
            </a:r>
            <a:r>
              <a:rPr lang="lv-LV" sz="2800" b="1"/>
              <a:t>kāzu mielastu</a:t>
            </a:r>
            <a:r>
              <a:rPr lang="lv-LV" sz="2800"/>
              <a:t> ir </a:t>
            </a:r>
            <a:r>
              <a:rPr lang="lv-LV" sz="2800" b="1"/>
              <a:t>milzīgs gods</a:t>
            </a:r>
            <a:r>
              <a:rPr lang="lv-LV" sz="2800"/>
              <a:t>.</a:t>
            </a:r>
          </a:p>
          <a:p>
            <a:pPr>
              <a:buFontTx/>
              <a:buChar char="•"/>
            </a:pPr>
            <a:r>
              <a:rPr lang="lv-LV" sz="2800"/>
              <a:t>Uz </a:t>
            </a:r>
            <a:r>
              <a:rPr lang="lv-LV" sz="2800" b="1"/>
              <a:t>prinča</a:t>
            </a:r>
            <a:r>
              <a:rPr lang="lv-LV" sz="2800"/>
              <a:t> </a:t>
            </a:r>
            <a:r>
              <a:rPr lang="lv-LV" sz="2800" b="1"/>
              <a:t>Viljama kāzām</a:t>
            </a:r>
            <a:r>
              <a:rPr lang="lv-LV" sz="2800"/>
              <a:t>,  </a:t>
            </a:r>
            <a:r>
              <a:rPr lang="lv-LV" sz="2800" b="1"/>
              <a:t>atsaucība</a:t>
            </a:r>
            <a:r>
              <a:rPr lang="lv-LV" sz="2800"/>
              <a:t> ir </a:t>
            </a:r>
            <a:r>
              <a:rPr lang="lv-LV" sz="2800" b="1"/>
              <a:t>milzīga</a:t>
            </a:r>
            <a:r>
              <a:rPr lang="lv-LV" sz="2800"/>
              <a:t>.</a:t>
            </a:r>
          </a:p>
          <a:p>
            <a:pPr>
              <a:buFontTx/>
              <a:buChar char="•"/>
            </a:pPr>
            <a:r>
              <a:rPr lang="lv-LV" sz="2800"/>
              <a:t>Bet </a:t>
            </a:r>
            <a:r>
              <a:rPr lang="lv-LV" sz="2800" b="1"/>
              <a:t>Kristus</a:t>
            </a:r>
            <a:r>
              <a:rPr lang="lv-LV" sz="2800"/>
              <a:t> piedāvā </a:t>
            </a:r>
            <a:r>
              <a:rPr lang="lv-LV" sz="2800" b="1"/>
              <a:t>sv. vakarēdienu</a:t>
            </a:r>
            <a:r>
              <a:rPr lang="lv-LV" sz="2800"/>
              <a:t>, tad </a:t>
            </a:r>
            <a:r>
              <a:rPr lang="lv-LV" sz="2800" b="1"/>
              <a:t>atsaucība</a:t>
            </a:r>
            <a:r>
              <a:rPr lang="lv-LV" sz="2800"/>
              <a:t> mēdz būt diametrāli </a:t>
            </a:r>
            <a:r>
              <a:rPr lang="lv-LV" sz="2800" b="1"/>
              <a:t>pretēja</a:t>
            </a:r>
            <a:r>
              <a:rPr lang="lv-LV" sz="2800"/>
              <a:t>.</a:t>
            </a:r>
          </a:p>
        </p:txBody>
      </p:sp>
      <p:pic>
        <p:nvPicPr>
          <p:cNvPr id="4" name="Picture 5"/>
          <p:cNvPicPr>
            <a:picLocks noChangeAspect="1" noChangeArrowheads="1"/>
          </p:cNvPicPr>
          <p:nvPr/>
        </p:nvPicPr>
        <p:blipFill>
          <a:blip r:embed="rId2" cstate="print"/>
          <a:srcRect/>
          <a:stretch>
            <a:fillRect/>
          </a:stretch>
        </p:blipFill>
        <p:spPr bwMode="auto">
          <a:xfrm>
            <a:off x="1043608" y="3356992"/>
            <a:ext cx="7200800" cy="357426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2000"/>
                                        <p:tgtEl>
                                          <p:spTgt spid="4"/>
                                        </p:tgtEl>
                                      </p:cBhvr>
                                    </p:animEffect>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71438"/>
            <a:ext cx="9429750" cy="2205038"/>
          </a:xfrm>
        </p:spPr>
        <p:txBody>
          <a:bodyPr/>
          <a:lstStyle/>
          <a:p>
            <a:pPr algn="just">
              <a:buFontTx/>
              <a:buNone/>
            </a:pPr>
            <a:r>
              <a:rPr lang="lv-LV" i="1" smtClean="0"/>
              <a:t>   </a:t>
            </a:r>
            <a:r>
              <a:rPr lang="lv-LV" sz="2800" i="1" smtClean="0"/>
              <a:t>5 Bet viņi to neievēroja un nogāja cits uz savu tīrumu un cits savās darīšanās.</a:t>
            </a:r>
            <a:endParaRPr lang="en-US" sz="2200" i="1" smtClean="0"/>
          </a:p>
        </p:txBody>
      </p:sp>
      <p:sp>
        <p:nvSpPr>
          <p:cNvPr id="7" name="Rectangle 6"/>
          <p:cNvSpPr>
            <a:spLocks noChangeArrowheads="1"/>
          </p:cNvSpPr>
          <p:nvPr/>
        </p:nvSpPr>
        <p:spPr bwMode="auto">
          <a:xfrm>
            <a:off x="0" y="836613"/>
            <a:ext cx="6300788" cy="3970318"/>
          </a:xfrm>
          <a:prstGeom prst="rect">
            <a:avLst/>
          </a:prstGeom>
          <a:noFill/>
          <a:ln w="9525">
            <a:noFill/>
            <a:miter lim="800000"/>
            <a:headEnd/>
            <a:tailEnd/>
          </a:ln>
        </p:spPr>
        <p:txBody>
          <a:bodyPr>
            <a:spAutoFit/>
          </a:bodyPr>
          <a:lstStyle/>
          <a:p>
            <a:r>
              <a:rPr lang="lv-LV" sz="2800" dirty="0"/>
              <a:t>Vai nav tā, ka patiesie </a:t>
            </a:r>
            <a:r>
              <a:rPr lang="lv-LV" sz="2800" b="1" dirty="0"/>
              <a:t>Dieva kalpi</a:t>
            </a:r>
            <a:r>
              <a:rPr lang="lv-LV" sz="2800" dirty="0"/>
              <a:t> </a:t>
            </a:r>
            <a:r>
              <a:rPr lang="lv-LV" sz="2800" b="1" dirty="0"/>
              <a:t>nopūlas</a:t>
            </a:r>
            <a:r>
              <a:rPr lang="lv-LV" sz="2800" dirty="0"/>
              <a:t>, lai </a:t>
            </a:r>
            <a:r>
              <a:rPr lang="lv-LV" sz="2800" b="1" dirty="0"/>
              <a:t>aicinātu</a:t>
            </a:r>
            <a:r>
              <a:rPr lang="lv-LV" sz="2800" dirty="0"/>
              <a:t> mūs uz </a:t>
            </a:r>
            <a:r>
              <a:rPr lang="lv-LV" sz="2800" b="1" dirty="0"/>
              <a:t>dievkalpojumu</a:t>
            </a:r>
            <a:r>
              <a:rPr lang="lv-LV" sz="2800" dirty="0"/>
              <a:t>, </a:t>
            </a:r>
            <a:r>
              <a:rPr lang="lv-LV" sz="2800" b="1" dirty="0" smtClean="0"/>
              <a:t>vakarēdienu</a:t>
            </a:r>
            <a:r>
              <a:rPr lang="lv-LV" sz="2800" dirty="0"/>
              <a:t>. </a:t>
            </a:r>
            <a:endParaRPr lang="lv-LV" sz="2800" dirty="0" smtClean="0"/>
          </a:p>
          <a:p>
            <a:pPr>
              <a:buFontTx/>
              <a:buChar char="•"/>
            </a:pPr>
            <a:endParaRPr lang="lv-LV" sz="2800" dirty="0"/>
          </a:p>
          <a:p>
            <a:r>
              <a:rPr lang="lv-LV" sz="2800" dirty="0"/>
              <a:t>Bet mums katram </a:t>
            </a:r>
            <a:r>
              <a:rPr lang="lv-LV" sz="2800" b="1" dirty="0"/>
              <a:t>atrodas</a:t>
            </a:r>
            <a:r>
              <a:rPr lang="lv-LV" sz="2800" dirty="0"/>
              <a:t> </a:t>
            </a:r>
            <a:r>
              <a:rPr lang="lv-LV" sz="2800" b="1" dirty="0"/>
              <a:t>svarīgākas</a:t>
            </a:r>
            <a:r>
              <a:rPr lang="lv-LV" sz="2800" dirty="0"/>
              <a:t> </a:t>
            </a:r>
            <a:r>
              <a:rPr lang="lv-LV" sz="2800" b="1" dirty="0"/>
              <a:t>lietas</a:t>
            </a:r>
            <a:r>
              <a:rPr lang="lv-LV" sz="2800" dirty="0"/>
              <a:t> par to: </a:t>
            </a:r>
          </a:p>
          <a:p>
            <a:pPr>
              <a:buFontTx/>
              <a:buChar char="•"/>
            </a:pPr>
            <a:r>
              <a:rPr lang="lv-LV" sz="2800" dirty="0"/>
              <a:t>citam </a:t>
            </a:r>
            <a:r>
              <a:rPr lang="lv-LV" sz="2800" b="1" dirty="0"/>
              <a:t>svarīgāks ir darbs</a:t>
            </a:r>
            <a:r>
              <a:rPr lang="lv-LV" sz="2800" dirty="0"/>
              <a:t>, </a:t>
            </a:r>
          </a:p>
          <a:p>
            <a:pPr>
              <a:buFontTx/>
              <a:buChar char="•"/>
            </a:pPr>
            <a:r>
              <a:rPr lang="lv-LV" sz="2800" dirty="0"/>
              <a:t>citam </a:t>
            </a:r>
            <a:r>
              <a:rPr lang="lv-LV" sz="2800" b="1" dirty="0"/>
              <a:t>nauda</a:t>
            </a:r>
            <a:r>
              <a:rPr lang="lv-LV" sz="2800" dirty="0"/>
              <a:t> </a:t>
            </a:r>
          </a:p>
          <a:p>
            <a:pPr>
              <a:buFontTx/>
              <a:buChar char="•"/>
            </a:pPr>
            <a:r>
              <a:rPr lang="lv-LV" sz="2800" dirty="0"/>
              <a:t>citam </a:t>
            </a:r>
            <a:r>
              <a:rPr lang="lv-LV" sz="2800" b="1" dirty="0"/>
              <a:t>izklaide</a:t>
            </a:r>
            <a:r>
              <a:rPr lang="lv-LV" sz="2800" dirty="0"/>
              <a:t> un </a:t>
            </a:r>
            <a:r>
              <a:rPr lang="lv-LV" sz="2800" b="1" dirty="0"/>
              <a:t>ērtības</a:t>
            </a:r>
            <a:r>
              <a:rPr lang="lv-LV" sz="2800" dirty="0"/>
              <a:t>.</a:t>
            </a:r>
          </a:p>
        </p:txBody>
      </p:sp>
      <p:pic>
        <p:nvPicPr>
          <p:cNvPr id="4" name="Picture 5" descr="http://t0.gstatic.com/images?q=tbn:ANd9GcRc8q6x_-RrxBSJbLyx-SkRX1pYhHcYSyZclzmSh9JXHytLV7dR"/>
          <p:cNvPicPr>
            <a:picLocks noChangeAspect="1" noChangeArrowheads="1"/>
          </p:cNvPicPr>
          <p:nvPr/>
        </p:nvPicPr>
        <p:blipFill>
          <a:blip r:embed="rId2" cstate="print"/>
          <a:srcRect t="4000"/>
          <a:stretch>
            <a:fillRect/>
          </a:stretch>
        </p:blipFill>
        <p:spPr bwMode="auto">
          <a:xfrm>
            <a:off x="5796136" y="620688"/>
            <a:ext cx="3196952" cy="3456384"/>
          </a:xfrm>
          <a:prstGeom prst="rect">
            <a:avLst/>
          </a:prstGeom>
          <a:ln>
            <a:noFill/>
          </a:ln>
          <a:effectLst>
            <a:softEdge rad="112500"/>
          </a:effectLst>
        </p:spPr>
      </p:pic>
      <p:pic>
        <p:nvPicPr>
          <p:cNvPr id="5" name="Picture 5" descr="http://t3.gstatic.com/images?q=tbn:ANd9GcS5B4xToYtfnpdXRAgdB0rKmH9LHXDV4yIkGUIR_C_53X8NnzTd"/>
          <p:cNvPicPr>
            <a:picLocks noChangeAspect="1" noChangeArrowheads="1"/>
          </p:cNvPicPr>
          <p:nvPr/>
        </p:nvPicPr>
        <p:blipFill>
          <a:blip r:embed="rId3" cstate="print"/>
          <a:srcRect l="18351" t="18665" r="4286" b="32013"/>
          <a:stretch>
            <a:fillRect/>
          </a:stretch>
        </p:blipFill>
        <p:spPr bwMode="auto">
          <a:xfrm>
            <a:off x="683568" y="4625752"/>
            <a:ext cx="3240360" cy="2232248"/>
          </a:xfrm>
          <a:prstGeom prst="rect">
            <a:avLst/>
          </a:prstGeom>
          <a:ln>
            <a:noFill/>
          </a:ln>
          <a:effectLst>
            <a:softEdge rad="112500"/>
          </a:effectLst>
        </p:spPr>
      </p:pic>
      <p:pic>
        <p:nvPicPr>
          <p:cNvPr id="6" name="Picture 7" descr="http://t1.gstatic.com/images?q=tbn:ANd9GcQbiLINYHeAKjuyOcK4V94brSIh5GJfv__PkQHH29n0ndUYtghx"/>
          <p:cNvPicPr>
            <a:picLocks noChangeAspect="1" noChangeArrowheads="1"/>
          </p:cNvPicPr>
          <p:nvPr/>
        </p:nvPicPr>
        <p:blipFill>
          <a:blip r:embed="rId4" cstate="print"/>
          <a:srcRect/>
          <a:stretch>
            <a:fillRect/>
          </a:stretch>
        </p:blipFill>
        <p:spPr bwMode="auto">
          <a:xfrm>
            <a:off x="5364088" y="4293096"/>
            <a:ext cx="3779912" cy="250624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 calcmode="lin" valueType="num">
                                      <p:cBhvr additive="base">
                                        <p:cTn id="22"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2000"/>
                                        <p:tgtEl>
                                          <p:spTgt spid="4"/>
                                        </p:tgtEl>
                                      </p:cBhvr>
                                    </p:animEffect>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4" end="4"/>
                                            </p:txEl>
                                          </p:spTgt>
                                        </p:tgtEl>
                                        <p:attrNameLst>
                                          <p:attrName>style.visibility</p:attrName>
                                        </p:attrNameLst>
                                      </p:cBhvr>
                                      <p:to>
                                        <p:strVal val="visible"/>
                                      </p:to>
                                    </p:set>
                                    <p:anim calcmode="lin" valueType="num">
                                      <p:cBhvr additive="base">
                                        <p:cTn id="3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2" presetID="10" presetClass="entr" presetSubtype="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2000"/>
                                        <p:tgtEl>
                                          <p:spTgt spid="5"/>
                                        </p:tgtEl>
                                      </p:cBhvr>
                                    </p:animEffect>
                                  </p:childTnLst>
                                </p:cTn>
                              </p:par>
                            </p:childTnLst>
                          </p:cTn>
                        </p:par>
                        <p:par>
                          <p:cTn id="35" fill="hold">
                            <p:stCondLst>
                              <p:cond delay="5500"/>
                            </p:stCondLst>
                            <p:childTnLst>
                              <p:par>
                                <p:cTn id="36" presetID="2" presetClass="entr" presetSubtype="4" fill="hold" nodeType="afterEffect">
                                  <p:stCondLst>
                                    <p:cond delay="0"/>
                                  </p:stCondLst>
                                  <p:childTnLst>
                                    <p:set>
                                      <p:cBhvr>
                                        <p:cTn id="37" dur="1" fill="hold">
                                          <p:stCondLst>
                                            <p:cond delay="0"/>
                                          </p:stCondLst>
                                        </p:cTn>
                                        <p:tgtEl>
                                          <p:spTgt spid="7">
                                            <p:txEl>
                                              <p:pRg st="5" end="5"/>
                                            </p:txEl>
                                          </p:spTgt>
                                        </p:tgtEl>
                                        <p:attrNameLst>
                                          <p:attrName>style.visibility</p:attrName>
                                        </p:attrNameLst>
                                      </p:cBhvr>
                                      <p:to>
                                        <p:strVal val="visible"/>
                                      </p:to>
                                    </p:set>
                                    <p:anim calcmode="lin" valueType="num">
                                      <p:cBhvr additive="base">
                                        <p:cTn id="38"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
                                            <p:txEl>
                                              <p:pRg st="5" end="5"/>
                                            </p:txEl>
                                          </p:spTgt>
                                        </p:tgtEl>
                                        <p:attrNameLst>
                                          <p:attrName>ppt_y</p:attrName>
                                        </p:attrNameLst>
                                      </p:cBhvr>
                                      <p:tavLst>
                                        <p:tav tm="0">
                                          <p:val>
                                            <p:strVal val="1+#ppt_h/2"/>
                                          </p:val>
                                        </p:tav>
                                        <p:tav tm="100000">
                                          <p:val>
                                            <p:strVal val="#ppt_y"/>
                                          </p:val>
                                        </p:tav>
                                      </p:tavLst>
                                    </p:anim>
                                  </p:childTnLst>
                                </p:cTn>
                              </p:par>
                              <p:par>
                                <p:cTn id="40" presetID="10" presetClass="entr" presetSubtype="0"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2263" y="71438"/>
            <a:ext cx="9466263" cy="1054100"/>
          </a:xfrm>
        </p:spPr>
        <p:txBody>
          <a:bodyPr/>
          <a:lstStyle/>
          <a:p>
            <a:pPr algn="just" eaLnBrk="1" hangingPunct="1">
              <a:lnSpc>
                <a:spcPct val="80000"/>
              </a:lnSpc>
              <a:buFontTx/>
              <a:buNone/>
            </a:pPr>
            <a:r>
              <a:rPr lang="lv-LV" sz="2000" i="1" dirty="0" smtClean="0"/>
              <a:t>     </a:t>
            </a:r>
            <a:r>
              <a:rPr lang="lv-LV" sz="2800" i="1" dirty="0" smtClean="0"/>
              <a:t>6 Bet citi sagrāba viņa kalpus, tos apsmēja un nogalināja. 7 Tad ķēniņš palika dusmīgs, viņš izsūtīja savu karaspēku un lika šos slepkavas sodīt ar nāvi un nodedzināja viņu pilsētu. 8 Tad viņš sacīja saviem kalpiem: kāzas ir sataisītas, bet viesi nebija cienīgi.</a:t>
            </a:r>
            <a:endParaRPr lang="lv-LV" sz="2600" dirty="0" smtClean="0"/>
          </a:p>
        </p:txBody>
      </p:sp>
      <p:sp>
        <p:nvSpPr>
          <p:cNvPr id="4" name="Rectangle 3"/>
          <p:cNvSpPr>
            <a:spLocks noChangeArrowheads="1"/>
          </p:cNvSpPr>
          <p:nvPr/>
        </p:nvSpPr>
        <p:spPr bwMode="auto">
          <a:xfrm>
            <a:off x="0" y="1844675"/>
            <a:ext cx="9144000" cy="3662541"/>
          </a:xfrm>
          <a:prstGeom prst="rect">
            <a:avLst/>
          </a:prstGeom>
          <a:noFill/>
          <a:ln w="9525">
            <a:noFill/>
            <a:miter lim="800000"/>
            <a:headEnd/>
            <a:tailEnd/>
          </a:ln>
        </p:spPr>
        <p:txBody>
          <a:bodyPr>
            <a:spAutoFit/>
          </a:bodyPr>
          <a:lstStyle/>
          <a:p>
            <a:pPr>
              <a:buFont typeface="Arial" charset="0"/>
              <a:buChar char="•"/>
            </a:pPr>
            <a:r>
              <a:rPr lang="lv-LV" sz="2800" b="1" dirty="0"/>
              <a:t>Sabiedrība</a:t>
            </a:r>
            <a:r>
              <a:rPr lang="lv-LV" sz="2800" dirty="0"/>
              <a:t> </a:t>
            </a:r>
            <a:r>
              <a:rPr lang="lv-LV" sz="2800" b="1" dirty="0" smtClean="0"/>
              <a:t>nekrietni </a:t>
            </a:r>
            <a:r>
              <a:rPr lang="lv-LV" sz="2800" b="1" dirty="0"/>
              <a:t>izturas</a:t>
            </a:r>
            <a:r>
              <a:rPr lang="lv-LV" sz="2800" dirty="0"/>
              <a:t> </a:t>
            </a:r>
            <a:r>
              <a:rPr lang="lv-LV" sz="2800" b="1" dirty="0"/>
              <a:t>pret</a:t>
            </a:r>
            <a:r>
              <a:rPr lang="lv-LV" sz="2800" dirty="0"/>
              <a:t> tiem </a:t>
            </a:r>
            <a:r>
              <a:rPr lang="lv-LV" sz="2800" b="1" dirty="0"/>
              <a:t>Dieva kalpiem</a:t>
            </a:r>
            <a:r>
              <a:rPr lang="lv-LV" sz="2800" dirty="0"/>
              <a:t>, kas </a:t>
            </a:r>
            <a:r>
              <a:rPr lang="lv-LV" sz="2800" b="1" dirty="0"/>
              <a:t>sludina patiesību</a:t>
            </a:r>
            <a:endParaRPr lang="lv-LV" sz="2800" dirty="0"/>
          </a:p>
          <a:p>
            <a:r>
              <a:rPr lang="lv-LV" sz="3200" b="1" dirty="0" smtClean="0"/>
              <a:t>Kalpi </a:t>
            </a:r>
            <a:r>
              <a:rPr lang="lv-LV" sz="3200" dirty="0" smtClean="0"/>
              <a:t>– </a:t>
            </a:r>
            <a:r>
              <a:rPr lang="lv-LV" sz="3200" dirty="0"/>
              <a:t>Dieva </a:t>
            </a:r>
            <a:r>
              <a:rPr lang="lv-LV" sz="3200" b="1" dirty="0"/>
              <a:t>vārda </a:t>
            </a:r>
            <a:r>
              <a:rPr lang="lv-LV" sz="3200" b="1" dirty="0" smtClean="0"/>
              <a:t>sludinātāji –</a:t>
            </a:r>
            <a:r>
              <a:rPr lang="lv-LV" sz="3200" dirty="0" smtClean="0"/>
              <a:t> tiek:</a:t>
            </a:r>
            <a:endParaRPr lang="lv-LV" sz="3200" dirty="0"/>
          </a:p>
          <a:p>
            <a:pPr>
              <a:buFont typeface="Arial" charset="0"/>
              <a:buChar char="•"/>
            </a:pPr>
            <a:r>
              <a:rPr lang="lv-LV" sz="3600" dirty="0"/>
              <a:t>Sisti</a:t>
            </a:r>
          </a:p>
          <a:p>
            <a:pPr>
              <a:buFont typeface="Arial" charset="0"/>
              <a:buChar char="•"/>
            </a:pPr>
            <a:r>
              <a:rPr lang="lv-LV" sz="3600" dirty="0"/>
              <a:t>Apsmieti</a:t>
            </a:r>
          </a:p>
          <a:p>
            <a:pPr>
              <a:buFont typeface="Arial" charset="0"/>
              <a:buChar char="•"/>
            </a:pPr>
            <a:r>
              <a:rPr lang="lv-LV" sz="3600" dirty="0"/>
              <a:t>Nievāti</a:t>
            </a:r>
          </a:p>
          <a:p>
            <a:pPr>
              <a:buFont typeface="Arial" charset="0"/>
              <a:buChar char="•"/>
            </a:pPr>
            <a:r>
              <a:rPr lang="lv-LV" sz="3600" dirty="0"/>
              <a:t>Nogalināti</a:t>
            </a:r>
            <a:endParaRPr lang="en-US" sz="3600" dirty="0"/>
          </a:p>
        </p:txBody>
      </p:sp>
      <p:pic>
        <p:nvPicPr>
          <p:cNvPr id="5122" name="Picture 2" descr="Attēlu rezultāti vaicājumam “mācītāji”"/>
          <p:cNvPicPr>
            <a:picLocks noChangeAspect="1" noChangeArrowheads="1"/>
          </p:cNvPicPr>
          <p:nvPr/>
        </p:nvPicPr>
        <p:blipFill>
          <a:blip r:embed="rId2"/>
          <a:srcRect l="5556" t="11814" r="14444"/>
          <a:stretch>
            <a:fillRect/>
          </a:stretch>
        </p:blipFill>
        <p:spPr bwMode="auto">
          <a:xfrm>
            <a:off x="2357422" y="3214686"/>
            <a:ext cx="6572296" cy="364331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fade">
                                      <p:cBhvr>
                                        <p:cTn id="11" dur="2000"/>
                                        <p:tgtEl>
                                          <p:spTgt spid="512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 calcmode="lin" valueType="num">
                                      <p:cBhvr additive="base">
                                        <p:cTn id="2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 calcmode="lin" valueType="num">
                                      <p:cBhvr additive="base">
                                        <p:cTn id="30"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 calcmode="lin" valueType="num">
                                      <p:cBhvr additive="base">
                                        <p:cTn id="3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4">
                                            <p:txEl>
                                              <p:pRg st="5" end="5"/>
                                            </p:txEl>
                                          </p:spTgt>
                                        </p:tgtEl>
                                        <p:attrNameLst>
                                          <p:attrName>style.visibility</p:attrName>
                                        </p:attrNameLst>
                                      </p:cBhvr>
                                      <p:to>
                                        <p:strVal val="visible"/>
                                      </p:to>
                                    </p:set>
                                    <p:anim calcmode="lin" valueType="num">
                                      <p:cBhvr additive="base">
                                        <p:cTn id="40"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96875" y="0"/>
            <a:ext cx="9358313" cy="1052513"/>
          </a:xfrm>
        </p:spPr>
        <p:txBody>
          <a:bodyPr/>
          <a:lstStyle/>
          <a:p>
            <a:pPr algn="just" eaLnBrk="1" hangingPunct="1">
              <a:lnSpc>
                <a:spcPct val="80000"/>
              </a:lnSpc>
              <a:buFontTx/>
              <a:buNone/>
            </a:pPr>
            <a:r>
              <a:rPr lang="lv-LV" sz="2000" i="1" smtClean="0"/>
              <a:t>     </a:t>
            </a:r>
            <a:r>
              <a:rPr lang="lv-LV" sz="2800" i="1" smtClean="0"/>
              <a:t>9 Tāpēc ejiet uz lielceļiem un aiciniet kāzās, kādus vien atrodat. 10 Un kalpi izgāja uz lielceļiem un atveda kādus vien atrazdami, ļaunus un labus, un kāzu nams pildījās ar viesiem.</a:t>
            </a:r>
            <a:endParaRPr lang="lv-LV" sz="2600" smtClean="0"/>
          </a:p>
        </p:txBody>
      </p:sp>
      <p:sp>
        <p:nvSpPr>
          <p:cNvPr id="7" name="Rectangle 6"/>
          <p:cNvSpPr>
            <a:spLocks noChangeArrowheads="1"/>
          </p:cNvSpPr>
          <p:nvPr/>
        </p:nvSpPr>
        <p:spPr bwMode="auto">
          <a:xfrm>
            <a:off x="0" y="1341438"/>
            <a:ext cx="9144000" cy="2677656"/>
          </a:xfrm>
          <a:prstGeom prst="rect">
            <a:avLst/>
          </a:prstGeom>
          <a:noFill/>
          <a:ln w="9525">
            <a:noFill/>
            <a:miter lim="800000"/>
            <a:headEnd/>
            <a:tailEnd/>
          </a:ln>
        </p:spPr>
        <p:txBody>
          <a:bodyPr>
            <a:spAutoFit/>
          </a:bodyPr>
          <a:lstStyle/>
          <a:p>
            <a:pPr>
              <a:buFontTx/>
              <a:buChar char="•"/>
            </a:pPr>
            <a:r>
              <a:rPr lang="lv-LV" sz="2800" b="1" dirty="0"/>
              <a:t>Dievs</a:t>
            </a:r>
            <a:r>
              <a:rPr lang="lv-LV" sz="2800" dirty="0"/>
              <a:t> paliek </a:t>
            </a:r>
            <a:r>
              <a:rPr lang="lv-LV" sz="2800" b="1" dirty="0"/>
              <a:t>dusmīgs</a:t>
            </a:r>
            <a:r>
              <a:rPr lang="lv-LV" sz="2800" dirty="0"/>
              <a:t>, ka </a:t>
            </a:r>
            <a:r>
              <a:rPr lang="lv-LV" sz="2800" b="1" dirty="0"/>
              <a:t>savējie</a:t>
            </a:r>
            <a:r>
              <a:rPr lang="lv-LV" sz="2800" dirty="0"/>
              <a:t> </a:t>
            </a:r>
            <a:r>
              <a:rPr lang="lv-LV" sz="2800" b="1" dirty="0"/>
              <a:t>aizbildinās</a:t>
            </a:r>
            <a:r>
              <a:rPr lang="lv-LV" sz="2800" dirty="0"/>
              <a:t> un Viņš liek </a:t>
            </a:r>
            <a:r>
              <a:rPr lang="lv-LV" sz="2800" b="1" dirty="0"/>
              <a:t>aicināt citus</a:t>
            </a:r>
            <a:r>
              <a:rPr lang="lv-LV" sz="2800" dirty="0"/>
              <a:t> </a:t>
            </a:r>
            <a:r>
              <a:rPr lang="lv-LV" sz="2800" b="1" dirty="0"/>
              <a:t>nepazīstamus cilvēkus</a:t>
            </a:r>
            <a:r>
              <a:rPr lang="lv-LV" sz="2800" dirty="0"/>
              <a:t> uz </a:t>
            </a:r>
            <a:r>
              <a:rPr lang="lv-LV" sz="2800" b="1" dirty="0"/>
              <a:t>mielastu</a:t>
            </a:r>
            <a:r>
              <a:rPr lang="lv-LV" sz="2800" dirty="0"/>
              <a:t>.</a:t>
            </a:r>
          </a:p>
          <a:p>
            <a:pPr>
              <a:buFontTx/>
              <a:buChar char="•"/>
            </a:pPr>
            <a:r>
              <a:rPr lang="lv-LV" sz="2800" b="1" dirty="0"/>
              <a:t>Ticīgie</a:t>
            </a:r>
            <a:r>
              <a:rPr lang="lv-LV" sz="2800" dirty="0"/>
              <a:t> un </a:t>
            </a:r>
            <a:r>
              <a:rPr lang="lv-LV" sz="2800" b="1" dirty="0"/>
              <a:t>neticīgie</a:t>
            </a:r>
            <a:r>
              <a:rPr lang="lv-LV" sz="2800" dirty="0"/>
              <a:t> ir </a:t>
            </a:r>
            <a:r>
              <a:rPr lang="lv-LV" sz="2800" b="1" dirty="0"/>
              <a:t>Dievam</a:t>
            </a:r>
            <a:r>
              <a:rPr lang="lv-LV" sz="2800" dirty="0"/>
              <a:t> kā </a:t>
            </a:r>
            <a:r>
              <a:rPr lang="lv-LV" sz="2800" b="1" dirty="0"/>
              <a:t>2 dēli</a:t>
            </a:r>
            <a:r>
              <a:rPr lang="lv-LV" sz="2800" dirty="0"/>
              <a:t>, un kā lai </a:t>
            </a:r>
            <a:r>
              <a:rPr lang="lv-LV" sz="2800" b="1" dirty="0"/>
              <a:t>izvēlās</a:t>
            </a:r>
            <a:r>
              <a:rPr lang="lv-LV" sz="2800" dirty="0"/>
              <a:t>, kurš ir </a:t>
            </a:r>
            <a:r>
              <a:rPr lang="lv-LV" sz="2800" b="1" dirty="0"/>
              <a:t>mīļāks</a:t>
            </a:r>
            <a:r>
              <a:rPr lang="lv-LV" sz="2800" dirty="0"/>
              <a:t>, jo </a:t>
            </a:r>
            <a:r>
              <a:rPr lang="lv-LV" sz="2800" b="1" dirty="0"/>
              <a:t>gribas</a:t>
            </a:r>
            <a:r>
              <a:rPr lang="lv-LV" sz="2800" dirty="0"/>
              <a:t> lai </a:t>
            </a:r>
            <a:r>
              <a:rPr lang="lv-LV" sz="2800" b="1" dirty="0"/>
              <a:t>abiem</a:t>
            </a:r>
            <a:r>
              <a:rPr lang="lv-LV" sz="2800" dirty="0"/>
              <a:t> </a:t>
            </a:r>
            <a:r>
              <a:rPr lang="lv-LV" sz="2800" b="1" dirty="0"/>
              <a:t>dēliem</a:t>
            </a:r>
            <a:r>
              <a:rPr lang="lv-LV" sz="2800" dirty="0"/>
              <a:t> klātos </a:t>
            </a:r>
            <a:r>
              <a:rPr lang="lv-LV" sz="2800" b="1" dirty="0"/>
              <a:t>labi</a:t>
            </a:r>
            <a:r>
              <a:rPr lang="lv-LV" sz="2800" dirty="0"/>
              <a:t>, un lai </a:t>
            </a:r>
            <a:r>
              <a:rPr lang="lv-LV" sz="2800" b="1" dirty="0"/>
              <a:t>abi</a:t>
            </a:r>
            <a:r>
              <a:rPr lang="lv-LV" sz="2800" dirty="0"/>
              <a:t> </a:t>
            </a:r>
            <a:r>
              <a:rPr lang="lv-LV" sz="2800" dirty="0" smtClean="0"/>
              <a:t>dēli </a:t>
            </a:r>
            <a:r>
              <a:rPr lang="lv-LV" sz="2800" b="1" dirty="0" smtClean="0"/>
              <a:t>būtu ticīgi </a:t>
            </a:r>
            <a:r>
              <a:rPr lang="lv-LV" sz="2800" dirty="0" smtClean="0"/>
              <a:t>un </a:t>
            </a:r>
            <a:r>
              <a:rPr lang="lv-LV" sz="2800" b="1" dirty="0"/>
              <a:t>nonāk</a:t>
            </a:r>
            <a:r>
              <a:rPr lang="lv-LV" sz="2800" dirty="0"/>
              <a:t> debesu </a:t>
            </a:r>
            <a:r>
              <a:rPr lang="lv-LV" sz="2800" b="1" dirty="0"/>
              <a:t>valstībā!</a:t>
            </a:r>
            <a:endParaRPr lang="lv-LV" sz="2800" dirty="0"/>
          </a:p>
        </p:txBody>
      </p:sp>
      <p:pic>
        <p:nvPicPr>
          <p:cNvPr id="20484" name="Picture 4"/>
          <p:cNvPicPr>
            <a:picLocks noChangeAspect="1" noChangeArrowheads="1"/>
          </p:cNvPicPr>
          <p:nvPr/>
        </p:nvPicPr>
        <p:blipFill>
          <a:blip r:embed="rId2" cstate="print"/>
          <a:srcRect/>
          <a:stretch>
            <a:fillRect/>
          </a:stretch>
        </p:blipFill>
        <p:spPr bwMode="auto">
          <a:xfrm>
            <a:off x="5638700" y="3573016"/>
            <a:ext cx="2953725" cy="3284984"/>
          </a:xfrm>
          <a:prstGeom prst="rect">
            <a:avLst/>
          </a:prstGeom>
          <a:ln>
            <a:noFill/>
          </a:ln>
          <a:effectLst>
            <a:softEdge rad="112500"/>
          </a:effectLst>
        </p:spPr>
      </p:pic>
      <p:pic>
        <p:nvPicPr>
          <p:cNvPr id="20485" name="Picture 5"/>
          <p:cNvPicPr>
            <a:picLocks noChangeAspect="1" noChangeArrowheads="1"/>
          </p:cNvPicPr>
          <p:nvPr/>
        </p:nvPicPr>
        <p:blipFill>
          <a:blip r:embed="rId3" cstate="print"/>
          <a:srcRect/>
          <a:stretch>
            <a:fillRect/>
          </a:stretch>
        </p:blipFill>
        <p:spPr bwMode="auto">
          <a:xfrm>
            <a:off x="-36512" y="3951652"/>
            <a:ext cx="3779912" cy="2834934"/>
          </a:xfrm>
          <a:prstGeom prst="rect">
            <a:avLst/>
          </a:prstGeom>
          <a:ln>
            <a:noFill/>
          </a:ln>
          <a:effectLst>
            <a:softEdge rad="112500"/>
          </a:effectLst>
        </p:spPr>
      </p:pic>
      <p:sp>
        <p:nvSpPr>
          <p:cNvPr id="8" name="Rectangle 7"/>
          <p:cNvSpPr>
            <a:spLocks noChangeArrowheads="1"/>
          </p:cNvSpPr>
          <p:nvPr/>
        </p:nvSpPr>
        <p:spPr bwMode="auto">
          <a:xfrm>
            <a:off x="3924300" y="4365625"/>
            <a:ext cx="1654175" cy="1200150"/>
          </a:xfrm>
          <a:prstGeom prst="rect">
            <a:avLst/>
          </a:prstGeom>
          <a:noFill/>
          <a:ln w="9525">
            <a:noFill/>
            <a:miter lim="800000"/>
            <a:headEnd/>
            <a:tailEnd/>
          </a:ln>
        </p:spPr>
        <p:txBody>
          <a:bodyPr wrap="none">
            <a:spAutoFit/>
          </a:bodyPr>
          <a:lstStyle/>
          <a:p>
            <a:r>
              <a:rPr lang="lv-LV" sz="7200" b="1"/>
              <a:t>VAI</a:t>
            </a:r>
            <a:endParaRPr lang="en-US" sz="7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20485"/>
                                        </p:tgtEl>
                                        <p:attrNameLst>
                                          <p:attrName>style.visibility</p:attrName>
                                        </p:attrNameLst>
                                      </p:cBhvr>
                                      <p:to>
                                        <p:strVal val="visible"/>
                                      </p:to>
                                    </p:set>
                                    <p:animEffect transition="in" filter="fade">
                                      <p:cBhvr>
                                        <p:cTn id="21" dur="2000"/>
                                        <p:tgtEl>
                                          <p:spTgt spid="20485"/>
                                        </p:tgtEl>
                                      </p:cBhvr>
                                    </p:animEffect>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par>
                          <p:cTn id="26" fill="hold">
                            <p:stCondLst>
                              <p:cond delay="5000"/>
                            </p:stCondLst>
                            <p:childTnLst>
                              <p:par>
                                <p:cTn id="27" presetID="10" presetClass="entr" presetSubtype="0" fill="hold" nodeType="afterEffect">
                                  <p:stCondLst>
                                    <p:cond delay="0"/>
                                  </p:stCondLst>
                                  <p:childTnLst>
                                    <p:set>
                                      <p:cBhvr>
                                        <p:cTn id="28" dur="1" fill="hold">
                                          <p:stCondLst>
                                            <p:cond delay="0"/>
                                          </p:stCondLst>
                                        </p:cTn>
                                        <p:tgtEl>
                                          <p:spTgt spid="20484"/>
                                        </p:tgtEl>
                                        <p:attrNameLst>
                                          <p:attrName>style.visibility</p:attrName>
                                        </p:attrNameLst>
                                      </p:cBhvr>
                                      <p:to>
                                        <p:strVal val="visible"/>
                                      </p:to>
                                    </p:set>
                                    <p:animEffect transition="in" filter="fade">
                                      <p:cBhvr>
                                        <p:cTn id="29" dur="2000"/>
                                        <p:tgtEl>
                                          <p:spTgt spid="204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Attēlu rezultāti vaicājumam “wrong clothes”"/>
          <p:cNvPicPr>
            <a:picLocks noChangeAspect="1" noChangeArrowheads="1"/>
          </p:cNvPicPr>
          <p:nvPr/>
        </p:nvPicPr>
        <p:blipFill>
          <a:blip r:embed="rId2"/>
          <a:srcRect l="15000" r="10000"/>
          <a:stretch>
            <a:fillRect/>
          </a:stretch>
        </p:blipFill>
        <p:spPr bwMode="auto">
          <a:xfrm>
            <a:off x="6643702" y="3071810"/>
            <a:ext cx="2500298" cy="3429024"/>
          </a:xfrm>
          <a:prstGeom prst="rect">
            <a:avLst/>
          </a:prstGeom>
          <a:ln>
            <a:noFill/>
          </a:ln>
          <a:effectLst>
            <a:softEdge rad="112500"/>
          </a:effectLst>
        </p:spPr>
      </p:pic>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000" i="1" smtClean="0"/>
              <a:t>     </a:t>
            </a:r>
            <a:r>
              <a:rPr lang="lv-LV" sz="2800" i="1" smtClean="0"/>
              <a:t>11 Tad ķēniņš iegāja viesus aplūkot un ieraudzīja tur vienu cilvēku, kas nebija ģērbies kāzu drēbēs. 12 Un viņš sacīja tam: draugs, kā tu esi šeit ienācis bez kāzu drēbēm? - Bet tas palika kā mēms. 13 Tad ķēniņš sacīja saviem kalpiem: sasieniet tam kājas un rokas un izmetiet to galējā tumsībā, tur būs raudāšana un zobu trīcēšana. 14 Jo daudz ir aicinātu, bet maz izredzētu.</a:t>
            </a:r>
            <a:endParaRPr lang="lv-LV" smtClean="0"/>
          </a:p>
        </p:txBody>
      </p:sp>
      <p:sp>
        <p:nvSpPr>
          <p:cNvPr id="7" name="Rectangle 6"/>
          <p:cNvSpPr>
            <a:spLocks noChangeArrowheads="1"/>
          </p:cNvSpPr>
          <p:nvPr/>
        </p:nvSpPr>
        <p:spPr bwMode="auto">
          <a:xfrm>
            <a:off x="0" y="2420938"/>
            <a:ext cx="7092950" cy="4401205"/>
          </a:xfrm>
          <a:prstGeom prst="rect">
            <a:avLst/>
          </a:prstGeom>
          <a:noFill/>
          <a:ln w="9525">
            <a:noFill/>
            <a:miter lim="800000"/>
            <a:headEnd/>
            <a:tailEnd/>
          </a:ln>
        </p:spPr>
        <p:txBody>
          <a:bodyPr>
            <a:spAutoFit/>
          </a:bodyPr>
          <a:lstStyle/>
          <a:p>
            <a:pPr>
              <a:buFontTx/>
              <a:buChar char="•"/>
            </a:pPr>
            <a:r>
              <a:rPr lang="lv-LV" sz="2800" dirty="0" smtClean="0"/>
              <a:t>Kad </a:t>
            </a:r>
            <a:r>
              <a:rPr lang="lv-LV" sz="2800" b="1" dirty="0" smtClean="0"/>
              <a:t>ķēniņš aicina ciemos</a:t>
            </a:r>
            <a:r>
              <a:rPr lang="lv-LV" sz="2800" dirty="0" smtClean="0"/>
              <a:t>, viņš visiem </a:t>
            </a:r>
            <a:r>
              <a:rPr lang="lv-LV" sz="2800" b="1" dirty="0" smtClean="0"/>
              <a:t>izdala vienādas kāzu drēbes</a:t>
            </a:r>
            <a:r>
              <a:rPr lang="lv-LV" sz="2800" dirty="0" smtClean="0"/>
              <a:t>: 1.lai </a:t>
            </a:r>
            <a:r>
              <a:rPr lang="lv-LV" sz="2800" b="1" dirty="0" smtClean="0"/>
              <a:t>visi</a:t>
            </a:r>
            <a:r>
              <a:rPr lang="lv-LV" sz="2800" dirty="0" smtClean="0"/>
              <a:t> var </a:t>
            </a:r>
            <a:r>
              <a:rPr lang="lv-LV" sz="2800" b="1" dirty="0" smtClean="0"/>
              <a:t>droši ierasties </a:t>
            </a:r>
            <a:r>
              <a:rPr lang="lv-LV" sz="2800" dirty="0" smtClean="0"/>
              <a:t>un 2.lai </a:t>
            </a:r>
            <a:r>
              <a:rPr lang="lv-LV" sz="2800" b="1" dirty="0" smtClean="0"/>
              <a:t>ciemiņi nebūtu </a:t>
            </a:r>
            <a:r>
              <a:rPr lang="lv-LV" sz="2800" dirty="0" smtClean="0"/>
              <a:t>saģērbti </a:t>
            </a:r>
            <a:r>
              <a:rPr lang="lv-LV" sz="2800" b="1" dirty="0" smtClean="0"/>
              <a:t>košāk</a:t>
            </a:r>
            <a:r>
              <a:rPr lang="lv-LV" sz="2800" dirty="0" smtClean="0"/>
              <a:t> par </a:t>
            </a:r>
            <a:r>
              <a:rPr lang="lv-LV" sz="2800" b="1" dirty="0" smtClean="0"/>
              <a:t>jauno pāri</a:t>
            </a:r>
            <a:r>
              <a:rPr lang="lv-LV" sz="2800" dirty="0" smtClean="0"/>
              <a:t>, 3.lai </a:t>
            </a:r>
            <a:r>
              <a:rPr lang="lv-LV" sz="2800" b="1" dirty="0" smtClean="0"/>
              <a:t>celtu</a:t>
            </a:r>
            <a:r>
              <a:rPr lang="lv-LV" sz="2800" dirty="0" smtClean="0"/>
              <a:t> </a:t>
            </a:r>
            <a:r>
              <a:rPr lang="lv-LV" sz="2800" b="1" dirty="0" smtClean="0"/>
              <a:t>godā jauno pāri </a:t>
            </a:r>
            <a:r>
              <a:rPr lang="lv-LV" sz="2800" dirty="0" smtClean="0"/>
              <a:t>ar viņu skaistiem tērpiem.</a:t>
            </a:r>
            <a:endParaRPr lang="lv-LV" sz="2800" dirty="0"/>
          </a:p>
          <a:p>
            <a:pPr>
              <a:buFontTx/>
              <a:buChar char="•"/>
            </a:pPr>
            <a:r>
              <a:rPr lang="lv-LV" sz="2800" b="1" dirty="0" smtClean="0"/>
              <a:t>Ķēniņš</a:t>
            </a:r>
            <a:r>
              <a:rPr lang="lv-LV" sz="2800" dirty="0" smtClean="0"/>
              <a:t> </a:t>
            </a:r>
            <a:r>
              <a:rPr lang="lv-LV" sz="2800" dirty="0"/>
              <a:t>paliek </a:t>
            </a:r>
            <a:r>
              <a:rPr lang="lv-LV" sz="2800" b="1" dirty="0"/>
              <a:t>dusmīgs</a:t>
            </a:r>
            <a:r>
              <a:rPr lang="lv-LV" sz="2800" dirty="0"/>
              <a:t>, nevis tāpēc, ka Viņš </a:t>
            </a:r>
            <a:r>
              <a:rPr lang="lv-LV" sz="2800" b="1" dirty="0"/>
              <a:t>neatrod</a:t>
            </a:r>
            <a:r>
              <a:rPr lang="lv-LV" sz="2800" dirty="0"/>
              <a:t> </a:t>
            </a:r>
            <a:r>
              <a:rPr lang="lv-LV" sz="2800" b="1" dirty="0"/>
              <a:t>labus</a:t>
            </a:r>
            <a:r>
              <a:rPr lang="lv-LV" sz="2800" dirty="0"/>
              <a:t> </a:t>
            </a:r>
            <a:r>
              <a:rPr lang="lv-LV" sz="2800" b="1" dirty="0"/>
              <a:t>darbus</a:t>
            </a:r>
            <a:r>
              <a:rPr lang="lv-LV" sz="2800" dirty="0"/>
              <a:t>, bet gan </a:t>
            </a:r>
            <a:r>
              <a:rPr lang="lv-LV" sz="2800" b="1" dirty="0"/>
              <a:t>dzīvu</a:t>
            </a:r>
            <a:r>
              <a:rPr lang="lv-LV" sz="2800" dirty="0"/>
              <a:t> </a:t>
            </a:r>
            <a:r>
              <a:rPr lang="lv-LV" sz="2800" b="1" dirty="0"/>
              <a:t>ticību</a:t>
            </a:r>
            <a:r>
              <a:rPr lang="lv-LV" sz="2800" dirty="0"/>
              <a:t> pie mielasta viesa – </a:t>
            </a:r>
            <a:r>
              <a:rPr lang="lv-LV" sz="2800" b="1" dirty="0"/>
              <a:t>kāzu drānas</a:t>
            </a:r>
            <a:r>
              <a:rPr lang="lv-LV" sz="2800" dirty="0" smtClean="0"/>
              <a:t>.</a:t>
            </a:r>
          </a:p>
          <a:p>
            <a:pPr>
              <a:buFontTx/>
              <a:buChar char="•"/>
            </a:pPr>
            <a:r>
              <a:rPr lang="lv-LV" sz="2800" dirty="0" smtClean="0"/>
              <a:t>Šis </a:t>
            </a:r>
            <a:r>
              <a:rPr lang="lv-LV" sz="2800" b="1" dirty="0" smtClean="0"/>
              <a:t>vīrs nicina ķēniņu </a:t>
            </a:r>
            <a:r>
              <a:rPr lang="lv-LV" sz="2800" dirty="0" smtClean="0"/>
              <a:t>un </a:t>
            </a:r>
            <a:r>
              <a:rPr lang="lv-LV" sz="2800" b="1" dirty="0" smtClean="0"/>
              <a:t>viņa kārtību</a:t>
            </a:r>
            <a:r>
              <a:rPr lang="lv-LV" sz="2800" dirty="0" smtClean="0"/>
              <a:t>!</a:t>
            </a:r>
          </a:p>
          <a:p>
            <a:pPr>
              <a:buFontTx/>
              <a:buChar char="•"/>
            </a:pPr>
            <a:r>
              <a:rPr lang="lv-LV" sz="2800" dirty="0" smtClean="0"/>
              <a:t>Viņš </a:t>
            </a:r>
            <a:r>
              <a:rPr lang="lv-LV" sz="2800" b="1" dirty="0" smtClean="0"/>
              <a:t>grib darīt </a:t>
            </a:r>
            <a:r>
              <a:rPr lang="lv-LV" sz="2800" dirty="0" smtClean="0"/>
              <a:t>lietas </a:t>
            </a:r>
            <a:r>
              <a:rPr lang="lv-LV" sz="2800" b="1" i="1" dirty="0" err="1" smtClean="0"/>
              <a:t>My</a:t>
            </a:r>
            <a:r>
              <a:rPr lang="lv-LV" sz="2800" b="1" i="1" dirty="0" smtClean="0"/>
              <a:t> </a:t>
            </a:r>
            <a:r>
              <a:rPr lang="lv-LV" sz="2800" b="1" i="1" dirty="0" err="1" smtClean="0"/>
              <a:t>way</a:t>
            </a:r>
            <a:r>
              <a:rPr lang="lv-LV" sz="2800" b="1" dirty="0" smtClean="0"/>
              <a:t>/ pa savam</a:t>
            </a:r>
            <a:r>
              <a:rPr lang="lv-LV" sz="2800" dirty="0" smtClean="0"/>
              <a:t>!</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Picture 3"/>
          <p:cNvPicPr>
            <a:picLocks noChangeAspect="1" noChangeArrowheads="1"/>
          </p:cNvPicPr>
          <p:nvPr/>
        </p:nvPicPr>
        <p:blipFill>
          <a:blip r:embed="rId2" cstate="print"/>
          <a:srcRect/>
          <a:stretch>
            <a:fillRect/>
          </a:stretch>
        </p:blipFill>
        <p:spPr bwMode="auto">
          <a:xfrm>
            <a:off x="7215206" y="4116866"/>
            <a:ext cx="1975750" cy="1832414"/>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5" name="Rectangle 4"/>
          <p:cNvSpPr>
            <a:spLocks noChangeArrowheads="1"/>
          </p:cNvSpPr>
          <p:nvPr/>
        </p:nvSpPr>
        <p:spPr bwMode="auto">
          <a:xfrm>
            <a:off x="0" y="692150"/>
            <a:ext cx="9144000" cy="6124754"/>
          </a:xfrm>
          <a:prstGeom prst="rect">
            <a:avLst/>
          </a:prstGeom>
          <a:noFill/>
          <a:ln w="9525">
            <a:noFill/>
            <a:miter lim="800000"/>
            <a:headEnd/>
            <a:tailEnd/>
          </a:ln>
        </p:spPr>
        <p:txBody>
          <a:bodyPr>
            <a:spAutoFit/>
          </a:bodyPr>
          <a:lstStyle/>
          <a:p>
            <a:r>
              <a:rPr lang="lv-LV" sz="2800" b="1" dirty="0"/>
              <a:t>Pajautāsim sev</a:t>
            </a:r>
            <a:r>
              <a:rPr lang="lv-LV" sz="2800" dirty="0"/>
              <a:t>, </a:t>
            </a:r>
            <a:r>
              <a:rPr lang="lv-LV" sz="2800" b="1" dirty="0"/>
              <a:t>kurā grupā</a:t>
            </a:r>
            <a:r>
              <a:rPr lang="lv-LV" sz="2800" dirty="0"/>
              <a:t> mēs </a:t>
            </a:r>
            <a:r>
              <a:rPr lang="lv-LV" sz="2800" b="1" dirty="0"/>
              <a:t>sevi</a:t>
            </a:r>
            <a:r>
              <a:rPr lang="lv-LV" sz="2800" dirty="0"/>
              <a:t> </a:t>
            </a:r>
            <a:r>
              <a:rPr lang="lv-LV" sz="2800" b="1" dirty="0"/>
              <a:t>ierindojam</a:t>
            </a:r>
            <a:r>
              <a:rPr lang="lv-LV" sz="2800" dirty="0"/>
              <a:t>, </a:t>
            </a:r>
          </a:p>
          <a:p>
            <a:r>
              <a:rPr lang="lv-LV" sz="2800" dirty="0"/>
              <a:t>un </a:t>
            </a:r>
            <a:r>
              <a:rPr lang="lv-LV" sz="2800" b="1" dirty="0"/>
              <a:t>kurā</a:t>
            </a:r>
            <a:r>
              <a:rPr lang="lv-LV" sz="2800" dirty="0"/>
              <a:t> mūs šai brīdī ir ierindojis </a:t>
            </a:r>
            <a:r>
              <a:rPr lang="lv-LV" sz="2800" b="1" dirty="0"/>
              <a:t>Dievs</a:t>
            </a:r>
            <a:r>
              <a:rPr lang="lv-LV" sz="2800" dirty="0"/>
              <a:t>:</a:t>
            </a:r>
          </a:p>
          <a:p>
            <a:r>
              <a:rPr lang="lv-LV" sz="2800" b="1" dirty="0"/>
              <a:t>1.</a:t>
            </a:r>
            <a:r>
              <a:rPr lang="lv-LV" sz="2800" dirty="0"/>
              <a:t> </a:t>
            </a:r>
            <a:r>
              <a:rPr lang="lv-LV" sz="2800" b="1" dirty="0"/>
              <a:t>Pirmie</a:t>
            </a:r>
            <a:r>
              <a:rPr lang="lv-LV" sz="2800" dirty="0"/>
              <a:t> </a:t>
            </a:r>
            <a:r>
              <a:rPr lang="lv-LV" sz="2800" b="1" dirty="0"/>
              <a:t>viesi</a:t>
            </a:r>
            <a:r>
              <a:rPr lang="lv-LV" sz="2800" dirty="0"/>
              <a:t>, kas ir </a:t>
            </a:r>
            <a:r>
              <a:rPr lang="lv-LV" sz="2800" b="1" dirty="0"/>
              <a:t>aicināti</a:t>
            </a:r>
            <a:r>
              <a:rPr lang="lv-LV" sz="2800" dirty="0"/>
              <a:t> uz </a:t>
            </a:r>
            <a:r>
              <a:rPr lang="lv-LV" sz="2800" b="1" dirty="0" smtClean="0"/>
              <a:t>mielastu, bet bieži citas lietas liekas svarīgākas par iešanu uz baznīcu.</a:t>
            </a:r>
            <a:endParaRPr lang="lv-LV" sz="2800" b="1" dirty="0"/>
          </a:p>
          <a:p>
            <a:r>
              <a:rPr lang="lv-LV" sz="2800" b="1" dirty="0"/>
              <a:t>2. </a:t>
            </a:r>
            <a:r>
              <a:rPr lang="lv-LV" sz="2800" dirty="0"/>
              <a:t>Nesen </a:t>
            </a:r>
            <a:r>
              <a:rPr lang="lv-LV" sz="2800" b="1" dirty="0" smtClean="0"/>
              <a:t>aicināti, kuri deg par baznīcā notiekošo.</a:t>
            </a:r>
            <a:endParaRPr lang="lv-LV" sz="2800" b="1" dirty="0"/>
          </a:p>
          <a:p>
            <a:r>
              <a:rPr lang="lv-LV" sz="2800" b="1" dirty="0"/>
              <a:t>3.</a:t>
            </a:r>
            <a:r>
              <a:rPr lang="lv-LV" sz="2800" dirty="0"/>
              <a:t> </a:t>
            </a:r>
            <a:r>
              <a:rPr lang="lv-LV" sz="2800" b="1" dirty="0"/>
              <a:t>Nevelk</a:t>
            </a:r>
            <a:r>
              <a:rPr lang="lv-LV" sz="2800" dirty="0"/>
              <a:t> </a:t>
            </a:r>
            <a:r>
              <a:rPr lang="lv-LV" sz="2800" b="1" dirty="0"/>
              <a:t>attiecīgas</a:t>
            </a:r>
            <a:r>
              <a:rPr lang="lv-LV" sz="2800" dirty="0"/>
              <a:t> </a:t>
            </a:r>
            <a:r>
              <a:rPr lang="lv-LV" sz="2800" b="1" dirty="0"/>
              <a:t>drānas</a:t>
            </a:r>
            <a:r>
              <a:rPr lang="lv-LV" sz="2800" dirty="0"/>
              <a:t> </a:t>
            </a:r>
            <a:r>
              <a:rPr lang="lv-LV" sz="2800" dirty="0" smtClean="0"/>
              <a:t>– lietas darām pa savam</a:t>
            </a:r>
            <a:r>
              <a:rPr lang="lv-LV" sz="2800" b="1" dirty="0" smtClean="0"/>
              <a:t>.</a:t>
            </a:r>
            <a:endParaRPr lang="lv-LV" sz="2800" b="1" dirty="0"/>
          </a:p>
          <a:p>
            <a:r>
              <a:rPr lang="lv-LV" sz="2800" b="1" dirty="0"/>
              <a:t>4.</a:t>
            </a:r>
            <a:r>
              <a:rPr lang="lv-LV" sz="2800" dirty="0"/>
              <a:t> </a:t>
            </a:r>
            <a:r>
              <a:rPr lang="lv-LV" sz="2800" b="1" dirty="0"/>
              <a:t>Dieva kalpi</a:t>
            </a:r>
            <a:r>
              <a:rPr lang="lv-LV" sz="2800" dirty="0"/>
              <a:t>, kas </a:t>
            </a:r>
            <a:r>
              <a:rPr lang="lv-LV" sz="2800" b="1" dirty="0"/>
              <a:t>aicina</a:t>
            </a:r>
            <a:r>
              <a:rPr lang="lv-LV" sz="2800" dirty="0"/>
              <a:t> </a:t>
            </a:r>
            <a:r>
              <a:rPr lang="lv-LV" sz="2800" b="1" dirty="0"/>
              <a:t>visus</a:t>
            </a:r>
            <a:r>
              <a:rPr lang="lv-LV" sz="2800" dirty="0"/>
              <a:t> cilvēkus uz debesu </a:t>
            </a:r>
            <a:r>
              <a:rPr lang="lv-LV" sz="2800" b="1" dirty="0"/>
              <a:t>mielastu</a:t>
            </a:r>
            <a:r>
              <a:rPr lang="lv-LV" sz="2800" dirty="0"/>
              <a:t>, un ir </a:t>
            </a:r>
            <a:r>
              <a:rPr lang="lv-LV" sz="2800" b="1" dirty="0"/>
              <a:t>gatavi</a:t>
            </a:r>
            <a:r>
              <a:rPr lang="lv-LV" sz="2800" dirty="0"/>
              <a:t> </a:t>
            </a:r>
            <a:r>
              <a:rPr lang="lv-LV" sz="2800" b="1" dirty="0"/>
              <a:t>panest</a:t>
            </a:r>
            <a:r>
              <a:rPr lang="lv-LV" sz="2800" dirty="0"/>
              <a:t> visādu sabiedrības </a:t>
            </a:r>
            <a:r>
              <a:rPr lang="lv-LV" sz="2800" b="1" dirty="0"/>
              <a:t>pretreakciju</a:t>
            </a:r>
            <a:r>
              <a:rPr lang="lv-LV" sz="2800" dirty="0"/>
              <a:t>, lai tikai kādus </a:t>
            </a:r>
            <a:r>
              <a:rPr lang="lv-LV" sz="2800" b="1" dirty="0"/>
              <a:t>izglābtu</a:t>
            </a:r>
            <a:r>
              <a:rPr lang="lv-LV" sz="2800" dirty="0"/>
              <a:t> un </a:t>
            </a:r>
            <a:r>
              <a:rPr lang="lv-LV" sz="2800" dirty="0" smtClean="0"/>
              <a:t>                  </a:t>
            </a:r>
            <a:r>
              <a:rPr lang="lv-LV" sz="2800" b="1" dirty="0" smtClean="0"/>
              <a:t>mantotu</a:t>
            </a:r>
            <a:r>
              <a:rPr lang="lv-LV" sz="2800" dirty="0" smtClean="0"/>
              <a:t> </a:t>
            </a:r>
            <a:r>
              <a:rPr lang="lv-LV" sz="2800" dirty="0"/>
              <a:t>debesu </a:t>
            </a:r>
            <a:r>
              <a:rPr lang="lv-LV" sz="2800" b="1" dirty="0"/>
              <a:t>valstībai</a:t>
            </a:r>
            <a:r>
              <a:rPr lang="lv-LV" sz="2800" dirty="0" smtClean="0"/>
              <a:t>.</a:t>
            </a:r>
          </a:p>
          <a:p>
            <a:endParaRPr lang="lv-LV" sz="2800" dirty="0"/>
          </a:p>
          <a:p>
            <a:pPr>
              <a:buFont typeface="Arial" charset="0"/>
              <a:buChar char="•"/>
            </a:pPr>
            <a:r>
              <a:rPr lang="lv-LV" sz="2800" b="1" dirty="0"/>
              <a:t>Kurā grupā</a:t>
            </a:r>
            <a:r>
              <a:rPr lang="lv-LV" sz="2800" dirty="0"/>
              <a:t> Dievs vēlas </a:t>
            </a:r>
            <a:r>
              <a:rPr lang="lv-LV" sz="2800" b="1" dirty="0"/>
              <a:t>mūs visus redzēt</a:t>
            </a:r>
            <a:r>
              <a:rPr lang="lv-LV" sz="2800" dirty="0"/>
              <a:t>? </a:t>
            </a:r>
          </a:p>
          <a:p>
            <a:pPr>
              <a:buFont typeface="Wingdings" pitchFamily="2" charset="2"/>
              <a:buChar char="à"/>
            </a:pPr>
            <a:r>
              <a:rPr lang="lv-LV" sz="2800" dirty="0"/>
              <a:t>Viņš </a:t>
            </a:r>
            <a:r>
              <a:rPr lang="lv-LV" sz="2800" b="1" dirty="0"/>
              <a:t>visus</a:t>
            </a:r>
            <a:r>
              <a:rPr lang="lv-LV" sz="2800" dirty="0"/>
              <a:t> mūs vēlas </a:t>
            </a:r>
            <a:r>
              <a:rPr lang="lv-LV" sz="2800" b="1" dirty="0"/>
              <a:t>redzēt 4.gr</a:t>
            </a:r>
            <a:r>
              <a:rPr lang="lv-LV" sz="2800" dirty="0"/>
              <a:t>. kā </a:t>
            </a:r>
            <a:r>
              <a:rPr lang="lv-LV" sz="2800" b="1" dirty="0" smtClean="0"/>
              <a:t>kalpus,          kas aicina visus uz baznīcu!</a:t>
            </a:r>
            <a:endParaRPr lang="en-US" sz="2800" dirty="0"/>
          </a:p>
        </p:txBody>
      </p:sp>
      <p:sp>
        <p:nvSpPr>
          <p:cNvPr id="6" name="Rectangle 5"/>
          <p:cNvSpPr/>
          <p:nvPr/>
        </p:nvSpPr>
        <p:spPr>
          <a:xfrm>
            <a:off x="7659299" y="-571528"/>
            <a:ext cx="1484701" cy="2646878"/>
          </a:xfrm>
          <a:prstGeom prst="rect">
            <a:avLst/>
          </a:prstGeom>
          <a:noFill/>
        </p:spPr>
        <p:txBody>
          <a:bodyPr wrap="square">
            <a:spAutoFit/>
          </a:bodyPr>
          <a:lstStyle/>
          <a:p>
            <a:pPr algn="ctr">
              <a:defRPr/>
            </a:pPr>
            <a:r>
              <a:rPr lang="lv-LV" sz="166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a:t>
            </a:r>
            <a:endParaRPr lang="en-US" sz="166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anim calcmode="lin" valueType="num">
                                      <p:cBhvr additive="base">
                                        <p:cTn id="16"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8" presetID="10"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2500"/>
                            </p:stCondLst>
                            <p:childTnLst>
                              <p:par>
                                <p:cTn id="22" presetID="2" presetClass="entr" presetSubtype="4" fill="hold" nodeType="after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 calcmode="lin" valueType="num">
                                      <p:cBhvr additive="base">
                                        <p:cTn id="24"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2" presetClass="entr" presetSubtype="4" fill="hold" nodeType="after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anim calcmode="lin" valueType="num">
                                      <p:cBhvr additive="base">
                                        <p:cTn id="2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 presetClass="entr" presetSubtype="4" fill="hold" nodeType="afterEffect">
                                  <p:stCondLst>
                                    <p:cond delay="0"/>
                                  </p:stCondLst>
                                  <p:childTnLst>
                                    <p:set>
                                      <p:cBhvr>
                                        <p:cTn id="33" dur="1" fill="hold">
                                          <p:stCondLst>
                                            <p:cond delay="0"/>
                                          </p:stCondLst>
                                        </p:cTn>
                                        <p:tgtEl>
                                          <p:spTgt spid="5">
                                            <p:txEl>
                                              <p:pRg st="4" end="4"/>
                                            </p:txEl>
                                          </p:spTgt>
                                        </p:tgtEl>
                                        <p:attrNameLst>
                                          <p:attrName>style.visibility</p:attrName>
                                        </p:attrNameLst>
                                      </p:cBhvr>
                                      <p:to>
                                        <p:strVal val="visible"/>
                                      </p:to>
                                    </p:set>
                                    <p:anim calcmode="lin" valueType="num">
                                      <p:cBhvr additive="base">
                                        <p:cTn id="34"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 presetClass="entr" presetSubtype="4" fill="hold" nodeType="afterEffect">
                                  <p:stCondLst>
                                    <p:cond delay="0"/>
                                  </p:stCondLst>
                                  <p:childTnLst>
                                    <p:set>
                                      <p:cBhvr>
                                        <p:cTn id="38" dur="1" fill="hold">
                                          <p:stCondLst>
                                            <p:cond delay="0"/>
                                          </p:stCondLst>
                                        </p:cTn>
                                        <p:tgtEl>
                                          <p:spTgt spid="5">
                                            <p:txEl>
                                              <p:pRg st="5" end="5"/>
                                            </p:txEl>
                                          </p:spTgt>
                                        </p:tgtEl>
                                        <p:attrNameLst>
                                          <p:attrName>style.visibility</p:attrName>
                                        </p:attrNameLst>
                                      </p:cBhvr>
                                      <p:to>
                                        <p:strVal val="visible"/>
                                      </p:to>
                                    </p:set>
                                    <p:anim calcmode="lin" valueType="num">
                                      <p:cBhvr additive="base">
                                        <p:cTn id="39"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par>
                          <p:cTn id="41" fill="hold">
                            <p:stCondLst>
                              <p:cond delay="4500"/>
                            </p:stCondLst>
                            <p:childTnLst>
                              <p:par>
                                <p:cTn id="42" presetID="2" presetClass="entr" presetSubtype="4" fill="hold" nodeType="afterEffect">
                                  <p:stCondLst>
                                    <p:cond delay="0"/>
                                  </p:stCondLst>
                                  <p:childTnLst>
                                    <p:set>
                                      <p:cBhvr>
                                        <p:cTn id="43" dur="1" fill="hold">
                                          <p:stCondLst>
                                            <p:cond delay="0"/>
                                          </p:stCondLst>
                                        </p:cTn>
                                        <p:tgtEl>
                                          <p:spTgt spid="5">
                                            <p:txEl>
                                              <p:pRg st="7" end="7"/>
                                            </p:txEl>
                                          </p:spTgt>
                                        </p:tgtEl>
                                        <p:attrNameLst>
                                          <p:attrName>style.visibility</p:attrName>
                                        </p:attrNameLst>
                                      </p:cBhvr>
                                      <p:to>
                                        <p:strVal val="visible"/>
                                      </p:to>
                                    </p:set>
                                    <p:anim calcmode="lin" valueType="num">
                                      <p:cBhvr additive="base">
                                        <p:cTn id="44"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5">
                                            <p:txEl>
                                              <p:pRg st="7" end="7"/>
                                            </p:txEl>
                                          </p:spTgt>
                                        </p:tgtEl>
                                        <p:attrNameLst>
                                          <p:attrName>ppt_y</p:attrName>
                                        </p:attrNameLst>
                                      </p:cBhvr>
                                      <p:tavLst>
                                        <p:tav tm="0">
                                          <p:val>
                                            <p:strVal val="1+#ppt_h/2"/>
                                          </p:val>
                                        </p:tav>
                                        <p:tav tm="100000">
                                          <p:val>
                                            <p:strVal val="#ppt_y"/>
                                          </p:val>
                                        </p:tav>
                                      </p:tavLst>
                                    </p:anim>
                                  </p:childTnLst>
                                </p:cTn>
                              </p:par>
                              <p:par>
                                <p:cTn id="46" presetID="10" presetClass="entr" presetSubtype="0" fill="hold" nodeType="withEffect">
                                  <p:stCondLst>
                                    <p:cond delay="0"/>
                                  </p:stCondLst>
                                  <p:childTnLst>
                                    <p:set>
                                      <p:cBhvr>
                                        <p:cTn id="47" dur="1" fill="hold">
                                          <p:stCondLst>
                                            <p:cond delay="0"/>
                                          </p:stCondLst>
                                        </p:cTn>
                                        <p:tgtEl>
                                          <p:spTgt spid="22531"/>
                                        </p:tgtEl>
                                        <p:attrNameLst>
                                          <p:attrName>style.visibility</p:attrName>
                                        </p:attrNameLst>
                                      </p:cBhvr>
                                      <p:to>
                                        <p:strVal val="visible"/>
                                      </p:to>
                                    </p:set>
                                    <p:animEffect transition="in" filter="fade">
                                      <p:cBhvr>
                                        <p:cTn id="48" dur="2000"/>
                                        <p:tgtEl>
                                          <p:spTgt spid="22531"/>
                                        </p:tgtEl>
                                      </p:cBhvr>
                                    </p:animEffect>
                                  </p:childTnLst>
                                </p:cTn>
                              </p:par>
                            </p:childTnLst>
                          </p:cTn>
                        </p:par>
                        <p:par>
                          <p:cTn id="49" fill="hold">
                            <p:stCondLst>
                              <p:cond delay="6500"/>
                            </p:stCondLst>
                            <p:childTnLst>
                              <p:par>
                                <p:cTn id="50" presetID="2" presetClass="entr" presetSubtype="4" fill="hold" nodeType="afterEffect">
                                  <p:stCondLst>
                                    <p:cond delay="0"/>
                                  </p:stCondLst>
                                  <p:childTnLst>
                                    <p:set>
                                      <p:cBhvr>
                                        <p:cTn id="51" dur="1" fill="hold">
                                          <p:stCondLst>
                                            <p:cond delay="0"/>
                                          </p:stCondLst>
                                        </p:cTn>
                                        <p:tgtEl>
                                          <p:spTgt spid="5">
                                            <p:txEl>
                                              <p:pRg st="8" end="8"/>
                                            </p:txEl>
                                          </p:spTgt>
                                        </p:tgtEl>
                                        <p:attrNameLst>
                                          <p:attrName>style.visibility</p:attrName>
                                        </p:attrNameLst>
                                      </p:cBhvr>
                                      <p:to>
                                        <p:strVal val="visible"/>
                                      </p:to>
                                    </p:set>
                                    <p:anim calcmode="lin" valueType="num">
                                      <p:cBhvr additive="base">
                                        <p:cTn id="52"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4850</TotalTime>
  <Words>857</Words>
  <Application>Microsoft Office PowerPoint</Application>
  <PresentationFormat>On-screen Show (4:3)</PresentationFormat>
  <Paragraphs>51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Design</vt:lpstr>
      <vt:lpstr>Mt.22:1-14 Kāzu mielasts</vt:lpstr>
      <vt:lpstr>Mt.22:1-14 Kāzu mielasts</vt:lpstr>
      <vt:lpstr>Ievads</vt:lpstr>
      <vt:lpstr>Slide 4</vt:lpstr>
      <vt:lpstr>Slide 5</vt:lpstr>
      <vt:lpstr>Slide 6</vt:lpstr>
      <vt:lpstr>Slide 7</vt:lpstr>
      <vt:lpstr>Slide 8</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Admin</cp:lastModifiedBy>
  <cp:revision>64</cp:revision>
  <dcterms:created xsi:type="dcterms:W3CDTF">2010-10-07T14:46:11Z</dcterms:created>
  <dcterms:modified xsi:type="dcterms:W3CDTF">2019-10-20T18:46:50Z</dcterms:modified>
</cp:coreProperties>
</file>