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82" r:id="rId2"/>
    <p:sldId id="288" r:id="rId3"/>
    <p:sldId id="290" r:id="rId4"/>
    <p:sldId id="291" r:id="rId5"/>
    <p:sldId id="292" r:id="rId6"/>
    <p:sldId id="289" r:id="rId7"/>
    <p:sldId id="293" r:id="rId8"/>
    <p:sldId id="294" r:id="rId9"/>
    <p:sldId id="295" r:id="rId10"/>
    <p:sldId id="296" r:id="rId11"/>
    <p:sldId id="297" r:id="rId12"/>
    <p:sldId id="298" r:id="rId13"/>
    <p:sldId id="299" r:id="rId14"/>
    <p:sldId id="300" r:id="rId15"/>
    <p:sldId id="323" r:id="rId16"/>
    <p:sldId id="301" r:id="rId17"/>
    <p:sldId id="302" r:id="rId18"/>
    <p:sldId id="303" r:id="rId19"/>
    <p:sldId id="304" r:id="rId20"/>
    <p:sldId id="306" r:id="rId21"/>
    <p:sldId id="305" r:id="rId22"/>
    <p:sldId id="307" r:id="rId23"/>
    <p:sldId id="308" r:id="rId24"/>
    <p:sldId id="309" r:id="rId25"/>
    <p:sldId id="325" r:id="rId26"/>
    <p:sldId id="310" r:id="rId27"/>
    <p:sldId id="311" r:id="rId28"/>
    <p:sldId id="312" r:id="rId29"/>
    <p:sldId id="313" r:id="rId30"/>
    <p:sldId id="314" r:id="rId31"/>
    <p:sldId id="324" r:id="rId32"/>
    <p:sldId id="315" r:id="rId33"/>
    <p:sldId id="316" r:id="rId34"/>
    <p:sldId id="317" r:id="rId35"/>
    <p:sldId id="318" r:id="rId36"/>
    <p:sldId id="319" r:id="rId37"/>
    <p:sldId id="320" r:id="rId38"/>
    <p:sldId id="322" r:id="rId39"/>
    <p:sldId id="272" r:id="rId4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10/16/2024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3</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56378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11</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56378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15</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56378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23</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2431816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32771"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1508"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313B3E-76D6-4B40-89E4-2D40AEE9D29D}" type="slidenum">
              <a:rPr lang="lv-LV" smtClean="0"/>
              <a:pPr fontAlgn="base">
                <a:spcBef>
                  <a:spcPct val="0"/>
                </a:spcBef>
                <a:spcAft>
                  <a:spcPct val="0"/>
                </a:spcAft>
                <a:defRPr/>
              </a:pPr>
              <a:t>25</a:t>
            </a:fld>
            <a:endParaRPr lang="lv-LV"/>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29</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779572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extLst>
      <p:ext uri="{BB962C8B-B14F-4D97-AF65-F5344CB8AC3E}">
        <p14:creationId xmlns="" xmlns:p14="http://schemas.microsoft.com/office/powerpoint/2010/main" val="244809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Rom.7:15-19 Atzīt savu bezspēcību</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13.okt.2024.</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sp>
        <p:nvSpPr>
          <p:cNvPr id="7" name="Rectangle 6"/>
          <p:cNvSpPr/>
          <p:nvPr/>
        </p:nvSpPr>
        <p:spPr>
          <a:xfrm>
            <a:off x="0" y="1268760"/>
            <a:ext cx="9144000" cy="2246769"/>
          </a:xfrm>
          <a:prstGeom prst="rect">
            <a:avLst/>
          </a:prstGeom>
        </p:spPr>
        <p:txBody>
          <a:bodyPr wrap="square">
            <a:spAutoFit/>
          </a:bodyPr>
          <a:lstStyle/>
          <a:p>
            <a:r>
              <a:rPr lang="lv-LV" sz="2800" baseline="30000" dirty="0" smtClean="0"/>
              <a:t>15</a:t>
            </a:r>
            <a:r>
              <a:rPr lang="lv-LV" sz="2800" dirty="0" smtClean="0"/>
              <a:t> Jo es pats nesaprotu, ko daru; jo nevis to, ko gribu, es daru, bet, ko ienīstu, to es daru. </a:t>
            </a:r>
            <a:r>
              <a:rPr lang="lv-LV" sz="2800" baseline="30000" dirty="0" smtClean="0"/>
              <a:t>18</a:t>
            </a:r>
            <a:r>
              <a:rPr lang="lv-LV" sz="2800" dirty="0" smtClean="0"/>
              <a:t> Jo es zinu, ka manī, tas ir, manā dabīgajā miesā, nemīt nekas labs. Labu gribēt man ir dots, bet labu darīt ne. </a:t>
            </a:r>
            <a:r>
              <a:rPr lang="lv-LV" sz="2800" baseline="30000" dirty="0" smtClean="0"/>
              <a:t>19</a:t>
            </a:r>
            <a:r>
              <a:rPr lang="lv-LV" sz="2800" dirty="0" smtClean="0"/>
              <a:t> Jo labo, ko gribu, es nedaru, bet ļauno, ko negribu, to es daru.</a:t>
            </a:r>
            <a:endParaRPr lang="lv-LV" sz="2800" dirty="0"/>
          </a:p>
        </p:txBody>
      </p:sp>
      <p:pic>
        <p:nvPicPr>
          <p:cNvPr id="1027" name="Picture 3"/>
          <p:cNvPicPr>
            <a:picLocks noChangeAspect="1" noChangeArrowheads="1"/>
          </p:cNvPicPr>
          <p:nvPr/>
        </p:nvPicPr>
        <p:blipFill>
          <a:blip r:embed="rId3" cstate="print"/>
          <a:srcRect/>
          <a:stretch>
            <a:fillRect/>
          </a:stretch>
        </p:blipFill>
        <p:spPr bwMode="auto">
          <a:xfrm>
            <a:off x="1043608" y="3471705"/>
            <a:ext cx="6998146" cy="338629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t>Kontroles ilūzija</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smtClean="0"/>
          </a:p>
        </p:txBody>
      </p:sp>
      <p:sp>
        <p:nvSpPr>
          <p:cNvPr id="6" name="Rounded Rectangle 5"/>
          <p:cNvSpPr/>
          <p:nvPr/>
        </p:nvSpPr>
        <p:spPr>
          <a:xfrm>
            <a:off x="179512" y="836712"/>
            <a:ext cx="8712968"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Mēs ļoti gribam dzīvot pasaulē, kuru mēs kontrolējam. Un mēs darām visu, lai šādu pasauli uzkonstruētu. </a:t>
            </a:r>
            <a:endParaRPr lang="en-US" sz="4000" dirty="0"/>
          </a:p>
        </p:txBody>
      </p:sp>
      <p:pic>
        <p:nvPicPr>
          <p:cNvPr id="32771" name="Picture 3"/>
          <p:cNvPicPr>
            <a:picLocks noChangeAspect="1" noChangeArrowheads="1"/>
          </p:cNvPicPr>
          <p:nvPr/>
        </p:nvPicPr>
        <p:blipFill>
          <a:blip r:embed="rId2" cstate="print"/>
          <a:srcRect/>
          <a:stretch>
            <a:fillRect/>
          </a:stretch>
        </p:blipFill>
        <p:spPr bwMode="auto">
          <a:xfrm>
            <a:off x="899592" y="2850040"/>
            <a:ext cx="7591400" cy="40079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2771"/>
                                        </p:tgtEl>
                                        <p:attrNameLst>
                                          <p:attrName>style.visibility</p:attrName>
                                        </p:attrNameLst>
                                      </p:cBhvr>
                                      <p:to>
                                        <p:strVal val="visible"/>
                                      </p:to>
                                    </p:set>
                                    <p:animEffect transition="in" filter="fade">
                                      <p:cBhvr>
                                        <p:cTn id="12" dur="2000"/>
                                        <p:tgtEl>
                                          <p:spTgt spid="3277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a:spLocks noGrp="1"/>
          </p:cNvSpPr>
          <p:nvPr>
            <p:ph type="sldNum" sz="quarter" idx="12"/>
          </p:nvPr>
        </p:nvSpPr>
        <p:spPr>
          <a:noFill/>
        </p:spPr>
        <p:txBody>
          <a:bodyPr/>
          <a:lstStyle/>
          <a:p>
            <a:fld id="{5C443F84-02A0-4ED0-9240-4005E1DB59C1}" type="slidenum">
              <a:rPr lang="en-US" smtClean="0"/>
              <a:pPr/>
              <a:t>11</a:t>
            </a:fld>
            <a:endParaRPr lang="en-US"/>
          </a:p>
        </p:txBody>
      </p:sp>
      <p:sp>
        <p:nvSpPr>
          <p:cNvPr id="10" name="Rectangle 2"/>
          <p:cNvSpPr>
            <a:spLocks noGrp="1" noChangeArrowheads="1"/>
          </p:cNvSpPr>
          <p:nvPr>
            <p:ph type="title"/>
          </p:nvPr>
        </p:nvSpPr>
        <p:spPr>
          <a:xfrm>
            <a:off x="72008" y="217587"/>
            <a:ext cx="8316416" cy="619125"/>
          </a:xfrm>
        </p:spPr>
        <p:txBody>
          <a:bodyPr/>
          <a:lstStyle/>
          <a:p>
            <a:pPr marL="762000" indent="-762000" algn="l" eaLnBrk="1" hangingPunct="1">
              <a:defRPr/>
            </a:pPr>
            <a:r>
              <a:rPr lang="lv-LV" b="1" dirty="0" smtClean="0"/>
              <a:t>Alberts Einšteins:</a:t>
            </a:r>
            <a:endParaRPr lang="en-US" b="1" dirty="0">
              <a:solidFill>
                <a:schemeClr val="tx1"/>
              </a:solidFill>
            </a:endParaRPr>
          </a:p>
        </p:txBody>
      </p:sp>
      <p:sp>
        <p:nvSpPr>
          <p:cNvPr id="6" name="Rounded Rectangle 5"/>
          <p:cNvSpPr/>
          <p:nvPr/>
        </p:nvSpPr>
        <p:spPr>
          <a:xfrm>
            <a:off x="4103440" y="1052736"/>
            <a:ext cx="4717032" cy="48965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4400" dirty="0" smtClean="0"/>
              <a:t>Nevienu problēmu nevar atrisināt ar to pašu pieeju, kas sākotnēji šo problēmu ir izraisījis.</a:t>
            </a:r>
            <a:endParaRPr lang="en-US" altLang="lv-LV" sz="4400" b="1" dirty="0"/>
          </a:p>
        </p:txBody>
      </p:sp>
      <p:pic>
        <p:nvPicPr>
          <p:cNvPr id="28674" name="Picture 2" descr="Alberts Einšteins — Vikipēdija"/>
          <p:cNvPicPr>
            <a:picLocks noChangeAspect="1" noChangeArrowheads="1"/>
          </p:cNvPicPr>
          <p:nvPr/>
        </p:nvPicPr>
        <p:blipFill>
          <a:blip r:embed="rId3" cstate="print"/>
          <a:srcRect/>
          <a:stretch>
            <a:fillRect/>
          </a:stretch>
        </p:blipFill>
        <p:spPr bwMode="auto">
          <a:xfrm>
            <a:off x="251520" y="1052736"/>
            <a:ext cx="3672408" cy="490285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 xmlns:p14="http://schemas.microsoft.com/office/powerpoint/2010/main" val="1651576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Daily Dose - Pandemic Addiction: Causes and Coping Strategies"/>
          <p:cNvPicPr>
            <a:picLocks noChangeAspect="1" noChangeArrowheads="1"/>
          </p:cNvPicPr>
          <p:nvPr/>
        </p:nvPicPr>
        <p:blipFill>
          <a:blip r:embed="rId2" cstate="print"/>
          <a:srcRect/>
          <a:stretch>
            <a:fillRect/>
          </a:stretch>
        </p:blipFill>
        <p:spPr bwMode="auto">
          <a:xfrm>
            <a:off x="0" y="1714500"/>
            <a:ext cx="9144000" cy="5143500"/>
          </a:xfrm>
          <a:prstGeom prst="rect">
            <a:avLst/>
          </a:prstGeom>
          <a:noFill/>
        </p:spPr>
      </p:pic>
      <p:sp>
        <p:nvSpPr>
          <p:cNvPr id="10243" name="Rectangle 2"/>
          <p:cNvSpPr>
            <a:spLocks noGrp="1" noChangeArrowheads="1"/>
          </p:cNvSpPr>
          <p:nvPr>
            <p:ph type="title" idx="4294967295"/>
          </p:nvPr>
        </p:nvSpPr>
        <p:spPr>
          <a:xfrm>
            <a:off x="0" y="-27384"/>
            <a:ext cx="9144000" cy="764704"/>
          </a:xfrm>
        </p:spPr>
        <p:txBody>
          <a:bodyPr/>
          <a:lstStyle/>
          <a:p>
            <a:pPr eaLnBrk="1" hangingPunct="1"/>
            <a:r>
              <a:rPr lang="lv-LV" sz="4000" b="1" dirty="0" smtClean="0"/>
              <a:t>Atkarība ir aizsardzības mehānisms</a:t>
            </a:r>
            <a:endParaRPr lang="lv-LV" sz="40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sp>
        <p:nvSpPr>
          <p:cNvPr id="6" name="Rounded Rectangle 5"/>
          <p:cNvSpPr/>
          <p:nvPr/>
        </p:nvSpPr>
        <p:spPr>
          <a:xfrm>
            <a:off x="323528" y="836712"/>
            <a:ext cx="3816424"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Ar tās palīdzību mēs gribam kaut ko risināt. </a:t>
            </a:r>
            <a:endParaRPr lang="en-US" sz="3600" dirty="0"/>
          </a:p>
        </p:txBody>
      </p:sp>
      <p:sp>
        <p:nvSpPr>
          <p:cNvPr id="5" name="Rounded Rectangle 4"/>
          <p:cNvSpPr/>
          <p:nvPr/>
        </p:nvSpPr>
        <p:spPr>
          <a:xfrm>
            <a:off x="5652120" y="764704"/>
            <a:ext cx="3096344"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Visticamāk kādas sāpes vai trauma</a:t>
            </a:r>
            <a:endParaRPr lang="en-US" sz="3600" dirty="0"/>
          </a:p>
        </p:txBody>
      </p:sp>
      <p:sp>
        <p:nvSpPr>
          <p:cNvPr id="7" name="Rounded Rectangle 6"/>
          <p:cNvSpPr/>
          <p:nvPr/>
        </p:nvSpPr>
        <p:spPr>
          <a:xfrm>
            <a:off x="5652120" y="2636912"/>
            <a:ext cx="3096344"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Uz kādu brīdi tas darbojas</a:t>
            </a:r>
            <a:endParaRPr lang="en-US" sz="3600" dirty="0"/>
          </a:p>
        </p:txBody>
      </p:sp>
      <p:sp>
        <p:nvSpPr>
          <p:cNvPr id="8" name="Rounded Rectangle 7"/>
          <p:cNvSpPr/>
          <p:nvPr/>
        </p:nvSpPr>
        <p:spPr>
          <a:xfrm>
            <a:off x="251520" y="6021288"/>
            <a:ext cx="28803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Aprunāšana</a:t>
            </a:r>
            <a:endParaRPr lang="en-US" sz="3600" dirty="0"/>
          </a:p>
        </p:txBody>
      </p:sp>
      <p:sp>
        <p:nvSpPr>
          <p:cNvPr id="9" name="Rounded Rectangle 8"/>
          <p:cNvSpPr/>
          <p:nvPr/>
        </p:nvSpPr>
        <p:spPr>
          <a:xfrm>
            <a:off x="3059832" y="5373216"/>
            <a:ext cx="273630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Pornogrāfija</a:t>
            </a:r>
            <a:endParaRPr lang="en-US" sz="3600" dirty="0"/>
          </a:p>
        </p:txBody>
      </p:sp>
      <p:sp>
        <p:nvSpPr>
          <p:cNvPr id="10" name="Rounded Rectangle 9"/>
          <p:cNvSpPr/>
          <p:nvPr/>
        </p:nvSpPr>
        <p:spPr>
          <a:xfrm>
            <a:off x="5940152" y="4725144"/>
            <a:ext cx="294394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Azartspēles</a:t>
            </a:r>
            <a:endParaRPr lang="en-US" sz="3600" dirty="0"/>
          </a:p>
        </p:txBody>
      </p:sp>
      <p:sp>
        <p:nvSpPr>
          <p:cNvPr id="11" name="Rounded Rectangle 10"/>
          <p:cNvSpPr/>
          <p:nvPr/>
        </p:nvSpPr>
        <p:spPr>
          <a:xfrm>
            <a:off x="4139952" y="6209928"/>
            <a:ext cx="216024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err="1" smtClean="0"/>
              <a:t>Soc.tīkli</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698"/>
                                        </p:tgtEl>
                                        <p:attrNameLst>
                                          <p:attrName>style.visibility</p:attrName>
                                        </p:attrNameLst>
                                      </p:cBhvr>
                                      <p:to>
                                        <p:strVal val="visible"/>
                                      </p:to>
                                    </p:set>
                                    <p:animEffect transition="in" filter="fade">
                                      <p:cBhvr>
                                        <p:cTn id="12" dur="2000"/>
                                        <p:tgtEl>
                                          <p:spTgt spid="2969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5" grpId="0" animBg="1"/>
      <p:bldP spid="7" grpId="0" animBg="1"/>
      <p:bldP spid="8"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Effects of Alcohol on the Body | GERDHelp"/>
          <p:cNvPicPr>
            <a:picLocks noChangeAspect="1" noChangeArrowheads="1"/>
          </p:cNvPicPr>
          <p:nvPr/>
        </p:nvPicPr>
        <p:blipFill>
          <a:blip r:embed="rId2" cstate="print"/>
          <a:srcRect/>
          <a:stretch>
            <a:fillRect/>
          </a:stretch>
        </p:blipFill>
        <p:spPr bwMode="auto">
          <a:xfrm>
            <a:off x="755576" y="1281008"/>
            <a:ext cx="8388424" cy="5576992"/>
          </a:xfrm>
          <a:prstGeom prst="rect">
            <a:avLst/>
          </a:prstGeom>
          <a:noFill/>
        </p:spPr>
      </p:pic>
      <p:sp>
        <p:nvSpPr>
          <p:cNvPr id="10243" name="Rectangle 2"/>
          <p:cNvSpPr>
            <a:spLocks noGrp="1" noChangeArrowheads="1"/>
          </p:cNvSpPr>
          <p:nvPr>
            <p:ph type="title" idx="4294967295"/>
          </p:nvPr>
        </p:nvSpPr>
        <p:spPr>
          <a:xfrm>
            <a:off x="0" y="72008"/>
            <a:ext cx="9143999" cy="1196752"/>
          </a:xfrm>
        </p:spPr>
        <p:txBody>
          <a:bodyPr/>
          <a:lstStyle/>
          <a:p>
            <a:r>
              <a:rPr lang="lv-LV" sz="4000" b="1" dirty="0" smtClean="0"/>
              <a:t>Tas, ar ko mēs centāmies problēmu risināt, pati kļuva par problēmu.</a:t>
            </a:r>
            <a:endParaRPr lang="en-US" sz="4000" b="1"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13</a:t>
            </a:fld>
            <a:endParaRPr lang="lv-LV" smtClean="0"/>
          </a:p>
        </p:txBody>
      </p:sp>
      <p:sp>
        <p:nvSpPr>
          <p:cNvPr id="6" name="Rounded Rectangle 5"/>
          <p:cNvSpPr/>
          <p:nvPr/>
        </p:nvSpPr>
        <p:spPr>
          <a:xfrm>
            <a:off x="251520" y="1484784"/>
            <a:ext cx="3960440" cy="18722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Ar tās palīdzību mēs gribam kaut ko risināt. </a:t>
            </a:r>
            <a:endParaRPr lang="en-US" sz="4000" dirty="0"/>
          </a:p>
        </p:txBody>
      </p:sp>
      <p:sp>
        <p:nvSpPr>
          <p:cNvPr id="7" name="Rounded Rectangle 6"/>
          <p:cNvSpPr/>
          <p:nvPr/>
        </p:nvSpPr>
        <p:spPr>
          <a:xfrm>
            <a:off x="4932040" y="5229200"/>
            <a:ext cx="3816424"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Uz kādu brīdi tas darbojas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fade">
                                      <p:cBhvr>
                                        <p:cTn id="12" dur="2000"/>
                                        <p:tgtEl>
                                          <p:spTgt spid="2867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Adhesive Bandage Set Of Rectangle Shape 3d Realistic Band Aid Back And  Front View Stock Illustration - Download Image Now - iStock"/>
          <p:cNvPicPr>
            <a:picLocks noChangeAspect="1" noChangeArrowheads="1"/>
          </p:cNvPicPr>
          <p:nvPr/>
        </p:nvPicPr>
        <p:blipFill>
          <a:blip r:embed="rId2" cstate="print"/>
          <a:srcRect b="48118"/>
          <a:stretch>
            <a:fillRect/>
          </a:stretch>
        </p:blipFill>
        <p:spPr bwMode="auto">
          <a:xfrm rot="13732667">
            <a:off x="5934370" y="847550"/>
            <a:ext cx="3663441" cy="1267102"/>
          </a:xfrm>
          <a:prstGeom prst="rect">
            <a:avLst/>
          </a:prstGeom>
          <a:noFill/>
        </p:spPr>
      </p:pic>
      <p:pic>
        <p:nvPicPr>
          <p:cNvPr id="27650" name="Picture 2" descr="Adhesive Bandage Set Of Rectangle Shape 3d Realistic Band Aid Back And  Front View Stock Illustration - Download Image Now - iStock"/>
          <p:cNvPicPr>
            <a:picLocks noChangeAspect="1" noChangeArrowheads="1"/>
          </p:cNvPicPr>
          <p:nvPr/>
        </p:nvPicPr>
        <p:blipFill>
          <a:blip r:embed="rId2" cstate="print"/>
          <a:srcRect b="48118"/>
          <a:stretch>
            <a:fillRect/>
          </a:stretch>
        </p:blipFill>
        <p:spPr bwMode="auto">
          <a:xfrm>
            <a:off x="1907704" y="5229200"/>
            <a:ext cx="5256584" cy="1818134"/>
          </a:xfrm>
          <a:prstGeom prst="rect">
            <a:avLst/>
          </a:prstGeom>
          <a:noFill/>
        </p:spPr>
      </p:pic>
      <p:sp>
        <p:nvSpPr>
          <p:cNvPr id="10243" name="Rectangle 2"/>
          <p:cNvSpPr>
            <a:spLocks noGrp="1" noChangeArrowheads="1"/>
          </p:cNvSpPr>
          <p:nvPr>
            <p:ph type="title" idx="4294967295"/>
          </p:nvPr>
        </p:nvSpPr>
        <p:spPr>
          <a:xfrm>
            <a:off x="468313" y="-27384"/>
            <a:ext cx="8229600" cy="1008112"/>
          </a:xfrm>
        </p:spPr>
        <p:txBody>
          <a:bodyPr/>
          <a:lstStyle/>
          <a:p>
            <a:pPr eaLnBrk="1" hangingPunct="1"/>
            <a:r>
              <a:rPr lang="lv-LV" sz="5400" b="1" dirty="0" smtClean="0"/>
              <a:t>Grūti atzīt</a:t>
            </a:r>
            <a:endParaRPr lang="lv-LV" sz="54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14</a:t>
            </a:fld>
            <a:endParaRPr lang="lv-LV" smtClean="0"/>
          </a:p>
        </p:txBody>
      </p:sp>
      <p:sp>
        <p:nvSpPr>
          <p:cNvPr id="6" name="Rounded Rectangle 5"/>
          <p:cNvSpPr/>
          <p:nvPr/>
        </p:nvSpPr>
        <p:spPr>
          <a:xfrm>
            <a:off x="323528" y="980728"/>
            <a:ext cx="6120680" cy="165568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Lielākā daļa cilvēku gadiem mēģina grēku un atkarību uzvarēt vienā veidā</a:t>
            </a:r>
            <a:endParaRPr lang="en-US" sz="3600" dirty="0"/>
          </a:p>
        </p:txBody>
      </p:sp>
      <p:sp>
        <p:nvSpPr>
          <p:cNvPr id="5" name="Rounded Rectangle 4"/>
          <p:cNvSpPr/>
          <p:nvPr/>
        </p:nvSpPr>
        <p:spPr>
          <a:xfrm>
            <a:off x="1979712" y="2852936"/>
            <a:ext cx="698477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Ļoti negribas atzīt, ka iepriekšējā pieeja ir izgāzusies.</a:t>
            </a:r>
            <a:endParaRPr lang="en-US" sz="3600" dirty="0"/>
          </a:p>
        </p:txBody>
      </p:sp>
      <p:sp>
        <p:nvSpPr>
          <p:cNvPr id="7" name="Rounded Rectangle 6"/>
          <p:cNvSpPr/>
          <p:nvPr/>
        </p:nvSpPr>
        <p:spPr>
          <a:xfrm>
            <a:off x="755576" y="4293096"/>
            <a:ext cx="7344816" cy="121624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Tas ir plāksteris, smērīte, bet līdz galam tā nav </a:t>
            </a:r>
            <a:r>
              <a:rPr lang="lv-LV" sz="3600" dirty="0" smtClean="0"/>
              <a:t>problēmu </a:t>
            </a:r>
            <a:r>
              <a:rPr lang="lv-LV" sz="3600" dirty="0"/>
              <a:t>atrisinājusi</a:t>
            </a:r>
            <a:endParaRPr lang="en-US" sz="3600" dirty="0"/>
          </a:p>
        </p:txBody>
      </p:sp>
    </p:spTree>
    <p:extLst>
      <p:ext uri="{BB962C8B-B14F-4D97-AF65-F5344CB8AC3E}">
        <p14:creationId xmlns="" xmlns:p14="http://schemas.microsoft.com/office/powerpoint/2010/main" val="113918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7650"/>
                                        </p:tgtEl>
                                        <p:attrNameLst>
                                          <p:attrName>style.visibility</p:attrName>
                                        </p:attrNameLst>
                                      </p:cBhvr>
                                      <p:to>
                                        <p:strVal val="visible"/>
                                      </p:to>
                                    </p:set>
                                    <p:animEffect transition="in" filter="fade">
                                      <p:cBhvr>
                                        <p:cTn id="12" dur="2000"/>
                                        <p:tgtEl>
                                          <p:spTgt spid="276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5"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Ludvigs van Bēthovens - Nacionālā enciklopēdija"/>
          <p:cNvPicPr>
            <a:picLocks noChangeAspect="1" noChangeArrowheads="1"/>
          </p:cNvPicPr>
          <p:nvPr/>
        </p:nvPicPr>
        <p:blipFill>
          <a:blip r:embed="rId3" cstate="print"/>
          <a:srcRect/>
          <a:stretch>
            <a:fillRect/>
          </a:stretch>
        </p:blipFill>
        <p:spPr bwMode="auto">
          <a:xfrm>
            <a:off x="107504" y="1268760"/>
            <a:ext cx="3931654" cy="46655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15</a:t>
            </a:fld>
            <a:endParaRPr lang="en-US"/>
          </a:p>
        </p:txBody>
      </p:sp>
      <p:sp>
        <p:nvSpPr>
          <p:cNvPr id="10" name="Rectangle 2"/>
          <p:cNvSpPr>
            <a:spLocks noGrp="1" noChangeArrowheads="1"/>
          </p:cNvSpPr>
          <p:nvPr>
            <p:ph type="title"/>
          </p:nvPr>
        </p:nvSpPr>
        <p:spPr>
          <a:xfrm>
            <a:off x="72008" y="217587"/>
            <a:ext cx="8316416" cy="619125"/>
          </a:xfrm>
        </p:spPr>
        <p:txBody>
          <a:bodyPr/>
          <a:lstStyle/>
          <a:p>
            <a:pPr marL="762000" indent="-762000" algn="l" eaLnBrk="1" hangingPunct="1">
              <a:defRPr/>
            </a:pPr>
            <a:r>
              <a:rPr lang="lv-LV" b="1" dirty="0" smtClean="0"/>
              <a:t>Ludvigs </a:t>
            </a:r>
            <a:r>
              <a:rPr lang="lv-LV" b="1" dirty="0" err="1" smtClean="0"/>
              <a:t>van</a:t>
            </a:r>
            <a:r>
              <a:rPr lang="lv-LV" b="1" dirty="0" smtClean="0"/>
              <a:t> </a:t>
            </a:r>
            <a:r>
              <a:rPr lang="lv-LV" b="1" dirty="0" err="1" smtClean="0"/>
              <a:t>Bethovens</a:t>
            </a:r>
            <a:r>
              <a:rPr lang="lv-LV" b="1" dirty="0" smtClean="0"/>
              <a:t>:</a:t>
            </a:r>
            <a:endParaRPr lang="en-US" b="1" dirty="0">
              <a:solidFill>
                <a:schemeClr val="tx1"/>
              </a:solidFill>
            </a:endParaRPr>
          </a:p>
        </p:txBody>
      </p:sp>
      <p:sp>
        <p:nvSpPr>
          <p:cNvPr id="6" name="Rounded Rectangle 5"/>
          <p:cNvSpPr/>
          <p:nvPr/>
        </p:nvSpPr>
        <p:spPr>
          <a:xfrm>
            <a:off x="3563888" y="1052736"/>
            <a:ext cx="5328592" cy="48965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5400" dirty="0" smtClean="0"/>
              <a:t>Nekas nav nepanesamāks par to, ka atzīt sev pašiem savas kļūdas.</a:t>
            </a:r>
            <a:endParaRPr lang="en-US" altLang="lv-LV" sz="5400" b="1" dirty="0"/>
          </a:p>
        </p:txBody>
      </p:sp>
    </p:spTree>
    <p:extLst>
      <p:ext uri="{BB962C8B-B14F-4D97-AF65-F5344CB8AC3E}">
        <p14:creationId xmlns="" xmlns:p14="http://schemas.microsoft.com/office/powerpoint/2010/main" val="1651576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8370"/>
                                        </p:tgtEl>
                                        <p:attrNameLst>
                                          <p:attrName>style.visibility</p:attrName>
                                        </p:attrNameLst>
                                      </p:cBhvr>
                                      <p:to>
                                        <p:strVal val="visible"/>
                                      </p:to>
                                    </p:set>
                                    <p:animEffect transition="in" filter="fade">
                                      <p:cBhvr>
                                        <p:cTn id="12" dur="2000"/>
                                        <p:tgtEl>
                                          <p:spTgt spid="5837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descr="Destroyed Structure Broken Floors Fittings Metal Stock Photo 705391534 |  Shutterstock"/>
          <p:cNvPicPr>
            <a:picLocks noChangeAspect="1" noChangeArrowheads="1"/>
          </p:cNvPicPr>
          <p:nvPr/>
        </p:nvPicPr>
        <p:blipFill>
          <a:blip r:embed="rId2" cstate="print"/>
          <a:srcRect b="8201"/>
          <a:stretch>
            <a:fillRect/>
          </a:stretch>
        </p:blipFill>
        <p:spPr bwMode="auto">
          <a:xfrm>
            <a:off x="0" y="980727"/>
            <a:ext cx="9144000" cy="5908205"/>
          </a:xfrm>
          <a:prstGeom prst="rect">
            <a:avLst/>
          </a:prstGeom>
          <a:noFill/>
        </p:spPr>
      </p:pic>
      <p:sp>
        <p:nvSpPr>
          <p:cNvPr id="10243" name="Rectangle 2"/>
          <p:cNvSpPr>
            <a:spLocks noGrp="1" noChangeArrowheads="1"/>
          </p:cNvSpPr>
          <p:nvPr>
            <p:ph type="title" idx="4294967295"/>
          </p:nvPr>
        </p:nvSpPr>
        <p:spPr>
          <a:xfrm>
            <a:off x="1" y="-243408"/>
            <a:ext cx="4860031" cy="1196752"/>
          </a:xfrm>
        </p:spPr>
        <p:txBody>
          <a:bodyPr/>
          <a:lstStyle/>
          <a:p>
            <a:pPr eaLnBrk="1" hangingPunct="1"/>
            <a:r>
              <a:rPr lang="lv-LV" b="1" dirty="0" smtClean="0"/>
              <a:t>Grūti atzīt</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16</a:t>
            </a:fld>
            <a:endParaRPr lang="lv-LV" smtClean="0"/>
          </a:p>
        </p:txBody>
      </p:sp>
      <p:sp>
        <p:nvSpPr>
          <p:cNvPr id="6" name="Rounded Rectangle 5"/>
          <p:cNvSpPr/>
          <p:nvPr/>
        </p:nvSpPr>
        <p:spPr>
          <a:xfrm>
            <a:off x="107504" y="764704"/>
            <a:ext cx="4968552" cy="20877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lnSpc>
                <a:spcPts val="4000"/>
              </a:lnSpc>
            </a:pPr>
            <a:r>
              <a:rPr lang="lv-LV" sz="3600" dirty="0"/>
              <a:t>Tad, kad atzīsim, ka konstrukcija ir sabrukusi</a:t>
            </a:r>
            <a:r>
              <a:rPr lang="lv-LV" sz="3600" dirty="0" smtClean="0"/>
              <a:t>, tas </a:t>
            </a:r>
            <a:r>
              <a:rPr lang="lv-LV" sz="3600" dirty="0"/>
              <a:t>būs vērtējums sev pašiem. </a:t>
            </a:r>
            <a:endParaRPr lang="en-US" sz="3600" dirty="0"/>
          </a:p>
        </p:txBody>
      </p:sp>
      <p:sp>
        <p:nvSpPr>
          <p:cNvPr id="5" name="Rounded Rectangle 4"/>
          <p:cNvSpPr/>
          <p:nvPr/>
        </p:nvSpPr>
        <p:spPr>
          <a:xfrm>
            <a:off x="5220072" y="404664"/>
            <a:ext cx="3672408" cy="27363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Mēs ļoti identificējamies ar savu domāšanas veidu.</a:t>
            </a:r>
            <a:endParaRPr lang="en-US" sz="3600" dirty="0"/>
          </a:p>
        </p:txBody>
      </p:sp>
      <p:sp>
        <p:nvSpPr>
          <p:cNvPr id="7" name="Rounded Rectangle 6"/>
          <p:cNvSpPr/>
          <p:nvPr/>
        </p:nvSpPr>
        <p:spPr>
          <a:xfrm>
            <a:off x="1043608" y="5373216"/>
            <a:ext cx="6912768" cy="12687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Diezgan briesmīga atziņa. Un īpaši tad, ja ir daudz gadu. </a:t>
            </a:r>
            <a:endParaRPr lang="en-US" sz="3600" dirty="0"/>
          </a:p>
        </p:txBody>
      </p:sp>
    </p:spTree>
    <p:extLst>
      <p:ext uri="{BB962C8B-B14F-4D97-AF65-F5344CB8AC3E}">
        <p14:creationId xmlns="" xmlns:p14="http://schemas.microsoft.com/office/powerpoint/2010/main" val="2010743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628"/>
                                        </p:tgtEl>
                                        <p:attrNameLst>
                                          <p:attrName>style.visibility</p:attrName>
                                        </p:attrNameLst>
                                      </p:cBhvr>
                                      <p:to>
                                        <p:strVal val="visible"/>
                                      </p:to>
                                    </p:set>
                                    <p:animEffect transition="in" filter="fade">
                                      <p:cBhvr>
                                        <p:cTn id="12" dur="2000"/>
                                        <p:tgtEl>
                                          <p:spTgt spid="2662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5"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Psychiatry in Kottarakkara | ID: 26244070633"/>
          <p:cNvPicPr>
            <a:picLocks noChangeAspect="1" noChangeArrowheads="1"/>
          </p:cNvPicPr>
          <p:nvPr/>
        </p:nvPicPr>
        <p:blipFill>
          <a:blip r:embed="rId2" cstate="print"/>
          <a:srcRect l="12210"/>
          <a:stretch>
            <a:fillRect/>
          </a:stretch>
        </p:blipFill>
        <p:spPr bwMode="auto">
          <a:xfrm>
            <a:off x="4067944" y="1052736"/>
            <a:ext cx="5076056" cy="5805264"/>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99392"/>
            <a:ext cx="8229600" cy="1196752"/>
          </a:xfrm>
        </p:spPr>
        <p:txBody>
          <a:bodyPr/>
          <a:lstStyle/>
          <a:p>
            <a:pPr eaLnBrk="1" hangingPunct="1"/>
            <a:r>
              <a:rPr lang="lv-LV" b="1" dirty="0" smtClean="0"/>
              <a:t>Atzīšana ir vienīgais ceļš</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17</a:t>
            </a:fld>
            <a:endParaRPr lang="lv-LV" smtClean="0"/>
          </a:p>
        </p:txBody>
      </p:sp>
      <p:sp>
        <p:nvSpPr>
          <p:cNvPr id="6" name="Rounded Rectangle 5"/>
          <p:cNvSpPr/>
          <p:nvPr/>
        </p:nvSpPr>
        <p:spPr>
          <a:xfrm>
            <a:off x="467544" y="980728"/>
            <a:ext cx="5616624" cy="136765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Ir jāpiedzīvo līdzšinējās pieejas </a:t>
            </a:r>
            <a:r>
              <a:rPr lang="lv-LV" sz="4000" dirty="0" smtClean="0"/>
              <a:t>neefektivitāti</a:t>
            </a:r>
            <a:r>
              <a:rPr lang="lv-LV" sz="4000" dirty="0"/>
              <a:t>.</a:t>
            </a:r>
            <a:endParaRPr lang="en-US" sz="4000" dirty="0"/>
          </a:p>
        </p:txBody>
      </p:sp>
      <p:sp>
        <p:nvSpPr>
          <p:cNvPr id="5" name="Rounded Rectangle 4"/>
          <p:cNvSpPr/>
          <p:nvPr/>
        </p:nvSpPr>
        <p:spPr>
          <a:xfrm>
            <a:off x="971600" y="2564904"/>
            <a:ext cx="4464496" cy="69369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Jāpiedzīvo sāpes</a:t>
            </a:r>
            <a:endParaRPr lang="en-US" sz="4000" dirty="0"/>
          </a:p>
        </p:txBody>
      </p:sp>
      <p:sp>
        <p:nvSpPr>
          <p:cNvPr id="7" name="Rounded Rectangle 6"/>
          <p:cNvSpPr/>
          <p:nvPr/>
        </p:nvSpPr>
        <p:spPr>
          <a:xfrm>
            <a:off x="179512" y="3429000"/>
            <a:ext cx="6163319" cy="166618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Jo tikai tad, tas būs pietiekami spēcīgs </a:t>
            </a:r>
            <a:r>
              <a:rPr lang="lv-LV" sz="3600" dirty="0" err="1" smtClean="0"/>
              <a:t>motivators</a:t>
            </a:r>
            <a:r>
              <a:rPr lang="lv-LV" sz="3600" dirty="0" smtClean="0"/>
              <a:t> </a:t>
            </a:r>
            <a:r>
              <a:rPr lang="lv-LV" sz="3600" dirty="0"/>
              <a:t>meklēt palīdzību. </a:t>
            </a:r>
            <a:endParaRPr lang="en-US" sz="3600" dirty="0"/>
          </a:p>
        </p:txBody>
      </p:sp>
      <p:sp>
        <p:nvSpPr>
          <p:cNvPr id="8" name="Rounded Rectangle 6"/>
          <p:cNvSpPr/>
          <p:nvPr/>
        </p:nvSpPr>
        <p:spPr>
          <a:xfrm>
            <a:off x="395536" y="5301208"/>
            <a:ext cx="5670252" cy="12515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Citādi – kādēļ mēs lai meklētu </a:t>
            </a:r>
            <a:r>
              <a:rPr lang="lv-LV" sz="4000" dirty="0" smtClean="0"/>
              <a:t>palīdzību?</a:t>
            </a:r>
            <a:endParaRPr lang="en-US" sz="4000" dirty="0"/>
          </a:p>
        </p:txBody>
      </p:sp>
    </p:spTree>
    <p:extLst>
      <p:ext uri="{BB962C8B-B14F-4D97-AF65-F5344CB8AC3E}">
        <p14:creationId xmlns="" xmlns:p14="http://schemas.microsoft.com/office/powerpoint/2010/main" val="801276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5"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Ieradums vai atkarība?"/>
          <p:cNvPicPr>
            <a:picLocks noChangeAspect="1" noChangeArrowheads="1"/>
          </p:cNvPicPr>
          <p:nvPr/>
        </p:nvPicPr>
        <p:blipFill>
          <a:blip r:embed="rId2" cstate="print"/>
          <a:srcRect/>
          <a:stretch>
            <a:fillRect/>
          </a:stretch>
        </p:blipFill>
        <p:spPr bwMode="auto">
          <a:xfrm>
            <a:off x="1979712" y="2321495"/>
            <a:ext cx="5040560" cy="5040561"/>
          </a:xfrm>
          <a:prstGeom prst="rect">
            <a:avLst/>
          </a:prstGeom>
          <a:noFill/>
        </p:spPr>
      </p:pic>
      <p:sp>
        <p:nvSpPr>
          <p:cNvPr id="10243" name="Rectangle 2"/>
          <p:cNvSpPr>
            <a:spLocks noGrp="1" noChangeArrowheads="1"/>
          </p:cNvSpPr>
          <p:nvPr>
            <p:ph type="title" idx="4294967295"/>
          </p:nvPr>
        </p:nvSpPr>
        <p:spPr>
          <a:xfrm>
            <a:off x="468313" y="-27384"/>
            <a:ext cx="8229600" cy="936104"/>
          </a:xfrm>
        </p:spPr>
        <p:txBody>
          <a:bodyPr/>
          <a:lstStyle/>
          <a:p>
            <a:pPr eaLnBrk="1" hangingPunct="1"/>
            <a:r>
              <a:rPr lang="lv-LV" b="1" dirty="0" smtClean="0"/>
              <a:t>Izrauties no grēka apļa</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18</a:t>
            </a:fld>
            <a:endParaRPr lang="lv-LV" smtClean="0"/>
          </a:p>
        </p:txBody>
      </p:sp>
      <p:sp>
        <p:nvSpPr>
          <p:cNvPr id="6" name="Rounded Rectangle 5"/>
          <p:cNvSpPr/>
          <p:nvPr/>
        </p:nvSpPr>
        <p:spPr>
          <a:xfrm>
            <a:off x="323528" y="836712"/>
            <a:ext cx="8604448" cy="25318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Izlauzties  no šī gadiem ilgušā apļa var tikai tad, kad atzīstamies sev pašiem un citiem, ka neesam spējīgi tikt galā ar šo grēku.</a:t>
            </a:r>
            <a:endParaRPr lang="en-US" sz="4000" dirty="0"/>
          </a:p>
        </p:txBody>
      </p:sp>
    </p:spTree>
    <p:extLst>
      <p:ext uri="{BB962C8B-B14F-4D97-AF65-F5344CB8AC3E}">
        <p14:creationId xmlns="" xmlns:p14="http://schemas.microsoft.com/office/powerpoint/2010/main" val="1896590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578"/>
                                        </p:tgtEl>
                                        <p:attrNameLst>
                                          <p:attrName>style.visibility</p:attrName>
                                        </p:attrNameLst>
                                      </p:cBhvr>
                                      <p:to>
                                        <p:strVal val="visible"/>
                                      </p:to>
                                    </p:set>
                                    <p:animEffect transition="in" filter="fade">
                                      <p:cBhvr>
                                        <p:cTn id="12" dur="2000"/>
                                        <p:tgtEl>
                                          <p:spTgt spid="2457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72008"/>
            <a:ext cx="8229600" cy="980728"/>
          </a:xfrm>
        </p:spPr>
        <p:txBody>
          <a:bodyPr/>
          <a:lstStyle/>
          <a:p>
            <a:pPr eaLnBrk="1" hangingPunct="1"/>
            <a:r>
              <a:rPr lang="lv-LV" b="1" dirty="0" smtClean="0"/>
              <a:t>Kāpēc tas ir vienīgais ceļš?</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19</a:t>
            </a:fld>
            <a:endParaRPr lang="lv-LV" smtClean="0"/>
          </a:p>
        </p:txBody>
      </p:sp>
      <p:sp>
        <p:nvSpPr>
          <p:cNvPr id="6" name="Rounded Rectangle 5"/>
          <p:cNvSpPr/>
          <p:nvPr/>
        </p:nvSpPr>
        <p:spPr>
          <a:xfrm>
            <a:off x="1187624" y="1052736"/>
            <a:ext cx="6883399" cy="129564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Mēs dzīvojam ilūzijā, ka visa dzīve ir gājusi tikai uz augšu. </a:t>
            </a:r>
            <a:endParaRPr lang="en-US" sz="4000" dirty="0"/>
          </a:p>
        </p:txBody>
      </p:sp>
      <p:sp>
        <p:nvSpPr>
          <p:cNvPr id="5" name="Rounded Rectangle 5"/>
          <p:cNvSpPr/>
          <p:nvPr/>
        </p:nvSpPr>
        <p:spPr>
          <a:xfrm>
            <a:off x="1979712" y="2492896"/>
            <a:ext cx="5400600" cy="126213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Olimpiskais moto: </a:t>
            </a:r>
          </a:p>
          <a:p>
            <a:pPr algn="ctr"/>
            <a:r>
              <a:rPr lang="lv-LV" sz="4000" b="1" dirty="0" smtClean="0"/>
              <a:t>Ātrāk, tālāk, stiprāk</a:t>
            </a:r>
            <a:r>
              <a:rPr lang="lv-LV" sz="4000" dirty="0" smtClean="0"/>
              <a:t>.</a:t>
            </a:r>
            <a:endParaRPr lang="en-US" sz="4000" dirty="0"/>
          </a:p>
        </p:txBody>
      </p:sp>
      <p:sp>
        <p:nvSpPr>
          <p:cNvPr id="23554" name="AutoShape 2" descr="SOK apstiprina jaunu olimpisko mot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6" name="AutoShape 4" descr="SOK apstiprina jaunu olimpisko mot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3557" name="Picture 5"/>
          <p:cNvPicPr>
            <a:picLocks noChangeAspect="1" noChangeArrowheads="1"/>
          </p:cNvPicPr>
          <p:nvPr/>
        </p:nvPicPr>
        <p:blipFill>
          <a:blip r:embed="rId2" cstate="print"/>
          <a:srcRect/>
          <a:stretch>
            <a:fillRect/>
          </a:stretch>
        </p:blipFill>
        <p:spPr bwMode="auto">
          <a:xfrm>
            <a:off x="1543897" y="3789040"/>
            <a:ext cx="6218195" cy="3068960"/>
          </a:xfrm>
          <a:prstGeom prst="rect">
            <a:avLst/>
          </a:prstGeom>
          <a:ln>
            <a:noFill/>
          </a:ln>
          <a:effectLst>
            <a:softEdge rad="112500"/>
          </a:effectLst>
        </p:spPr>
      </p:pic>
    </p:spTree>
    <p:extLst>
      <p:ext uri="{BB962C8B-B14F-4D97-AF65-F5344CB8AC3E}">
        <p14:creationId xmlns="" xmlns:p14="http://schemas.microsoft.com/office/powerpoint/2010/main" val="9518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3557"/>
                                        </p:tgtEl>
                                        <p:attrNameLst>
                                          <p:attrName>style.visibility</p:attrName>
                                        </p:attrNameLst>
                                      </p:cBhvr>
                                      <p:to>
                                        <p:strVal val="visible"/>
                                      </p:to>
                                    </p:set>
                                    <p:animEffect transition="in" filter="fade">
                                      <p:cBhvr>
                                        <p:cTn id="12" dur="2000"/>
                                        <p:tgtEl>
                                          <p:spTgt spid="2355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10 Ways to Help Stuck Clients Move Forward"/>
          <p:cNvPicPr>
            <a:picLocks noChangeAspect="1" noChangeArrowheads="1"/>
          </p:cNvPicPr>
          <p:nvPr/>
        </p:nvPicPr>
        <p:blipFill>
          <a:blip r:embed="rId2" cstate="print"/>
          <a:srcRect/>
          <a:stretch>
            <a:fillRect/>
          </a:stretch>
        </p:blipFill>
        <p:spPr bwMode="auto">
          <a:xfrm>
            <a:off x="467544" y="2276872"/>
            <a:ext cx="8072190" cy="4505409"/>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1. solis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a:t>
            </a:fld>
            <a:endParaRPr lang="lv-LV" smtClean="0"/>
          </a:p>
        </p:txBody>
      </p:sp>
      <p:sp>
        <p:nvSpPr>
          <p:cNvPr id="5" name="Rounded Rectangle 4"/>
          <p:cNvSpPr/>
          <p:nvPr/>
        </p:nvSpPr>
        <p:spPr>
          <a:xfrm>
            <a:off x="539552" y="692696"/>
            <a:ext cx="806489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Mēs atzinām, ka esam bezspēcīgi pret </a:t>
            </a:r>
            <a:r>
              <a:rPr lang="lv-LV" sz="3600" dirty="0" smtClean="0"/>
              <a:t>grēku (</a:t>
            </a:r>
            <a:r>
              <a:rPr lang="lv-LV" sz="3600" dirty="0" smtClean="0"/>
              <a:t>atkarību</a:t>
            </a:r>
            <a:r>
              <a:rPr lang="lv-LV" sz="3600" dirty="0" smtClean="0"/>
              <a:t>) </a:t>
            </a:r>
            <a:r>
              <a:rPr lang="lv-LV" sz="3600" dirty="0" smtClean="0"/>
              <a:t>un ka mūsu dzīves bija kļuvušas nevadāmas.</a:t>
            </a:r>
            <a:endParaRPr lang="en-US" sz="3600" dirty="0"/>
          </a:p>
        </p:txBody>
      </p:sp>
      <p:sp>
        <p:nvSpPr>
          <p:cNvPr id="6" name="Rounded Rectangle 5"/>
          <p:cNvSpPr/>
          <p:nvPr/>
        </p:nvSpPr>
        <p:spPr>
          <a:xfrm>
            <a:off x="251520" y="6021288"/>
            <a:ext cx="28803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Aprunāšana</a:t>
            </a:r>
            <a:endParaRPr lang="en-US" sz="3600" dirty="0"/>
          </a:p>
        </p:txBody>
      </p:sp>
      <p:sp>
        <p:nvSpPr>
          <p:cNvPr id="7" name="Rounded Rectangle 6"/>
          <p:cNvSpPr/>
          <p:nvPr/>
        </p:nvSpPr>
        <p:spPr>
          <a:xfrm>
            <a:off x="6156176" y="2708920"/>
            <a:ext cx="273630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Pornogrāfija</a:t>
            </a:r>
            <a:endParaRPr lang="en-US" sz="3600" dirty="0"/>
          </a:p>
        </p:txBody>
      </p:sp>
      <p:sp>
        <p:nvSpPr>
          <p:cNvPr id="8" name="Rounded Rectangle 7"/>
          <p:cNvSpPr/>
          <p:nvPr/>
        </p:nvSpPr>
        <p:spPr>
          <a:xfrm>
            <a:off x="6236568" y="3789040"/>
            <a:ext cx="27279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Azartspēles</a:t>
            </a:r>
            <a:endParaRPr lang="en-US" sz="3600" dirty="0"/>
          </a:p>
        </p:txBody>
      </p:sp>
      <p:sp>
        <p:nvSpPr>
          <p:cNvPr id="9" name="Rounded Rectangle 8"/>
          <p:cNvSpPr/>
          <p:nvPr/>
        </p:nvSpPr>
        <p:spPr>
          <a:xfrm>
            <a:off x="6516216" y="4653136"/>
            <a:ext cx="216024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err="1" smtClean="0"/>
              <a:t>Soc.tīkli</a:t>
            </a:r>
            <a:endParaRPr lang="en-US" sz="3600" dirty="0"/>
          </a:p>
        </p:txBody>
      </p:sp>
      <p:sp>
        <p:nvSpPr>
          <p:cNvPr id="10" name="Rounded Rectangle 9"/>
          <p:cNvSpPr/>
          <p:nvPr/>
        </p:nvSpPr>
        <p:spPr>
          <a:xfrm>
            <a:off x="179512" y="2708920"/>
            <a:ext cx="230425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Alkohols</a:t>
            </a:r>
            <a:endParaRPr lang="en-US" sz="3600" dirty="0"/>
          </a:p>
        </p:txBody>
      </p:sp>
      <p:sp>
        <p:nvSpPr>
          <p:cNvPr id="11" name="Rounded Rectangle 10"/>
          <p:cNvSpPr/>
          <p:nvPr/>
        </p:nvSpPr>
        <p:spPr>
          <a:xfrm>
            <a:off x="179512" y="3645024"/>
            <a:ext cx="230425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Cigaretes</a:t>
            </a:r>
            <a:endParaRPr lang="en-US" sz="3600" dirty="0"/>
          </a:p>
        </p:txBody>
      </p:sp>
      <p:sp>
        <p:nvSpPr>
          <p:cNvPr id="12" name="Rounded Rectangle 11"/>
          <p:cNvSpPr/>
          <p:nvPr/>
        </p:nvSpPr>
        <p:spPr>
          <a:xfrm>
            <a:off x="179512" y="4725144"/>
            <a:ext cx="280831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Datorspēles</a:t>
            </a:r>
            <a:endParaRPr lang="en-US" sz="3600" dirty="0"/>
          </a:p>
        </p:txBody>
      </p:sp>
      <p:sp>
        <p:nvSpPr>
          <p:cNvPr id="13" name="Rounded Rectangle 12"/>
          <p:cNvSpPr/>
          <p:nvPr/>
        </p:nvSpPr>
        <p:spPr>
          <a:xfrm>
            <a:off x="6228184" y="5517232"/>
            <a:ext cx="259228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Sporta fans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6"/>
                                        </p:tgtEl>
                                        <p:attrNameLst>
                                          <p:attrName>style.visibility</p:attrName>
                                        </p:attrNameLst>
                                      </p:cBhvr>
                                      <p:to>
                                        <p:strVal val="visible"/>
                                      </p:to>
                                    </p:set>
                                    <p:animEffect transition="in" filter="fade">
                                      <p:cBhvr>
                                        <p:cTn id="12" dur="2000"/>
                                        <p:tgtEl>
                                          <p:spTgt spid="4198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childTnLst>
                          </p:cTn>
                        </p:par>
                        <p:par>
                          <p:cTn id="41" fill="hold">
                            <p:stCondLst>
                              <p:cond delay="16500"/>
                            </p:stCondLst>
                            <p:childTnLst>
                              <p:par>
                                <p:cTn id="42" presetID="10"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2000"/>
                                        <p:tgtEl>
                                          <p:spTgt spid="12"/>
                                        </p:tgtEl>
                                      </p:cBhvr>
                                    </p:animEffect>
                                  </p:childTnLst>
                                </p:cTn>
                              </p:par>
                            </p:childTnLst>
                          </p:cTn>
                        </p:par>
                        <p:par>
                          <p:cTn id="45" fill="hold">
                            <p:stCondLst>
                              <p:cond delay="185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Why You Should Be Involved in Your Kids' Education Even if They Are Only 3  Years Old - Table View Pre-Primary"/>
          <p:cNvPicPr>
            <a:picLocks noChangeAspect="1" noChangeArrowheads="1"/>
          </p:cNvPicPr>
          <p:nvPr/>
        </p:nvPicPr>
        <p:blipFill>
          <a:blip r:embed="rId2" cstate="print"/>
          <a:srcRect/>
          <a:stretch>
            <a:fillRect/>
          </a:stretch>
        </p:blipFill>
        <p:spPr bwMode="auto">
          <a:xfrm>
            <a:off x="0" y="758952"/>
            <a:ext cx="9144000" cy="6099048"/>
          </a:xfrm>
          <a:prstGeom prst="rect">
            <a:avLst/>
          </a:prstGeom>
          <a:noFill/>
        </p:spPr>
      </p:pic>
      <p:sp>
        <p:nvSpPr>
          <p:cNvPr id="10243" name="Rectangle 2"/>
          <p:cNvSpPr>
            <a:spLocks noGrp="1" noChangeArrowheads="1"/>
          </p:cNvSpPr>
          <p:nvPr>
            <p:ph type="title" idx="4294967295"/>
          </p:nvPr>
        </p:nvSpPr>
        <p:spPr>
          <a:xfrm>
            <a:off x="468313" y="72008"/>
            <a:ext cx="8229600" cy="836712"/>
          </a:xfrm>
        </p:spPr>
        <p:txBody>
          <a:bodyPr/>
          <a:lstStyle/>
          <a:p>
            <a:pPr eaLnBrk="1" hangingPunct="1"/>
            <a:r>
              <a:rPr lang="lv-LV" b="1" dirty="0" smtClean="0"/>
              <a:t>Bērnībā</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20</a:t>
            </a:fld>
            <a:endParaRPr lang="lv-LV" smtClean="0"/>
          </a:p>
        </p:txBody>
      </p:sp>
      <p:sp>
        <p:nvSpPr>
          <p:cNvPr id="6" name="Rounded Rectangle 5"/>
          <p:cNvSpPr/>
          <p:nvPr/>
        </p:nvSpPr>
        <p:spPr>
          <a:xfrm>
            <a:off x="251520" y="908720"/>
            <a:ext cx="5587255"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Kad kaut ko nevarējām, nemācējām, lūdzām vecākiem pēc palīdzības</a:t>
            </a:r>
            <a:endParaRPr lang="en-US" sz="3600" dirty="0"/>
          </a:p>
        </p:txBody>
      </p:sp>
      <p:sp>
        <p:nvSpPr>
          <p:cNvPr id="5" name="Rounded Rectangle 5"/>
          <p:cNvSpPr/>
          <p:nvPr/>
        </p:nvSpPr>
        <p:spPr>
          <a:xfrm>
            <a:off x="5255568" y="2636912"/>
            <a:ext cx="3888432" cy="20882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Vienlaikus iemācījāmies arī manipulēt ar vecākiem</a:t>
            </a:r>
            <a:endParaRPr lang="en-US" sz="3600" dirty="0"/>
          </a:p>
        </p:txBody>
      </p:sp>
      <p:sp>
        <p:nvSpPr>
          <p:cNvPr id="7" name="Rounded Rectangle 5"/>
          <p:cNvSpPr/>
          <p:nvPr/>
        </p:nvSpPr>
        <p:spPr>
          <a:xfrm>
            <a:off x="119001" y="4941168"/>
            <a:ext cx="4741031"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Izauguši lieli mēs esam aizmirsuši par savu nevarēšanu</a:t>
            </a:r>
            <a:endParaRPr lang="en-US" sz="3600" dirty="0"/>
          </a:p>
        </p:txBody>
      </p:sp>
    </p:spTree>
    <p:extLst>
      <p:ext uri="{BB962C8B-B14F-4D97-AF65-F5344CB8AC3E}">
        <p14:creationId xmlns="" xmlns:p14="http://schemas.microsoft.com/office/powerpoint/2010/main" val="185115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2530"/>
                                        </p:tgtEl>
                                        <p:attrNameLst>
                                          <p:attrName>style.visibility</p:attrName>
                                        </p:attrNameLst>
                                      </p:cBhvr>
                                      <p:to>
                                        <p:strVal val="visible"/>
                                      </p:to>
                                    </p:set>
                                    <p:animEffect transition="in" filter="fade">
                                      <p:cBhvr>
                                        <p:cTn id="12" dur="2000"/>
                                        <p:tgtEl>
                                          <p:spTgt spid="2253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5"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Zvaigzne ABC - Pieaugušie bērni. Disfunkcionālo ģimeņu noslēpumi"/>
          <p:cNvPicPr>
            <a:picLocks noChangeAspect="1" noChangeArrowheads="1"/>
          </p:cNvPicPr>
          <p:nvPr/>
        </p:nvPicPr>
        <p:blipFill>
          <a:blip r:embed="rId2" cstate="print"/>
          <a:srcRect t="11380" b="23588"/>
          <a:stretch>
            <a:fillRect/>
          </a:stretch>
        </p:blipFill>
        <p:spPr bwMode="auto">
          <a:xfrm>
            <a:off x="5072062" y="1052736"/>
            <a:ext cx="4071938" cy="4104456"/>
          </a:xfrm>
          <a:prstGeom prst="rect">
            <a:avLst/>
          </a:prstGeom>
          <a:noFill/>
        </p:spPr>
      </p:pic>
      <p:sp>
        <p:nvSpPr>
          <p:cNvPr id="10243" name="Rectangle 2"/>
          <p:cNvSpPr>
            <a:spLocks noGrp="1" noChangeArrowheads="1"/>
          </p:cNvSpPr>
          <p:nvPr>
            <p:ph type="title" idx="4294967295"/>
          </p:nvPr>
        </p:nvSpPr>
        <p:spPr>
          <a:xfrm>
            <a:off x="468313" y="-99392"/>
            <a:ext cx="8229600" cy="1196752"/>
          </a:xfrm>
        </p:spPr>
        <p:txBody>
          <a:bodyPr/>
          <a:lstStyle/>
          <a:p>
            <a:pPr eaLnBrk="1" hangingPunct="1"/>
            <a:r>
              <a:rPr lang="lv-LV" sz="5400" b="1" dirty="0" smtClean="0"/>
              <a:t>Izauguši lieli</a:t>
            </a:r>
            <a:endParaRPr lang="lv-LV" sz="54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21</a:t>
            </a:fld>
            <a:endParaRPr lang="lv-LV" smtClean="0"/>
          </a:p>
        </p:txBody>
      </p:sp>
      <p:sp>
        <p:nvSpPr>
          <p:cNvPr id="7" name="Rounded Rectangle 5"/>
          <p:cNvSpPr/>
          <p:nvPr/>
        </p:nvSpPr>
        <p:spPr>
          <a:xfrm>
            <a:off x="179513" y="1052736"/>
            <a:ext cx="4536503"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Izauguši lieli mēs esam aizmirsuši par savu nevarēšanu</a:t>
            </a:r>
            <a:endParaRPr lang="en-US" sz="3600" dirty="0"/>
          </a:p>
        </p:txBody>
      </p:sp>
      <p:sp>
        <p:nvSpPr>
          <p:cNvPr id="8" name="Rounded Rectangle 5"/>
          <p:cNvSpPr/>
          <p:nvPr/>
        </p:nvSpPr>
        <p:spPr>
          <a:xfrm>
            <a:off x="251520" y="2996952"/>
            <a:ext cx="5255815"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Mums liekas, ka ar visu jātiek galā pašiem</a:t>
            </a:r>
            <a:endParaRPr lang="en-US" sz="3600" dirty="0"/>
          </a:p>
        </p:txBody>
      </p:sp>
      <p:sp>
        <p:nvSpPr>
          <p:cNvPr id="9" name="Rounded Rectangle 5"/>
          <p:cNvSpPr/>
          <p:nvPr/>
        </p:nvSpPr>
        <p:spPr>
          <a:xfrm>
            <a:off x="323528" y="4581128"/>
            <a:ext cx="5759871" cy="22768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Kad netiekam galā, mēs izliekamies, manipulējam, bet palīdzību bieži nelūdzam.</a:t>
            </a:r>
            <a:endParaRPr lang="en-US" sz="3600" dirty="0"/>
          </a:p>
        </p:txBody>
      </p:sp>
    </p:spTree>
    <p:extLst>
      <p:ext uri="{BB962C8B-B14F-4D97-AF65-F5344CB8AC3E}">
        <p14:creationId xmlns="" xmlns:p14="http://schemas.microsoft.com/office/powerpoint/2010/main" val="67327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fade">
                                      <p:cBhvr>
                                        <p:cTn id="12" dur="2000"/>
                                        <p:tgtEl>
                                          <p:spTgt spid="2150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7" grpId="0" animBg="1"/>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72008"/>
            <a:ext cx="8229600" cy="1196752"/>
          </a:xfrm>
        </p:spPr>
        <p:txBody>
          <a:bodyPr/>
          <a:lstStyle/>
          <a:p>
            <a:pPr eaLnBrk="1" hangingPunct="1"/>
            <a:r>
              <a:rPr lang="lv-LV" b="1" dirty="0" smtClean="0"/>
              <a:t>Dzīve </a:t>
            </a:r>
            <a:r>
              <a:rPr lang="lv-LV" b="1" cap="small" dirty="0" smtClean="0"/>
              <a:t>nav</a:t>
            </a:r>
            <a:r>
              <a:rPr lang="lv-LV" b="1" dirty="0" smtClean="0"/>
              <a:t> tikai nepārtraukta augšupeja</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22</a:t>
            </a:fld>
            <a:endParaRPr lang="lv-LV" smtClean="0"/>
          </a:p>
        </p:txBody>
      </p:sp>
      <p:sp>
        <p:nvSpPr>
          <p:cNvPr id="8" name="Rounded Rectangle 5"/>
          <p:cNvSpPr/>
          <p:nvPr/>
        </p:nvSpPr>
        <p:spPr>
          <a:xfrm>
            <a:off x="468313" y="1700808"/>
            <a:ext cx="2519511"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Izaugsme</a:t>
            </a:r>
            <a:endParaRPr lang="en-US" sz="4000" dirty="0"/>
          </a:p>
        </p:txBody>
      </p:sp>
      <p:sp>
        <p:nvSpPr>
          <p:cNvPr id="10" name="Rounded Rectangle 5"/>
          <p:cNvSpPr/>
          <p:nvPr/>
        </p:nvSpPr>
        <p:spPr>
          <a:xfrm>
            <a:off x="3431369" y="1714860"/>
            <a:ext cx="2076735"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Kritiens</a:t>
            </a:r>
            <a:endParaRPr lang="en-US" sz="4000" dirty="0"/>
          </a:p>
        </p:txBody>
      </p:sp>
      <p:sp>
        <p:nvSpPr>
          <p:cNvPr id="11" name="Rounded Rectangle 5"/>
          <p:cNvSpPr/>
          <p:nvPr/>
        </p:nvSpPr>
        <p:spPr>
          <a:xfrm>
            <a:off x="5796137" y="1728912"/>
            <a:ext cx="3024336" cy="7780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Iestrēgšana</a:t>
            </a:r>
            <a:endParaRPr lang="en-US" sz="4000" dirty="0"/>
          </a:p>
        </p:txBody>
      </p:sp>
      <p:sp>
        <p:nvSpPr>
          <p:cNvPr id="12" name="Rounded Rectangle 5"/>
          <p:cNvSpPr/>
          <p:nvPr/>
        </p:nvSpPr>
        <p:spPr>
          <a:xfrm>
            <a:off x="345753" y="2880792"/>
            <a:ext cx="3085616" cy="12682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Lūgums pēc palīdzības</a:t>
            </a:r>
            <a:endParaRPr lang="en-US" sz="4000" dirty="0"/>
          </a:p>
        </p:txBody>
      </p:sp>
      <p:sp>
        <p:nvSpPr>
          <p:cNvPr id="13" name="Rounded Rectangle 5"/>
          <p:cNvSpPr/>
          <p:nvPr/>
        </p:nvSpPr>
        <p:spPr>
          <a:xfrm>
            <a:off x="3597610" y="3118892"/>
            <a:ext cx="2796815"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Mācīšanās</a:t>
            </a:r>
            <a:endParaRPr lang="en-US" sz="4000" dirty="0"/>
          </a:p>
        </p:txBody>
      </p:sp>
      <p:sp>
        <p:nvSpPr>
          <p:cNvPr id="14" name="Rounded Rectangle 5"/>
          <p:cNvSpPr/>
          <p:nvPr/>
        </p:nvSpPr>
        <p:spPr>
          <a:xfrm>
            <a:off x="6553200" y="2893244"/>
            <a:ext cx="2483768" cy="12682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Apgūtas prasmes</a:t>
            </a:r>
            <a:endParaRPr lang="en-US" sz="4000" dirty="0"/>
          </a:p>
        </p:txBody>
      </p:sp>
      <p:sp>
        <p:nvSpPr>
          <p:cNvPr id="15" name="Rounded Rectangle 5"/>
          <p:cNvSpPr/>
          <p:nvPr/>
        </p:nvSpPr>
        <p:spPr>
          <a:xfrm>
            <a:off x="504056" y="4492824"/>
            <a:ext cx="2483768" cy="8083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Veiksme</a:t>
            </a:r>
            <a:endParaRPr lang="en-US" sz="4000" dirty="0"/>
          </a:p>
        </p:txBody>
      </p:sp>
      <p:sp>
        <p:nvSpPr>
          <p:cNvPr id="16" name="Rounded Rectangle 5"/>
          <p:cNvSpPr/>
          <p:nvPr/>
        </p:nvSpPr>
        <p:spPr>
          <a:xfrm>
            <a:off x="3450741" y="4492824"/>
            <a:ext cx="2777443" cy="7780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Kritiens…</a:t>
            </a:r>
            <a:endParaRPr lang="en-US" sz="4000" dirty="0"/>
          </a:p>
        </p:txBody>
      </p:sp>
      <p:sp>
        <p:nvSpPr>
          <p:cNvPr id="17" name="Rectangle 2"/>
          <p:cNvSpPr txBox="1">
            <a:spLocks noChangeArrowheads="1"/>
          </p:cNvSpPr>
          <p:nvPr/>
        </p:nvSpPr>
        <p:spPr bwMode="auto">
          <a:xfrm>
            <a:off x="352401" y="5524723"/>
            <a:ext cx="8229600" cy="119675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smtClean="0"/>
              <a:t>Tikai caur nevarēšanas atzīšanu varam tikt tālāk</a:t>
            </a:r>
            <a:endParaRPr lang="lv-LV" b="1" kern="0" dirty="0" smtClean="0">
              <a:solidFill>
                <a:schemeClr val="tx1"/>
              </a:solidFill>
            </a:endParaRPr>
          </a:p>
        </p:txBody>
      </p:sp>
      <p:sp>
        <p:nvSpPr>
          <p:cNvPr id="2" name="Skujiņa 1"/>
          <p:cNvSpPr/>
          <p:nvPr/>
        </p:nvSpPr>
        <p:spPr>
          <a:xfrm>
            <a:off x="2987824" y="1916832"/>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
        <p:nvSpPr>
          <p:cNvPr id="18" name="Skujiņa 17"/>
          <p:cNvSpPr/>
          <p:nvPr/>
        </p:nvSpPr>
        <p:spPr>
          <a:xfrm>
            <a:off x="5486436" y="1939111"/>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
        <p:nvSpPr>
          <p:cNvPr id="19" name="Skujiņa 18"/>
          <p:cNvSpPr/>
          <p:nvPr/>
        </p:nvSpPr>
        <p:spPr>
          <a:xfrm>
            <a:off x="65278" y="3367764"/>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
        <p:nvSpPr>
          <p:cNvPr id="20" name="Skujiņa 19"/>
          <p:cNvSpPr/>
          <p:nvPr/>
        </p:nvSpPr>
        <p:spPr>
          <a:xfrm>
            <a:off x="3296676" y="3298912"/>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
        <p:nvSpPr>
          <p:cNvPr id="21" name="Skujiņa 20"/>
          <p:cNvSpPr/>
          <p:nvPr/>
        </p:nvSpPr>
        <p:spPr>
          <a:xfrm>
            <a:off x="6321741" y="3254681"/>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
        <p:nvSpPr>
          <p:cNvPr id="22" name="Skujiņa 21"/>
          <p:cNvSpPr/>
          <p:nvPr/>
        </p:nvSpPr>
        <p:spPr>
          <a:xfrm>
            <a:off x="120942" y="4691449"/>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
        <p:nvSpPr>
          <p:cNvPr id="23" name="Skujiņa 22"/>
          <p:cNvSpPr/>
          <p:nvPr/>
        </p:nvSpPr>
        <p:spPr>
          <a:xfrm>
            <a:off x="2968452" y="4695573"/>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Tree>
    <p:extLst>
      <p:ext uri="{BB962C8B-B14F-4D97-AF65-F5344CB8AC3E}">
        <p14:creationId xmlns="" xmlns:p14="http://schemas.microsoft.com/office/powerpoint/2010/main" val="3041482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1"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par>
                          <p:cTn id="20" fill="hold">
                            <p:stCondLst>
                              <p:cond delay="4500"/>
                            </p:stCondLst>
                            <p:childTnLst>
                              <p:par>
                                <p:cTn id="21" presetID="1"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par>
                          <p:cTn id="23" fill="hold">
                            <p:stCondLst>
                              <p:cond delay="4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par>
                          <p:cTn id="27" fill="hold">
                            <p:stCondLst>
                              <p:cond delay="6500"/>
                            </p:stCondLst>
                            <p:childTnLst>
                              <p:par>
                                <p:cTn id="28" presetID="1"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childTnLst>
                                </p:cTn>
                              </p:par>
                            </p:childTnLst>
                          </p:cTn>
                        </p:par>
                        <p:par>
                          <p:cTn id="30" fill="hold">
                            <p:stCondLst>
                              <p:cond delay="6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childTnLst>
                          </p:cTn>
                        </p:par>
                        <p:par>
                          <p:cTn id="34" fill="hold">
                            <p:stCondLst>
                              <p:cond delay="8500"/>
                            </p:stCondLst>
                            <p:childTnLst>
                              <p:par>
                                <p:cTn id="35" presetID="1"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par>
                          <p:cTn id="37" fill="hold">
                            <p:stCondLst>
                              <p:cond delay="8500"/>
                            </p:stCondLst>
                            <p:childTnLst>
                              <p:par>
                                <p:cTn id="38" presetID="10"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2000"/>
                                        <p:tgtEl>
                                          <p:spTgt spid="13"/>
                                        </p:tgtEl>
                                      </p:cBhvr>
                                    </p:animEffect>
                                  </p:childTnLst>
                                </p:cTn>
                              </p:par>
                            </p:childTnLst>
                          </p:cTn>
                        </p:par>
                        <p:par>
                          <p:cTn id="41" fill="hold">
                            <p:stCondLst>
                              <p:cond delay="10500"/>
                            </p:stCondLst>
                            <p:childTnLst>
                              <p:par>
                                <p:cTn id="42" presetID="1"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childTnLst>
                                </p:cTn>
                              </p:par>
                            </p:childTnLst>
                          </p:cTn>
                        </p:par>
                        <p:par>
                          <p:cTn id="44" fill="hold">
                            <p:stCondLst>
                              <p:cond delay="105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2000"/>
                                        <p:tgtEl>
                                          <p:spTgt spid="14"/>
                                        </p:tgtEl>
                                      </p:cBhvr>
                                    </p:animEffect>
                                  </p:childTnLst>
                                </p:cTn>
                              </p:par>
                            </p:childTnLst>
                          </p:cTn>
                        </p:par>
                        <p:par>
                          <p:cTn id="48" fill="hold">
                            <p:stCondLst>
                              <p:cond delay="12500"/>
                            </p:stCondLst>
                            <p:childTnLst>
                              <p:par>
                                <p:cTn id="49" presetID="1"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par>
                          <p:cTn id="51" fill="hold">
                            <p:stCondLst>
                              <p:cond delay="12500"/>
                            </p:stCondLst>
                            <p:childTnLst>
                              <p:par>
                                <p:cTn id="52" presetID="10"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2000"/>
                                        <p:tgtEl>
                                          <p:spTgt spid="15"/>
                                        </p:tgtEl>
                                      </p:cBhvr>
                                    </p:animEffect>
                                  </p:childTnLst>
                                </p:cTn>
                              </p:par>
                            </p:childTnLst>
                          </p:cTn>
                        </p:par>
                        <p:par>
                          <p:cTn id="55" fill="hold">
                            <p:stCondLst>
                              <p:cond delay="14500"/>
                            </p:stCondLst>
                            <p:childTnLst>
                              <p:par>
                                <p:cTn id="56" presetID="1" presetClass="entr" presetSubtype="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childTnLst>
                                </p:cTn>
                              </p:par>
                            </p:childTnLst>
                          </p:cTn>
                        </p:par>
                        <p:par>
                          <p:cTn id="58" fill="hold">
                            <p:stCondLst>
                              <p:cond delay="1450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2000"/>
                                        <p:tgtEl>
                                          <p:spTgt spid="16"/>
                                        </p:tgtEl>
                                      </p:cBhvr>
                                    </p:animEffect>
                                  </p:childTnLst>
                                </p:cTn>
                              </p:par>
                            </p:childTnLst>
                          </p:cTn>
                        </p:par>
                        <p:par>
                          <p:cTn id="62" fill="hold">
                            <p:stCondLst>
                              <p:cond delay="16500"/>
                            </p:stCondLst>
                            <p:childTnLst>
                              <p:par>
                                <p:cTn id="63" presetID="2" presetClass="entr" presetSubtype="8"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0-#ppt_w/2"/>
                                          </p:val>
                                        </p:tav>
                                        <p:tav tm="100000">
                                          <p:val>
                                            <p:strVal val="#ppt_x"/>
                                          </p:val>
                                        </p:tav>
                                      </p:tavLst>
                                    </p:anim>
                                    <p:anim calcmode="lin" valueType="num">
                                      <p:cBhvr additive="base">
                                        <p:cTn id="66"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10" grpId="0" animBg="1"/>
      <p:bldP spid="11" grpId="0" animBg="1"/>
      <p:bldP spid="12" grpId="0" animBg="1"/>
      <p:bldP spid="13" grpId="0" animBg="1"/>
      <p:bldP spid="14" grpId="0" animBg="1"/>
      <p:bldP spid="15" grpId="0" animBg="1"/>
      <p:bldP spid="16" grpId="0" animBg="1"/>
      <p:bldP spid="17" grpId="0"/>
      <p:bldP spid="2" grpId="0" animBg="1"/>
      <p:bldP spid="18" grpId="0" animBg="1"/>
      <p:bldP spid="19" grpId="0" animBg="1"/>
      <p:bldP spid="20" grpId="0" animBg="1"/>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23</a:t>
            </a:fld>
            <a:endParaRPr lang="en-US"/>
          </a:p>
        </p:txBody>
      </p:sp>
      <p:sp>
        <p:nvSpPr>
          <p:cNvPr id="10" name="Rectangle 2"/>
          <p:cNvSpPr>
            <a:spLocks noGrp="1" noChangeArrowheads="1"/>
          </p:cNvSpPr>
          <p:nvPr>
            <p:ph type="title"/>
          </p:nvPr>
        </p:nvSpPr>
        <p:spPr>
          <a:xfrm>
            <a:off x="72008" y="217587"/>
            <a:ext cx="3744416" cy="907157"/>
          </a:xfrm>
        </p:spPr>
        <p:txBody>
          <a:bodyPr/>
          <a:lstStyle/>
          <a:p>
            <a:pPr marL="762000" indent="-762000" algn="l" eaLnBrk="1" hangingPunct="1">
              <a:defRPr/>
            </a:pPr>
            <a:r>
              <a:rPr lang="lv-LV" b="1" dirty="0" smtClean="0"/>
              <a:t>no AA grāmatas:</a:t>
            </a:r>
            <a:endParaRPr lang="en-US" b="1" dirty="0">
              <a:solidFill>
                <a:schemeClr val="tx1"/>
              </a:solidFill>
            </a:endParaRPr>
          </a:p>
        </p:txBody>
      </p:sp>
      <p:sp>
        <p:nvSpPr>
          <p:cNvPr id="6" name="Rounded Rectangle 5"/>
          <p:cNvSpPr/>
          <p:nvPr/>
        </p:nvSpPr>
        <p:spPr>
          <a:xfrm>
            <a:off x="3707904" y="548681"/>
            <a:ext cx="5256584" cy="617279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3200" dirty="0"/>
              <a:t>Tikai pilnīga sakāve paver mums iespēju spēt pirmo soli uz atbrīvošanos un spēku. Mēs esam tik nevadāmas varas priekšā, ka to pārvarēt nav mūsu spēkos. Bez palīdzības no ārpuses mums pašiem nav iespējas uzveikt šo atkarību.</a:t>
            </a:r>
          </a:p>
        </p:txBody>
      </p:sp>
    </p:spTree>
    <p:extLst>
      <p:ext uri="{BB962C8B-B14F-4D97-AF65-F5344CB8AC3E}">
        <p14:creationId xmlns="" xmlns:p14="http://schemas.microsoft.com/office/powerpoint/2010/main"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Vienā brīdī ir jāatzīst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24</a:t>
            </a:fld>
            <a:endParaRPr lang="lv-LV" smtClean="0"/>
          </a:p>
        </p:txBody>
      </p:sp>
      <p:sp>
        <p:nvSpPr>
          <p:cNvPr id="5" name="Rounded Rectangle 4"/>
          <p:cNvSpPr/>
          <p:nvPr/>
        </p:nvSpPr>
        <p:spPr>
          <a:xfrm>
            <a:off x="395536" y="3678883"/>
            <a:ext cx="8291264" cy="241441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Te ir viena lieta, viens grēks kuru es nevaru atrisināt saviem spēkiem, man ir vajadzīga palīdzība no augšienes, no kaut kā lielāka, no Dieva. </a:t>
            </a:r>
            <a:endParaRPr lang="lv-LV" sz="3600" dirty="0"/>
          </a:p>
        </p:txBody>
      </p:sp>
      <p:sp>
        <p:nvSpPr>
          <p:cNvPr id="6" name="Rounded Rectangle 4"/>
          <p:cNvSpPr/>
          <p:nvPr/>
        </p:nvSpPr>
        <p:spPr>
          <a:xfrm>
            <a:off x="467544" y="833388"/>
            <a:ext cx="8213700" cy="25236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Lai pārmaiņas būtu iespējamas, mums jāpiedzīvo savas līdzšinējās domāšanas neefektivitāti un ar to saistītais emocionālais pārdzīvojums. </a:t>
            </a:r>
          </a:p>
        </p:txBody>
      </p:sp>
    </p:spTree>
    <p:extLst>
      <p:ext uri="{BB962C8B-B14F-4D97-AF65-F5344CB8AC3E}">
        <p14:creationId xmlns="" xmlns:p14="http://schemas.microsoft.com/office/powerpoint/2010/main" val="1854626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idx="1"/>
          </p:nvPr>
        </p:nvSpPr>
        <p:spPr>
          <a:xfrm>
            <a:off x="2" y="142876"/>
            <a:ext cx="9143998" cy="714356"/>
          </a:xfrm>
        </p:spPr>
        <p:txBody>
          <a:bodyPr>
            <a:normAutofit/>
          </a:bodyPr>
          <a:lstStyle/>
          <a:p>
            <a:pPr algn="ctr" eaLnBrk="1" hangingPunct="1">
              <a:lnSpc>
                <a:spcPct val="80000"/>
              </a:lnSpc>
              <a:buFontTx/>
              <a:buNone/>
              <a:defRPr/>
            </a:pPr>
            <a:r>
              <a:rPr lang="lv-LV" sz="4800" b="1" cap="all" dirty="0" smtClean="0">
                <a:ln w="500">
                  <a:solidFill>
                    <a:schemeClr val="tx2">
                      <a:shade val="20000"/>
                      <a:satMod val="120000"/>
                    </a:schemeClr>
                  </a:solidFill>
                </a:ln>
                <a:solidFill>
                  <a:srgbClr val="1C1C1C"/>
                </a:solidFill>
                <a:latin typeface="Arial" pitchFamily="34" charset="0"/>
                <a:ea typeface="+mj-ea"/>
                <a:cs typeface="Arial" pitchFamily="34" charset="0"/>
              </a:rPr>
              <a:t>Grēksūdze</a:t>
            </a:r>
            <a:endParaRPr lang="lv-LV" sz="4400" b="1" dirty="0">
              <a:latin typeface="Arial" charset="0"/>
              <a:cs typeface="Arial" charset="0"/>
            </a:endParaRPr>
          </a:p>
        </p:txBody>
      </p:sp>
      <p:pic>
        <p:nvPicPr>
          <p:cNvPr id="4" name="Picture 5"/>
          <p:cNvPicPr>
            <a:picLocks noChangeAspect="1" noChangeArrowheads="1"/>
          </p:cNvPicPr>
          <p:nvPr/>
        </p:nvPicPr>
        <p:blipFill>
          <a:blip r:embed="rId3" cstate="print"/>
          <a:srcRect/>
          <a:stretch>
            <a:fillRect/>
          </a:stretch>
        </p:blipFill>
        <p:spPr bwMode="auto">
          <a:xfrm>
            <a:off x="1115616" y="3271874"/>
            <a:ext cx="6774053" cy="3586126"/>
          </a:xfrm>
          <a:prstGeom prst="rect">
            <a:avLst/>
          </a:prstGeom>
          <a:ln>
            <a:noFill/>
          </a:ln>
          <a:effectLst>
            <a:softEdge rad="112500"/>
          </a:effectLst>
        </p:spPr>
      </p:pic>
      <p:sp>
        <p:nvSpPr>
          <p:cNvPr id="12292" name="Rectangle 4"/>
          <p:cNvSpPr>
            <a:spLocks noChangeArrowheads="1"/>
          </p:cNvSpPr>
          <p:nvPr/>
        </p:nvSpPr>
        <p:spPr bwMode="auto">
          <a:xfrm>
            <a:off x="2" y="1021282"/>
            <a:ext cx="9143998" cy="1938992"/>
          </a:xfrm>
          <a:prstGeom prst="rect">
            <a:avLst/>
          </a:prstGeom>
          <a:noFill/>
          <a:ln w="9525">
            <a:noFill/>
            <a:miter lim="800000"/>
            <a:headEnd/>
            <a:tailEnd/>
          </a:ln>
        </p:spPr>
        <p:txBody>
          <a:bodyPr wrap="square">
            <a:spAutoFit/>
          </a:bodyPr>
          <a:lstStyle/>
          <a:p>
            <a:pPr>
              <a:buFont typeface="Arial" charset="0"/>
              <a:buChar char="•"/>
              <a:defRPr/>
            </a:pPr>
            <a:r>
              <a:rPr lang="lv-LV" sz="4000" b="1" dirty="0" smtClean="0">
                <a:solidFill>
                  <a:srgbClr val="292929"/>
                </a:solidFill>
              </a:rPr>
              <a:t>Visi</a:t>
            </a:r>
            <a:r>
              <a:rPr lang="lv-LV" sz="4000" dirty="0">
                <a:solidFill>
                  <a:srgbClr val="292929"/>
                </a:solidFill>
              </a:rPr>
              <a:t>: Es, </a:t>
            </a:r>
            <a:r>
              <a:rPr lang="lv-LV" sz="4000" b="1" dirty="0">
                <a:solidFill>
                  <a:srgbClr val="292929"/>
                </a:solidFill>
              </a:rPr>
              <a:t>nabaga grēcinieks</a:t>
            </a:r>
            <a:r>
              <a:rPr lang="lv-LV" sz="4000" dirty="0">
                <a:solidFill>
                  <a:srgbClr val="292929"/>
                </a:solidFill>
              </a:rPr>
              <a:t>, Tev sūdzu savus grēkus, ar ko esmu apgrēkojies domās, vārdos un </a:t>
            </a:r>
            <a:r>
              <a:rPr lang="lv-LV" sz="4000" dirty="0" smtClean="0">
                <a:solidFill>
                  <a:srgbClr val="292929"/>
                </a:solidFill>
              </a:rPr>
              <a:t>darbos...</a:t>
            </a:r>
            <a:endParaRPr lang="lv-LV" sz="4000" dirty="0">
              <a:solidFill>
                <a:srgbClr val="292929"/>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itting Your Lowest Point | Faith Consulting"/>
          <p:cNvPicPr>
            <a:picLocks noChangeAspect="1" noChangeArrowheads="1"/>
          </p:cNvPicPr>
          <p:nvPr/>
        </p:nvPicPr>
        <p:blipFill>
          <a:blip r:embed="rId2" cstate="print"/>
          <a:srcRect/>
          <a:stretch>
            <a:fillRect/>
          </a:stretch>
        </p:blipFill>
        <p:spPr bwMode="auto">
          <a:xfrm>
            <a:off x="0" y="836712"/>
            <a:ext cx="9144000" cy="6021288"/>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Bedres dibens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26</a:t>
            </a:fld>
            <a:endParaRPr lang="lv-LV" smtClean="0"/>
          </a:p>
        </p:txBody>
      </p:sp>
      <p:sp>
        <p:nvSpPr>
          <p:cNvPr id="6" name="Rounded Rectangle 4"/>
          <p:cNvSpPr/>
          <p:nvPr/>
        </p:nvSpPr>
        <p:spPr>
          <a:xfrm>
            <a:off x="3923928" y="1196752"/>
            <a:ext cx="4752528" cy="711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Zemāk vairs nav kur</a:t>
            </a:r>
            <a:endParaRPr lang="lv-LV" sz="3600" dirty="0"/>
          </a:p>
        </p:txBody>
      </p:sp>
      <p:sp>
        <p:nvSpPr>
          <p:cNvPr id="7" name="Rounded Rectangle 4"/>
          <p:cNvSpPr/>
          <p:nvPr/>
        </p:nvSpPr>
        <p:spPr>
          <a:xfrm>
            <a:off x="2555776" y="2204864"/>
            <a:ext cx="6336704" cy="711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Ir tik slikti, ka sliktāk nav kur. </a:t>
            </a:r>
          </a:p>
        </p:txBody>
      </p:sp>
      <p:sp>
        <p:nvSpPr>
          <p:cNvPr id="8" name="Rounded Rectangle 4"/>
          <p:cNvSpPr/>
          <p:nvPr/>
        </p:nvSpPr>
        <p:spPr>
          <a:xfrm>
            <a:off x="3491880" y="3260553"/>
            <a:ext cx="4968552" cy="10873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Esmu visu izmēģinājis, un tāpat nesanāk.</a:t>
            </a:r>
          </a:p>
        </p:txBody>
      </p:sp>
      <p:sp>
        <p:nvSpPr>
          <p:cNvPr id="9" name="Rounded Rectangle 4"/>
          <p:cNvSpPr/>
          <p:nvPr/>
        </p:nvSpPr>
        <p:spPr>
          <a:xfrm>
            <a:off x="3131840" y="4725144"/>
            <a:ext cx="5365575" cy="12083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tas ir pārņēmis mani, es to vairs nekontrolēju. </a:t>
            </a:r>
          </a:p>
        </p:txBody>
      </p:sp>
    </p:spTree>
    <p:extLst>
      <p:ext uri="{BB962C8B-B14F-4D97-AF65-F5344CB8AC3E}">
        <p14:creationId xmlns="" xmlns:p14="http://schemas.microsoft.com/office/powerpoint/2010/main" val="193875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6386"/>
                                        </p:tgtEl>
                                        <p:attrNameLst>
                                          <p:attrName>style.visibility</p:attrName>
                                        </p:attrNameLst>
                                      </p:cBhvr>
                                      <p:to>
                                        <p:strVal val="visible"/>
                                      </p:to>
                                    </p:set>
                                    <p:animEffect transition="in" filter="fade">
                                      <p:cBhvr>
                                        <p:cTn id="11" dur="2000"/>
                                        <p:tgtEl>
                                          <p:spTgt spid="1638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7" grpId="0" animBg="1"/>
      <p:bldP spid="8"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2" cstate="print"/>
          <a:srcRect/>
          <a:stretch>
            <a:fillRect/>
          </a:stretch>
        </p:blipFill>
        <p:spPr bwMode="auto">
          <a:xfrm>
            <a:off x="1296144" y="-387424"/>
            <a:ext cx="7236296" cy="6859841"/>
          </a:xfrm>
          <a:prstGeom prst="rect">
            <a:avLst/>
          </a:prstGeom>
          <a:noFill/>
          <a:ln w="9525">
            <a:noFill/>
            <a:miter lim="800000"/>
            <a:headEnd/>
            <a:tailEnd/>
          </a:ln>
        </p:spPr>
      </p:pic>
      <p:sp>
        <p:nvSpPr>
          <p:cNvPr id="10243" name="Rectangle 2"/>
          <p:cNvSpPr>
            <a:spLocks noGrp="1" noChangeArrowheads="1"/>
          </p:cNvSpPr>
          <p:nvPr>
            <p:ph type="title" idx="4294967295"/>
          </p:nvPr>
        </p:nvSpPr>
        <p:spPr>
          <a:xfrm>
            <a:off x="899591" y="0"/>
            <a:ext cx="7798321" cy="850900"/>
          </a:xfrm>
        </p:spPr>
        <p:txBody>
          <a:bodyPr/>
          <a:lstStyle/>
          <a:p>
            <a:pPr eaLnBrk="1" hangingPunct="1"/>
            <a:r>
              <a:rPr lang="lv-LV" b="1" dirty="0" smtClean="0">
                <a:solidFill>
                  <a:schemeClr val="tx1"/>
                </a:solidFill>
              </a:rPr>
              <a:t>Atkarība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27</a:t>
            </a:fld>
            <a:endParaRPr lang="lv-LV" smtClean="0"/>
          </a:p>
        </p:txBody>
      </p:sp>
      <p:sp>
        <p:nvSpPr>
          <p:cNvPr id="6" name="Rounded Rectangle 4"/>
          <p:cNvSpPr/>
          <p:nvPr/>
        </p:nvSpPr>
        <p:spPr>
          <a:xfrm>
            <a:off x="179512" y="188640"/>
            <a:ext cx="316835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Esmu solījies, darījis to un to</a:t>
            </a:r>
          </a:p>
        </p:txBody>
      </p:sp>
      <p:sp>
        <p:nvSpPr>
          <p:cNvPr id="7" name="Rounded Rectangle 4"/>
          <p:cNvSpPr/>
          <p:nvPr/>
        </p:nvSpPr>
        <p:spPr>
          <a:xfrm>
            <a:off x="6804248" y="404664"/>
            <a:ext cx="2195736"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Nekas nepalīdz</a:t>
            </a:r>
            <a:endParaRPr lang="lv-LV" sz="3600" dirty="0"/>
          </a:p>
        </p:txBody>
      </p:sp>
      <p:sp>
        <p:nvSpPr>
          <p:cNvPr id="8" name="Rounded Rectangle 4"/>
          <p:cNvSpPr/>
          <p:nvPr/>
        </p:nvSpPr>
        <p:spPr>
          <a:xfrm>
            <a:off x="1043608" y="5013176"/>
            <a:ext cx="6973663"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Es taču mācēšu ar to tikt galā, bet es turpinu dzert, neskatoties uz to, kādas sekas tas </a:t>
            </a:r>
            <a:r>
              <a:rPr lang="lv-LV" sz="3600" dirty="0" smtClean="0"/>
              <a:t>atstāj</a:t>
            </a:r>
            <a:r>
              <a:rPr lang="lv-LV" sz="3600" dirty="0"/>
              <a:t>.</a:t>
            </a:r>
          </a:p>
        </p:txBody>
      </p:sp>
    </p:spTree>
    <p:extLst>
      <p:ext uri="{BB962C8B-B14F-4D97-AF65-F5344CB8AC3E}">
        <p14:creationId xmlns="" xmlns:p14="http://schemas.microsoft.com/office/powerpoint/2010/main" val="229216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5363"/>
                                        </p:tgtEl>
                                        <p:attrNameLst>
                                          <p:attrName>style.visibility</p:attrName>
                                        </p:attrNameLst>
                                      </p:cBhvr>
                                      <p:to>
                                        <p:strVal val="visible"/>
                                      </p:to>
                                    </p:set>
                                    <p:animEffect transition="in" filter="fade">
                                      <p:cBhvr>
                                        <p:cTn id="11" dur="2000"/>
                                        <p:tgtEl>
                                          <p:spTgt spid="15363"/>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Bedre (2021) | Filmas.lv | LMDb"/>
          <p:cNvPicPr>
            <a:picLocks noChangeAspect="1" noChangeArrowheads="1"/>
          </p:cNvPicPr>
          <p:nvPr/>
        </p:nvPicPr>
        <p:blipFill>
          <a:blip r:embed="rId2" cstate="print"/>
          <a:srcRect t="16686"/>
          <a:stretch>
            <a:fillRect/>
          </a:stretch>
        </p:blipFill>
        <p:spPr bwMode="auto">
          <a:xfrm>
            <a:off x="395537" y="3736296"/>
            <a:ext cx="7987342" cy="3726571"/>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Bedres dibens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28</a:t>
            </a:fld>
            <a:endParaRPr lang="lv-LV" smtClean="0"/>
          </a:p>
        </p:txBody>
      </p:sp>
      <p:sp>
        <p:nvSpPr>
          <p:cNvPr id="6" name="Rounded Rectangle 4"/>
          <p:cNvSpPr/>
          <p:nvPr/>
        </p:nvSpPr>
        <p:spPr>
          <a:xfrm>
            <a:off x="1674193" y="836712"/>
            <a:ext cx="5778127" cy="7116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Tā ir sajūta, atklāsme</a:t>
            </a:r>
            <a:endParaRPr lang="lv-LV" sz="4000" dirty="0"/>
          </a:p>
        </p:txBody>
      </p:sp>
      <p:sp>
        <p:nvSpPr>
          <p:cNvPr id="7" name="Rounded Rectangle 4"/>
          <p:cNvSpPr/>
          <p:nvPr/>
        </p:nvSpPr>
        <p:spPr>
          <a:xfrm>
            <a:off x="179512" y="1938490"/>
            <a:ext cx="4464496" cy="19945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Vienam zaudēts darbs ir zemākais punkts</a:t>
            </a:r>
            <a:endParaRPr lang="lv-LV" sz="4000" dirty="0"/>
          </a:p>
        </p:txBody>
      </p:sp>
      <p:sp>
        <p:nvSpPr>
          <p:cNvPr id="8" name="Rounded Rectangle 4"/>
          <p:cNvSpPr/>
          <p:nvPr/>
        </p:nvSpPr>
        <p:spPr>
          <a:xfrm>
            <a:off x="5004048" y="2185842"/>
            <a:ext cx="3600400" cy="15392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Citam kļūšana par </a:t>
            </a:r>
            <a:r>
              <a:rPr lang="lv-LV" sz="4000" dirty="0" err="1" smtClean="0"/>
              <a:t>bomzi</a:t>
            </a:r>
            <a:endParaRPr lang="lv-LV" sz="4000" dirty="0"/>
          </a:p>
        </p:txBody>
      </p:sp>
      <p:sp>
        <p:nvSpPr>
          <p:cNvPr id="2" name="Labā bultiņa 1"/>
          <p:cNvSpPr/>
          <p:nvPr/>
        </p:nvSpPr>
        <p:spPr>
          <a:xfrm rot="7753511">
            <a:off x="2941575" y="1582643"/>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
        <p:nvSpPr>
          <p:cNvPr id="10" name="Labā bultiņa 9"/>
          <p:cNvSpPr/>
          <p:nvPr/>
        </p:nvSpPr>
        <p:spPr>
          <a:xfrm rot="4019321">
            <a:off x="5528487" y="1617883"/>
            <a:ext cx="576064" cy="711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extLst>
      <p:ext uri="{BB962C8B-B14F-4D97-AF65-F5344CB8AC3E}">
        <p14:creationId xmlns="" xmlns:p14="http://schemas.microsoft.com/office/powerpoint/2010/main" val="415291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fade">
                                      <p:cBhvr>
                                        <p:cTn id="12" dur="2000"/>
                                        <p:tgtEl>
                                          <p:spTgt spid="1433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6500"/>
                            </p:stCondLst>
                            <p:childTnLst>
                              <p:par>
                                <p:cTn id="25" presetID="1"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7" grpId="0" animBg="1"/>
      <p:bldP spid="8" grpId="0" animBg="1"/>
      <p:bldP spid="2"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a:spLocks noGrp="1"/>
          </p:cNvSpPr>
          <p:nvPr>
            <p:ph type="sldNum" sz="quarter" idx="12"/>
          </p:nvPr>
        </p:nvSpPr>
        <p:spPr>
          <a:noFill/>
        </p:spPr>
        <p:txBody>
          <a:bodyPr/>
          <a:lstStyle/>
          <a:p>
            <a:fld id="{5C443F84-02A0-4ED0-9240-4005E1DB59C1}" type="slidenum">
              <a:rPr lang="en-US" smtClean="0"/>
              <a:pPr/>
              <a:t>29</a:t>
            </a:fld>
            <a:endParaRPr lang="en-US"/>
          </a:p>
        </p:txBody>
      </p:sp>
      <p:sp>
        <p:nvSpPr>
          <p:cNvPr id="10" name="Rectangle 2"/>
          <p:cNvSpPr>
            <a:spLocks noGrp="1" noChangeArrowheads="1"/>
          </p:cNvSpPr>
          <p:nvPr>
            <p:ph type="title"/>
          </p:nvPr>
        </p:nvSpPr>
        <p:spPr>
          <a:xfrm>
            <a:off x="107504" y="217587"/>
            <a:ext cx="5580112" cy="907157"/>
          </a:xfrm>
        </p:spPr>
        <p:txBody>
          <a:bodyPr/>
          <a:lstStyle/>
          <a:p>
            <a:pPr algn="l" eaLnBrk="1" hangingPunct="1">
              <a:defRPr/>
            </a:pPr>
            <a:r>
              <a:rPr lang="lv-LV" b="1" dirty="0" smtClean="0"/>
              <a:t>Ābrahams </a:t>
            </a:r>
            <a:r>
              <a:rPr lang="lv-LV" b="1" dirty="0" err="1" smtClean="0"/>
              <a:t>Tverskis</a:t>
            </a:r>
            <a:r>
              <a:rPr lang="lv-LV" b="1" dirty="0" smtClean="0"/>
              <a:t>:</a:t>
            </a:r>
            <a:br>
              <a:rPr lang="lv-LV" b="1" dirty="0" smtClean="0"/>
            </a:br>
            <a:r>
              <a:rPr lang="lv-LV" sz="3600" dirty="0" err="1" smtClean="0"/>
              <a:t>psihoterapiets</a:t>
            </a:r>
            <a:r>
              <a:rPr lang="lv-LV" sz="3600" dirty="0" smtClean="0"/>
              <a:t>, jūdu rabīns</a:t>
            </a:r>
            <a:endParaRPr lang="en-US" dirty="0">
              <a:solidFill>
                <a:schemeClr val="tx1"/>
              </a:solidFill>
            </a:endParaRPr>
          </a:p>
        </p:txBody>
      </p:sp>
      <p:sp>
        <p:nvSpPr>
          <p:cNvPr id="6" name="Rounded Rectangle 5"/>
          <p:cNvSpPr/>
          <p:nvPr/>
        </p:nvSpPr>
        <p:spPr>
          <a:xfrm>
            <a:off x="3707904" y="1484783"/>
            <a:ext cx="5256584" cy="523669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a:t>Indivīds no šķietami lielākām ciešanām (stresa) tiecas uz mazākām ciešanām (stresu). Nekad pretēji. Cilvēks nekad neizvēlas lielākas ciešanas.</a:t>
            </a:r>
          </a:p>
        </p:txBody>
      </p:sp>
      <p:pic>
        <p:nvPicPr>
          <p:cNvPr id="3" name="Attēls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05680" y="1468140"/>
            <a:ext cx="3358208" cy="5093282"/>
          </a:xfrm>
          <a:prstGeom prst="rect">
            <a:avLst/>
          </a:prstGeom>
        </p:spPr>
      </p:pic>
    </p:spTree>
    <p:extLst>
      <p:ext uri="{BB962C8B-B14F-4D97-AF65-F5344CB8AC3E}">
        <p14:creationId xmlns="" xmlns:p14="http://schemas.microsoft.com/office/powerpoint/2010/main" val="31179146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a:spLocks noGrp="1"/>
          </p:cNvSpPr>
          <p:nvPr>
            <p:ph type="sldNum" sz="quarter" idx="12"/>
          </p:nvPr>
        </p:nvSpPr>
        <p:spPr>
          <a:noFill/>
        </p:spPr>
        <p:txBody>
          <a:bodyPr/>
          <a:lstStyle/>
          <a:p>
            <a:fld id="{5C443F84-02A0-4ED0-9240-4005E1DB59C1}" type="slidenum">
              <a:rPr lang="en-US" smtClean="0"/>
              <a:pPr/>
              <a:t>3</a:t>
            </a:fld>
            <a:endParaRPr lang="en-US"/>
          </a:p>
        </p:txBody>
      </p:sp>
      <p:sp>
        <p:nvSpPr>
          <p:cNvPr id="10" name="Rectangle 2"/>
          <p:cNvSpPr>
            <a:spLocks noGrp="1" noChangeArrowheads="1"/>
          </p:cNvSpPr>
          <p:nvPr>
            <p:ph type="title"/>
          </p:nvPr>
        </p:nvSpPr>
        <p:spPr>
          <a:xfrm>
            <a:off x="72008" y="73571"/>
            <a:ext cx="8244408" cy="619125"/>
          </a:xfrm>
        </p:spPr>
        <p:txBody>
          <a:bodyPr/>
          <a:lstStyle/>
          <a:p>
            <a:pPr marL="762000" indent="-762000" algn="l" eaLnBrk="1" hangingPunct="1">
              <a:defRPr/>
            </a:pPr>
            <a:r>
              <a:rPr lang="lv-LV" b="1" dirty="0" smtClean="0"/>
              <a:t>Nīls Ārmstrongs:</a:t>
            </a:r>
            <a:endParaRPr lang="en-US" b="1" dirty="0">
              <a:solidFill>
                <a:schemeClr val="tx1"/>
              </a:solidFill>
            </a:endParaRPr>
          </a:p>
        </p:txBody>
      </p:sp>
      <p:pic>
        <p:nvPicPr>
          <p:cNvPr id="2050" name="Picture 2" descr="Nīls Ārmstrongs — Vikipēdija"/>
          <p:cNvPicPr>
            <a:picLocks noChangeAspect="1" noChangeArrowheads="1"/>
          </p:cNvPicPr>
          <p:nvPr/>
        </p:nvPicPr>
        <p:blipFill>
          <a:blip r:embed="rId3" cstate="print"/>
          <a:srcRect/>
          <a:stretch>
            <a:fillRect/>
          </a:stretch>
        </p:blipFill>
        <p:spPr bwMode="auto">
          <a:xfrm flipH="1">
            <a:off x="251520" y="836712"/>
            <a:ext cx="3615005" cy="56967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Rounded Rectangle 5"/>
          <p:cNvSpPr/>
          <p:nvPr/>
        </p:nvSpPr>
        <p:spPr>
          <a:xfrm>
            <a:off x="3995936" y="1340768"/>
            <a:ext cx="4717032" cy="42484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eaLnBrk="1" hangingPunct="1"/>
            <a:r>
              <a:rPr lang="lv-LV" sz="6000" b="1" dirty="0" smtClean="0"/>
              <a:t>Mazs solis cilvēkam,            bet milzīgs cilvēcei.</a:t>
            </a:r>
            <a:endParaRPr lang="en-US" altLang="lv-LV" sz="6000" b="1" dirty="0"/>
          </a:p>
        </p:txBody>
      </p:sp>
    </p:spTree>
    <p:extLst>
      <p:ext uri="{BB962C8B-B14F-4D97-AF65-F5344CB8AC3E}">
        <p14:creationId xmlns="" xmlns:p14="http://schemas.microsoft.com/office/powerpoint/2010/main" val="1651576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Effects of Drinking Alcohol on Your Health • Health Blog • Community Care  Physicians"/>
          <p:cNvPicPr>
            <a:picLocks noChangeAspect="1" noChangeArrowheads="1"/>
          </p:cNvPicPr>
          <p:nvPr/>
        </p:nvPicPr>
        <p:blipFill>
          <a:blip r:embed="rId2" cstate="print"/>
          <a:srcRect/>
          <a:stretch>
            <a:fillRect/>
          </a:stretch>
        </p:blipFill>
        <p:spPr bwMode="auto">
          <a:xfrm>
            <a:off x="323528" y="3243200"/>
            <a:ext cx="8597751" cy="3614800"/>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800" b="1" dirty="0" smtClean="0">
                <a:solidFill>
                  <a:schemeClr val="tx1"/>
                </a:solidFill>
              </a:rPr>
              <a:t>Mazākas ciešanas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30</a:t>
            </a:fld>
            <a:endParaRPr lang="lv-LV" smtClean="0"/>
          </a:p>
        </p:txBody>
      </p:sp>
      <p:sp>
        <p:nvSpPr>
          <p:cNvPr id="6" name="Rounded Rectangle 4"/>
          <p:cNvSpPr/>
          <p:nvPr/>
        </p:nvSpPr>
        <p:spPr>
          <a:xfrm>
            <a:off x="179512" y="803492"/>
            <a:ext cx="5286895" cy="11853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Cilvēks dzer, jo alkohols remdē ciešanas</a:t>
            </a:r>
          </a:p>
        </p:txBody>
      </p:sp>
      <p:sp>
        <p:nvSpPr>
          <p:cNvPr id="8" name="Rounded Rectangle 4"/>
          <p:cNvSpPr/>
          <p:nvPr/>
        </p:nvSpPr>
        <p:spPr>
          <a:xfrm>
            <a:off x="107504" y="2132856"/>
            <a:ext cx="5616624"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Kamēr es tā domāju, man nekas no tā neizraus</a:t>
            </a:r>
          </a:p>
        </p:txBody>
      </p:sp>
      <p:sp>
        <p:nvSpPr>
          <p:cNvPr id="9" name="Rounded Rectangle 4"/>
          <p:cNvSpPr/>
          <p:nvPr/>
        </p:nvSpPr>
        <p:spPr>
          <a:xfrm>
            <a:off x="6084168" y="692696"/>
            <a:ext cx="2592288" cy="28083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Dzerot ir mazākas ciešanas nekā </a:t>
            </a:r>
            <a:r>
              <a:rPr lang="lv-LV" sz="3600" dirty="0" smtClean="0"/>
              <a:t>skaidrā. </a:t>
            </a:r>
            <a:endParaRPr lang="lv-LV" sz="3600" dirty="0"/>
          </a:p>
        </p:txBody>
      </p:sp>
    </p:spTree>
    <p:extLst>
      <p:ext uri="{BB962C8B-B14F-4D97-AF65-F5344CB8AC3E}">
        <p14:creationId xmlns="" xmlns:p14="http://schemas.microsoft.com/office/powerpoint/2010/main" val="4130517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Bedres dibens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z="1200" smtClean="0"/>
              <a:pPr/>
              <a:t>31</a:t>
            </a:fld>
            <a:endParaRPr lang="lv-LV" sz="1200" smtClean="0"/>
          </a:p>
        </p:txBody>
      </p:sp>
      <p:sp>
        <p:nvSpPr>
          <p:cNvPr id="6" name="Rounded Rectangle 4"/>
          <p:cNvSpPr/>
          <p:nvPr/>
        </p:nvSpPr>
        <p:spPr>
          <a:xfrm>
            <a:off x="1547664" y="815752"/>
            <a:ext cx="6006975" cy="59702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brīdis, kad mainās skats</a:t>
            </a:r>
          </a:p>
        </p:txBody>
      </p:sp>
      <p:sp>
        <p:nvSpPr>
          <p:cNvPr id="9" name="Rounded Rectangle 4"/>
          <p:cNvSpPr/>
          <p:nvPr/>
        </p:nvSpPr>
        <p:spPr>
          <a:xfrm>
            <a:off x="467544" y="1556792"/>
            <a:ext cx="3528392" cy="23042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būt reibumā ir lielākas ciešanas, nekā būt skaidrā</a:t>
            </a:r>
          </a:p>
        </p:txBody>
      </p:sp>
      <p:sp>
        <p:nvSpPr>
          <p:cNvPr id="7" name="Rounded Rectangle 4"/>
          <p:cNvSpPr/>
          <p:nvPr/>
        </p:nvSpPr>
        <p:spPr>
          <a:xfrm>
            <a:off x="4644008" y="1916832"/>
            <a:ext cx="3754760"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Ja dzersi, pazaudēsi visu</a:t>
            </a:r>
            <a:endParaRPr lang="lv-LV" sz="4000" dirty="0"/>
          </a:p>
        </p:txBody>
      </p:sp>
      <p:pic>
        <p:nvPicPr>
          <p:cNvPr id="59394" name="Picture 2" descr="Svari — teorija. Dabaszinības, 5. klase."/>
          <p:cNvPicPr>
            <a:picLocks noChangeAspect="1" noChangeArrowheads="1"/>
          </p:cNvPicPr>
          <p:nvPr/>
        </p:nvPicPr>
        <p:blipFill>
          <a:blip r:embed="rId2" cstate="print"/>
          <a:srcRect/>
          <a:stretch>
            <a:fillRect/>
          </a:stretch>
        </p:blipFill>
        <p:spPr bwMode="auto">
          <a:xfrm flipH="1">
            <a:off x="1619672" y="4049688"/>
            <a:ext cx="6025411" cy="2808312"/>
          </a:xfrm>
          <a:prstGeom prst="rect">
            <a:avLst/>
          </a:prstGeom>
          <a:noFill/>
        </p:spPr>
      </p:pic>
    </p:spTree>
    <p:extLst>
      <p:ext uri="{BB962C8B-B14F-4D97-AF65-F5344CB8AC3E}">
        <p14:creationId xmlns="" xmlns:p14="http://schemas.microsoft.com/office/powerpoint/2010/main" val="2725281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9394"/>
                                        </p:tgtEl>
                                        <p:attrNameLst>
                                          <p:attrName>style.visibility</p:attrName>
                                        </p:attrNameLst>
                                      </p:cBhvr>
                                      <p:to>
                                        <p:strVal val="visible"/>
                                      </p:to>
                                    </p:set>
                                    <p:animEffect transition="in" filter="fade">
                                      <p:cBhvr>
                                        <p:cTn id="12" dur="2000"/>
                                        <p:tgtEl>
                                          <p:spTgt spid="5939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9" grpId="0" animBg="1"/>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22,600+ Man Hitting On Woman Stock Photos, Pictures &amp; Royalty-Free Images -  iStock | Man flirting, Bad date, Unwanted flirting"/>
          <p:cNvPicPr>
            <a:picLocks noChangeAspect="1" noChangeArrowheads="1"/>
          </p:cNvPicPr>
          <p:nvPr/>
        </p:nvPicPr>
        <p:blipFill>
          <a:blip r:embed="rId2" cstate="print"/>
          <a:srcRect r="10563"/>
          <a:stretch>
            <a:fillRect/>
          </a:stretch>
        </p:blipFill>
        <p:spPr bwMode="auto">
          <a:xfrm>
            <a:off x="3347866" y="2276872"/>
            <a:ext cx="5796134" cy="4320480"/>
          </a:xfrm>
          <a:prstGeom prst="rect">
            <a:avLst/>
          </a:prstGeom>
          <a:noFill/>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Skatu punkta maiņa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z="1200" smtClean="0"/>
              <a:pPr/>
              <a:t>32</a:t>
            </a:fld>
            <a:endParaRPr lang="lv-LV" sz="1200" smtClean="0"/>
          </a:p>
        </p:txBody>
      </p:sp>
      <p:sp>
        <p:nvSpPr>
          <p:cNvPr id="8" name="Rounded Rectangle 4"/>
          <p:cNvSpPr/>
          <p:nvPr/>
        </p:nvSpPr>
        <p:spPr>
          <a:xfrm>
            <a:off x="467544" y="836712"/>
            <a:ext cx="3456384" cy="11567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Ja smēķēsi, tev noņems kāju</a:t>
            </a:r>
            <a:endParaRPr lang="lv-LV" sz="3600" dirty="0"/>
          </a:p>
        </p:txBody>
      </p:sp>
      <p:sp>
        <p:nvSpPr>
          <p:cNvPr id="10" name="Rounded Rectangle 4"/>
          <p:cNvSpPr/>
          <p:nvPr/>
        </p:nvSpPr>
        <p:spPr>
          <a:xfrm>
            <a:off x="5580112" y="836712"/>
            <a:ext cx="2592288" cy="115676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Vardarbība ģimenē</a:t>
            </a:r>
            <a:endParaRPr lang="lv-LV" sz="3600" dirty="0"/>
          </a:p>
        </p:txBody>
      </p:sp>
      <p:pic>
        <p:nvPicPr>
          <p:cNvPr id="10242" name="Picture 2" descr="Man with One Leg | Morocco - Man with One Leg | francman | Flickr"/>
          <p:cNvPicPr>
            <a:picLocks noChangeAspect="1" noChangeArrowheads="1"/>
          </p:cNvPicPr>
          <p:nvPr/>
        </p:nvPicPr>
        <p:blipFill>
          <a:blip r:embed="rId3" cstate="print"/>
          <a:srcRect l="24668" t="18273" r="36959"/>
          <a:stretch>
            <a:fillRect/>
          </a:stretch>
        </p:blipFill>
        <p:spPr bwMode="auto">
          <a:xfrm>
            <a:off x="683568" y="2027076"/>
            <a:ext cx="3024336" cy="4830924"/>
          </a:xfrm>
          <a:prstGeom prst="rect">
            <a:avLst/>
          </a:prstGeom>
          <a:ln>
            <a:noFill/>
          </a:ln>
          <a:effectLst>
            <a:softEdge rad="112500"/>
          </a:effectLst>
        </p:spPr>
      </p:pic>
    </p:spTree>
    <p:extLst>
      <p:ext uri="{BB962C8B-B14F-4D97-AF65-F5344CB8AC3E}">
        <p14:creationId xmlns="" xmlns:p14="http://schemas.microsoft.com/office/powerpoint/2010/main" val="2725281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0242"/>
                                        </p:tgtEl>
                                        <p:attrNameLst>
                                          <p:attrName>style.visibility</p:attrName>
                                        </p:attrNameLst>
                                      </p:cBhvr>
                                      <p:to>
                                        <p:strVal val="visible"/>
                                      </p:to>
                                    </p:set>
                                    <p:animEffect transition="in" filter="fade">
                                      <p:cBhvr>
                                        <p:cTn id="15" dur="2000"/>
                                        <p:tgtEl>
                                          <p:spTgt spid="10242"/>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par>
                                <p:cTn id="20" presetID="10" presetClass="entr" presetSubtype="0" fill="hold" nodeType="withEffect">
                                  <p:stCondLst>
                                    <p:cond delay="0"/>
                                  </p:stCondLst>
                                  <p:childTnLst>
                                    <p:set>
                                      <p:cBhvr>
                                        <p:cTn id="21" dur="1" fill="hold">
                                          <p:stCondLst>
                                            <p:cond delay="0"/>
                                          </p:stCondLst>
                                        </p:cTn>
                                        <p:tgtEl>
                                          <p:spTgt spid="10244"/>
                                        </p:tgtEl>
                                        <p:attrNameLst>
                                          <p:attrName>style.visibility</p:attrName>
                                        </p:attrNameLst>
                                      </p:cBhvr>
                                      <p:to>
                                        <p:strVal val="visible"/>
                                      </p:to>
                                    </p:set>
                                    <p:animEffect transition="in" filter="fade">
                                      <p:cBhvr>
                                        <p:cTn id="22" dur="20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Bedres punktam ir jābūt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33</a:t>
            </a:fld>
            <a:endParaRPr lang="lv-LV" smtClean="0"/>
          </a:p>
        </p:txBody>
      </p:sp>
      <p:sp>
        <p:nvSpPr>
          <p:cNvPr id="6" name="Rounded Rectangle 4"/>
          <p:cNvSpPr/>
          <p:nvPr/>
        </p:nvSpPr>
        <p:spPr>
          <a:xfrm>
            <a:off x="611559" y="815752"/>
            <a:ext cx="7920881" cy="59702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Bez tā nav iespējamas pārmaiņas!</a:t>
            </a:r>
            <a:endParaRPr lang="lv-LV" sz="3600" dirty="0"/>
          </a:p>
        </p:txBody>
      </p:sp>
      <p:sp>
        <p:nvSpPr>
          <p:cNvPr id="9" name="Rounded Rectangle 4"/>
          <p:cNvSpPr/>
          <p:nvPr/>
        </p:nvSpPr>
        <p:spPr>
          <a:xfrm>
            <a:off x="1187624" y="1556792"/>
            <a:ext cx="6655047" cy="134494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Kāpēc lai cilvēks gribētu pārmaiņas?</a:t>
            </a:r>
            <a:endParaRPr lang="lv-LV" sz="4000" dirty="0"/>
          </a:p>
        </p:txBody>
      </p:sp>
      <p:sp>
        <p:nvSpPr>
          <p:cNvPr id="2" name="AutoShape 4" descr="https://www.cma.ca/sites/default/files/2020-07/Change%20management%20-%20Topic%20page%20-%20Feature%20imag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21" name="Picture 5"/>
          <p:cNvPicPr>
            <a:picLocks noChangeAspect="1" noChangeArrowheads="1"/>
          </p:cNvPicPr>
          <p:nvPr/>
        </p:nvPicPr>
        <p:blipFill>
          <a:blip r:embed="rId2" cstate="print"/>
          <a:srcRect/>
          <a:stretch>
            <a:fillRect/>
          </a:stretch>
        </p:blipFill>
        <p:spPr bwMode="auto">
          <a:xfrm>
            <a:off x="755576" y="2904864"/>
            <a:ext cx="7488832" cy="3953136"/>
          </a:xfrm>
          <a:prstGeom prst="rect">
            <a:avLst/>
          </a:prstGeom>
          <a:ln>
            <a:noFill/>
          </a:ln>
          <a:effectLst>
            <a:softEdge rad="112500"/>
          </a:effectLst>
        </p:spPr>
      </p:pic>
    </p:spTree>
    <p:extLst>
      <p:ext uri="{BB962C8B-B14F-4D97-AF65-F5344CB8AC3E}">
        <p14:creationId xmlns="" xmlns:p14="http://schemas.microsoft.com/office/powerpoint/2010/main" val="265775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221"/>
                                        </p:tgtEl>
                                        <p:attrNameLst>
                                          <p:attrName>style.visibility</p:attrName>
                                        </p:attrNameLst>
                                      </p:cBhvr>
                                      <p:to>
                                        <p:strVal val="visible"/>
                                      </p:to>
                                    </p:set>
                                    <p:animEffect transition="in" filter="fade">
                                      <p:cBhvr>
                                        <p:cTn id="12" dur="2000"/>
                                        <p:tgtEl>
                                          <p:spTgt spid="9221"/>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Bomzis vs Neredzamais cilvēks!! - Spoki"/>
          <p:cNvPicPr>
            <a:picLocks noChangeAspect="1" noChangeArrowheads="1"/>
          </p:cNvPicPr>
          <p:nvPr/>
        </p:nvPicPr>
        <p:blipFill>
          <a:blip r:embed="rId2" cstate="print"/>
          <a:srcRect l="5769" r="11538"/>
          <a:stretch>
            <a:fillRect/>
          </a:stretch>
        </p:blipFill>
        <p:spPr bwMode="auto">
          <a:xfrm>
            <a:off x="2987824" y="2634439"/>
            <a:ext cx="3456384" cy="4223561"/>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1. solis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34</a:t>
            </a:fld>
            <a:endParaRPr lang="lv-LV" smtClean="0"/>
          </a:p>
        </p:txBody>
      </p:sp>
      <p:sp>
        <p:nvSpPr>
          <p:cNvPr id="5" name="Rounded Rectangle 4"/>
          <p:cNvSpPr/>
          <p:nvPr/>
        </p:nvSpPr>
        <p:spPr>
          <a:xfrm>
            <a:off x="484213" y="836712"/>
            <a:ext cx="7920880"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Mēs </a:t>
            </a:r>
            <a:r>
              <a:rPr lang="lv-LV" sz="3600" b="1" u="sng" dirty="0" smtClean="0"/>
              <a:t>atzinām</a:t>
            </a:r>
            <a:r>
              <a:rPr lang="lv-LV" sz="3600" dirty="0" smtClean="0"/>
              <a:t>, ka esam bezspēcīgi pret </a:t>
            </a:r>
            <a:r>
              <a:rPr lang="lv-LV" sz="3600" dirty="0" smtClean="0"/>
              <a:t>grēku (</a:t>
            </a:r>
            <a:r>
              <a:rPr lang="lv-LV" sz="3600" dirty="0" smtClean="0"/>
              <a:t>atkarību</a:t>
            </a:r>
            <a:r>
              <a:rPr lang="lv-LV" sz="3600" dirty="0" smtClean="0"/>
              <a:t>) </a:t>
            </a:r>
            <a:r>
              <a:rPr lang="lv-LV" sz="3600" dirty="0" smtClean="0"/>
              <a:t>un ka mūsu dzīves bija kļuvušas nevadāmas.</a:t>
            </a:r>
            <a:endParaRPr lang="en-US" sz="3600" dirty="0"/>
          </a:p>
        </p:txBody>
      </p:sp>
      <p:sp>
        <p:nvSpPr>
          <p:cNvPr id="6" name="Rounded Rectangle 4"/>
          <p:cNvSpPr/>
          <p:nvPr/>
        </p:nvSpPr>
        <p:spPr>
          <a:xfrm>
            <a:off x="179512" y="3429000"/>
            <a:ext cx="2952328" cy="216024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Mums fiziski nav jānonāk līdz </a:t>
            </a:r>
            <a:r>
              <a:rPr lang="lv-LV" sz="3600" dirty="0" err="1" smtClean="0"/>
              <a:t>bomža</a:t>
            </a:r>
            <a:r>
              <a:rPr lang="lv-LV" sz="3600" dirty="0" smtClean="0"/>
              <a:t> līmenim</a:t>
            </a:r>
            <a:endParaRPr lang="lv-LV" sz="3600" dirty="0"/>
          </a:p>
        </p:txBody>
      </p:sp>
      <p:sp>
        <p:nvSpPr>
          <p:cNvPr id="7" name="Rounded Rectangle 4"/>
          <p:cNvSpPr/>
          <p:nvPr/>
        </p:nvSpPr>
        <p:spPr>
          <a:xfrm>
            <a:off x="6444208" y="3573016"/>
            <a:ext cx="2562572" cy="15121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Pārmaiņas sākas ar atzīšanu</a:t>
            </a:r>
            <a:endParaRPr lang="lv-LV" sz="3600" dirty="0"/>
          </a:p>
        </p:txBody>
      </p:sp>
    </p:spTree>
    <p:extLst>
      <p:ext uri="{BB962C8B-B14F-4D97-AF65-F5344CB8AC3E}">
        <p14:creationId xmlns="" xmlns:p14="http://schemas.microsoft.com/office/powerpoint/2010/main" val="297216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fade">
                                      <p:cBhvr>
                                        <p:cTn id="12" dur="2000"/>
                                        <p:tgtEl>
                                          <p:spTgt spid="819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1"/>
            <a:ext cx="8894763" cy="764704"/>
          </a:xfrm>
        </p:spPr>
        <p:txBody>
          <a:bodyPr/>
          <a:lstStyle/>
          <a:p>
            <a:pPr eaLnBrk="1" hangingPunct="1"/>
            <a:r>
              <a:rPr lang="lv-LV" sz="3600" b="1" dirty="0" smtClean="0"/>
              <a:t>Rom.7:15-19 Atzīt savu bezspēcību</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35</a:t>
            </a:fld>
            <a:endParaRPr lang="lv-LV" smtClean="0"/>
          </a:p>
        </p:txBody>
      </p:sp>
      <p:sp>
        <p:nvSpPr>
          <p:cNvPr id="7" name="Rectangle 6"/>
          <p:cNvSpPr/>
          <p:nvPr/>
        </p:nvSpPr>
        <p:spPr>
          <a:xfrm>
            <a:off x="0" y="764705"/>
            <a:ext cx="9144000" cy="2246769"/>
          </a:xfrm>
          <a:prstGeom prst="rect">
            <a:avLst/>
          </a:prstGeom>
        </p:spPr>
        <p:txBody>
          <a:bodyPr wrap="square">
            <a:spAutoFit/>
          </a:bodyPr>
          <a:lstStyle/>
          <a:p>
            <a:r>
              <a:rPr lang="lv-LV" sz="2800" baseline="30000" dirty="0" smtClean="0"/>
              <a:t>15</a:t>
            </a:r>
            <a:r>
              <a:rPr lang="lv-LV" sz="2800" dirty="0" smtClean="0"/>
              <a:t> Jo es pats nesaprotu, ko daru; jo nevis to, ko gribu, es daru, bet, ko ienīstu, to es daru. </a:t>
            </a:r>
            <a:r>
              <a:rPr lang="lv-LV" sz="2800" baseline="30000" dirty="0" smtClean="0"/>
              <a:t>18</a:t>
            </a:r>
            <a:r>
              <a:rPr lang="lv-LV" sz="2800" dirty="0" smtClean="0"/>
              <a:t> Jo es zinu, ka manī, tas ir, manā dabīgajā miesā, nemīt nekas labs. Labu gribēt man ir dots, bet labu darīt ne. </a:t>
            </a:r>
            <a:r>
              <a:rPr lang="lv-LV" sz="2800" baseline="30000" dirty="0" smtClean="0"/>
              <a:t>19</a:t>
            </a:r>
            <a:r>
              <a:rPr lang="lv-LV" sz="2800" dirty="0" smtClean="0"/>
              <a:t> Jo labo, ko gribu, es nedaru, bet ļauno, ko negribu, to es daru.</a:t>
            </a:r>
            <a:endParaRPr lang="lv-LV" sz="2800" dirty="0"/>
          </a:p>
        </p:txBody>
      </p:sp>
      <p:sp>
        <p:nvSpPr>
          <p:cNvPr id="8" name="Rounded Rectangle 4"/>
          <p:cNvSpPr/>
          <p:nvPr/>
        </p:nvSpPr>
        <p:spPr>
          <a:xfrm>
            <a:off x="683568" y="3068960"/>
            <a:ext cx="4896544" cy="67141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Pāvils ir ļoti godīgs</a:t>
            </a:r>
            <a:endParaRPr lang="lv-LV" sz="3600" dirty="0"/>
          </a:p>
        </p:txBody>
      </p:sp>
      <p:sp>
        <p:nvSpPr>
          <p:cNvPr id="9" name="Rounded Rectangle 4"/>
          <p:cNvSpPr/>
          <p:nvPr/>
        </p:nvSpPr>
        <p:spPr>
          <a:xfrm>
            <a:off x="251520" y="4077072"/>
            <a:ext cx="65527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Es gribu dzīvot labāk, bet kādu iemeslu dēļ to nedaru</a:t>
            </a:r>
            <a:endParaRPr lang="lv-LV" sz="3600" dirty="0"/>
          </a:p>
        </p:txBody>
      </p:sp>
      <p:sp>
        <p:nvSpPr>
          <p:cNvPr id="10" name="Rounded Rectangle 4"/>
          <p:cNvSpPr/>
          <p:nvPr/>
        </p:nvSpPr>
        <p:spPr>
          <a:xfrm>
            <a:off x="611560" y="5301208"/>
            <a:ext cx="5400600" cy="120421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Es esmu caurkritis savos mēģinājumos</a:t>
            </a:r>
            <a:endParaRPr lang="lv-LV" sz="3600" dirty="0"/>
          </a:p>
        </p:txBody>
      </p:sp>
      <p:pic>
        <p:nvPicPr>
          <p:cNvPr id="7170" name="Picture 2" descr="St. Paul - Saints &amp; Angels - Catholic Online"/>
          <p:cNvPicPr>
            <a:picLocks noChangeAspect="1" noChangeArrowheads="1"/>
          </p:cNvPicPr>
          <p:nvPr/>
        </p:nvPicPr>
        <p:blipFill>
          <a:blip r:embed="rId2" cstate="print"/>
          <a:srcRect/>
          <a:stretch>
            <a:fillRect/>
          </a:stretch>
        </p:blipFill>
        <p:spPr bwMode="auto">
          <a:xfrm>
            <a:off x="6804248" y="2564904"/>
            <a:ext cx="2173545" cy="42210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 xmlns:p14="http://schemas.microsoft.com/office/powerpoint/2010/main" val="1443434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flection on Acts 9:1-19 | New Life Narrabri"/>
          <p:cNvPicPr>
            <a:picLocks noChangeAspect="1" noChangeArrowheads="1"/>
          </p:cNvPicPr>
          <p:nvPr/>
        </p:nvPicPr>
        <p:blipFill>
          <a:blip r:embed="rId2" cstate="print"/>
          <a:srcRect/>
          <a:stretch>
            <a:fillRect/>
          </a:stretch>
        </p:blipFill>
        <p:spPr bwMode="auto">
          <a:xfrm>
            <a:off x="611560" y="1421675"/>
            <a:ext cx="7833320" cy="5436325"/>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9144000" cy="850900"/>
          </a:xfrm>
        </p:spPr>
        <p:txBody>
          <a:bodyPr/>
          <a:lstStyle/>
          <a:p>
            <a:r>
              <a:rPr lang="lv-LV" sz="4000" b="1" dirty="0"/>
              <a:t>Ap.d.9 Pāvils kļūst akls pa ceļam</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36</a:t>
            </a:fld>
            <a:endParaRPr lang="lv-LV" smtClean="0"/>
          </a:p>
        </p:txBody>
      </p:sp>
      <p:sp>
        <p:nvSpPr>
          <p:cNvPr id="8" name="Rounded Rectangle 4"/>
          <p:cNvSpPr/>
          <p:nvPr/>
        </p:nvSpPr>
        <p:spPr>
          <a:xfrm>
            <a:off x="395536" y="836712"/>
            <a:ext cx="4896544" cy="63388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Līdz tam viņš redzēja</a:t>
            </a:r>
            <a:endParaRPr lang="lv-LV" sz="3600" dirty="0"/>
          </a:p>
        </p:txBody>
      </p:sp>
      <p:sp>
        <p:nvSpPr>
          <p:cNvPr id="10" name="Rounded Rectangle 4"/>
          <p:cNvSpPr/>
          <p:nvPr/>
        </p:nvSpPr>
        <p:spPr>
          <a:xfrm>
            <a:off x="5580112" y="836712"/>
            <a:ext cx="316835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Visa viņa dzīve sabruka</a:t>
            </a:r>
            <a:endParaRPr lang="lv-LV" sz="3600" dirty="0"/>
          </a:p>
        </p:txBody>
      </p:sp>
      <p:sp>
        <p:nvSpPr>
          <p:cNvPr id="11" name="Rounded Rectangle 4"/>
          <p:cNvSpPr/>
          <p:nvPr/>
        </p:nvSpPr>
        <p:spPr>
          <a:xfrm>
            <a:off x="4644008" y="1988840"/>
            <a:ext cx="4320480"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Vediet mani, stāstiet man, dariet kaut ko ar mani…</a:t>
            </a:r>
            <a:endParaRPr lang="lv-LV" sz="3600" dirty="0"/>
          </a:p>
        </p:txBody>
      </p:sp>
      <p:sp>
        <p:nvSpPr>
          <p:cNvPr id="12" name="Rounded Rectangle 4"/>
          <p:cNvSpPr/>
          <p:nvPr/>
        </p:nvSpPr>
        <p:spPr>
          <a:xfrm>
            <a:off x="5220072" y="4437112"/>
            <a:ext cx="3384376" cy="68146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1.solis izdarīts</a:t>
            </a:r>
            <a:endParaRPr lang="lv-LV" sz="3600" dirty="0"/>
          </a:p>
        </p:txBody>
      </p:sp>
    </p:spTree>
    <p:extLst>
      <p:ext uri="{BB962C8B-B14F-4D97-AF65-F5344CB8AC3E}">
        <p14:creationId xmlns="" xmlns:p14="http://schemas.microsoft.com/office/powerpoint/2010/main" val="3815097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fade">
                                      <p:cBhvr>
                                        <p:cTn id="12" dur="2000"/>
                                        <p:tgtEl>
                                          <p:spTgt spid="614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10" grpId="0" animBg="1"/>
      <p:bldP spid="11" grpId="0" animBg="1"/>
      <p:bldP spid="1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The Importance of Trusting God in Difficult Times - Lay Cistercians"/>
          <p:cNvPicPr>
            <a:picLocks noChangeAspect="1" noChangeArrowheads="1"/>
          </p:cNvPicPr>
          <p:nvPr/>
        </p:nvPicPr>
        <p:blipFill>
          <a:blip r:embed="rId2" cstate="print"/>
          <a:srcRect/>
          <a:stretch>
            <a:fillRect/>
          </a:stretch>
        </p:blipFill>
        <p:spPr bwMode="auto">
          <a:xfrm>
            <a:off x="251520" y="908720"/>
            <a:ext cx="8676456" cy="4338228"/>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Vai ir kāds, kas var izglābt mūs?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37</a:t>
            </a:fld>
            <a:endParaRPr lang="lv-LV" smtClean="0"/>
          </a:p>
        </p:txBody>
      </p:sp>
      <p:sp>
        <p:nvSpPr>
          <p:cNvPr id="6" name="Rounded Rectangle 4"/>
          <p:cNvSpPr/>
          <p:nvPr/>
        </p:nvSpPr>
        <p:spPr>
          <a:xfrm>
            <a:off x="1619672" y="764704"/>
            <a:ext cx="5040560" cy="1029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Es pats to nevaru, bet kam lai es uzticos? </a:t>
            </a:r>
          </a:p>
        </p:txBody>
      </p:sp>
      <p:sp>
        <p:nvSpPr>
          <p:cNvPr id="9" name="Rounded Rectangle 4"/>
          <p:cNvSpPr/>
          <p:nvPr/>
        </p:nvSpPr>
        <p:spPr>
          <a:xfrm>
            <a:off x="539552" y="1988840"/>
            <a:ext cx="3024336"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Kas man parādīs ceļu laukā?</a:t>
            </a:r>
            <a:endParaRPr lang="lv-LV" sz="3600" dirty="0"/>
          </a:p>
        </p:txBody>
      </p:sp>
      <p:sp>
        <p:nvSpPr>
          <p:cNvPr id="10" name="Rounded Rectangle 4"/>
          <p:cNvSpPr/>
          <p:nvPr/>
        </p:nvSpPr>
        <p:spPr>
          <a:xfrm>
            <a:off x="5004048" y="3501008"/>
            <a:ext cx="3888432" cy="31683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2.solis: </a:t>
            </a:r>
            <a:r>
              <a:rPr lang="lv-LV" sz="3600" dirty="0"/>
              <a:t>Sākām ticēt, ka par mums stiprāks Spēks var atdot mums </a:t>
            </a:r>
            <a:r>
              <a:rPr lang="lv-LV" sz="3600" dirty="0" smtClean="0"/>
              <a:t>veselo saprātu</a:t>
            </a:r>
            <a:r>
              <a:rPr lang="lv-LV" sz="3600" dirty="0"/>
              <a:t>.</a:t>
            </a:r>
            <a:endParaRPr lang="en-US" sz="3600" dirty="0"/>
          </a:p>
        </p:txBody>
      </p:sp>
    </p:spTree>
    <p:extLst>
      <p:ext uri="{BB962C8B-B14F-4D97-AF65-F5344CB8AC3E}">
        <p14:creationId xmlns="" xmlns:p14="http://schemas.microsoft.com/office/powerpoint/2010/main" val="63398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2000"/>
                                        <p:tgtEl>
                                          <p:spTgt spid="512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9" grpId="0" animBg="1"/>
      <p:bldP spid="1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ar sāpēm, bezspēcību un nespēju lūgt palīdzību | Ginta Filia Solis"/>
          <p:cNvPicPr>
            <a:picLocks noChangeAspect="1" noChangeArrowheads="1"/>
          </p:cNvPicPr>
          <p:nvPr/>
        </p:nvPicPr>
        <p:blipFill>
          <a:blip r:embed="rId2" cstate="print"/>
          <a:srcRect/>
          <a:stretch>
            <a:fillRect/>
          </a:stretch>
        </p:blipFill>
        <p:spPr bwMode="auto">
          <a:xfrm>
            <a:off x="1691680" y="1772816"/>
            <a:ext cx="5562600" cy="3695701"/>
          </a:xfrm>
          <a:prstGeom prst="rect">
            <a:avLst/>
          </a:prstGeom>
          <a:noFill/>
        </p:spPr>
      </p:pic>
      <p:sp>
        <p:nvSpPr>
          <p:cNvPr id="10243" name="Rectangle 2"/>
          <p:cNvSpPr>
            <a:spLocks noGrp="1" noChangeArrowheads="1"/>
          </p:cNvSpPr>
          <p:nvPr>
            <p:ph type="title" idx="4294967295"/>
          </p:nvPr>
        </p:nvSpPr>
        <p:spPr>
          <a:xfrm>
            <a:off x="0" y="-27384"/>
            <a:ext cx="9144000" cy="836712"/>
          </a:xfrm>
        </p:spPr>
        <p:txBody>
          <a:bodyPr/>
          <a:lstStyle/>
          <a:p>
            <a:pPr eaLnBrk="1" hangingPunct="1"/>
            <a:r>
              <a:rPr lang="lv-LV" sz="4000" b="1" dirty="0" smtClean="0"/>
              <a:t>Starp 1. un 2. soli var paiet ilgs laiks</a:t>
            </a:r>
            <a:endParaRPr lang="lv-LV" sz="40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38</a:t>
            </a:fld>
            <a:endParaRPr lang="lv-LV" smtClean="0"/>
          </a:p>
        </p:txBody>
      </p:sp>
      <p:sp>
        <p:nvSpPr>
          <p:cNvPr id="8" name="Rounded Rectangle 5"/>
          <p:cNvSpPr/>
          <p:nvPr/>
        </p:nvSpPr>
        <p:spPr>
          <a:xfrm>
            <a:off x="216285" y="836712"/>
            <a:ext cx="2519511"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Ieraudzīt aklumu</a:t>
            </a:r>
            <a:endParaRPr lang="en-US" sz="4000" dirty="0"/>
          </a:p>
        </p:txBody>
      </p:sp>
      <p:sp>
        <p:nvSpPr>
          <p:cNvPr id="10" name="Rounded Rectangle 5"/>
          <p:cNvSpPr/>
          <p:nvPr/>
        </p:nvSpPr>
        <p:spPr>
          <a:xfrm>
            <a:off x="3503377" y="836712"/>
            <a:ext cx="2076735" cy="13541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Atzīt grēku</a:t>
            </a:r>
            <a:endParaRPr lang="en-US" sz="4000" dirty="0"/>
          </a:p>
        </p:txBody>
      </p:sp>
      <p:sp>
        <p:nvSpPr>
          <p:cNvPr id="11" name="Rounded Rectangle 5"/>
          <p:cNvSpPr/>
          <p:nvPr/>
        </p:nvSpPr>
        <p:spPr>
          <a:xfrm>
            <a:off x="6228183" y="850764"/>
            <a:ext cx="2664297" cy="14120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Meklēt palīdzību</a:t>
            </a:r>
            <a:endParaRPr lang="en-US" sz="4000" dirty="0"/>
          </a:p>
        </p:txBody>
      </p:sp>
      <p:sp>
        <p:nvSpPr>
          <p:cNvPr id="17" name="Rectangle 2"/>
          <p:cNvSpPr txBox="1">
            <a:spLocks noChangeArrowheads="1"/>
          </p:cNvSpPr>
          <p:nvPr/>
        </p:nvSpPr>
        <p:spPr bwMode="auto">
          <a:xfrm>
            <a:off x="395536" y="5445224"/>
            <a:ext cx="8229600" cy="119675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smtClean="0"/>
              <a:t>Tikai caur nevarēšanas atzīšanu varam tikt tālāk</a:t>
            </a:r>
            <a:endParaRPr lang="lv-LV" b="1" kern="0" dirty="0" smtClean="0">
              <a:solidFill>
                <a:schemeClr val="tx1"/>
              </a:solidFill>
            </a:endParaRPr>
          </a:p>
        </p:txBody>
      </p:sp>
      <p:sp>
        <p:nvSpPr>
          <p:cNvPr id="2" name="Skujiņa 1"/>
          <p:cNvSpPr/>
          <p:nvPr/>
        </p:nvSpPr>
        <p:spPr>
          <a:xfrm>
            <a:off x="2914432" y="1276987"/>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
        <p:nvSpPr>
          <p:cNvPr id="18" name="Skujiņa 17"/>
          <p:cNvSpPr/>
          <p:nvPr/>
        </p:nvSpPr>
        <p:spPr>
          <a:xfrm>
            <a:off x="5706140" y="1340768"/>
            <a:ext cx="462917"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solidFill>
                <a:schemeClr val="tx1"/>
              </a:solidFill>
            </a:endParaRPr>
          </a:p>
        </p:txBody>
      </p:sp>
    </p:spTree>
    <p:extLst>
      <p:ext uri="{BB962C8B-B14F-4D97-AF65-F5344CB8AC3E}">
        <p14:creationId xmlns="" xmlns:p14="http://schemas.microsoft.com/office/powerpoint/2010/main" val="228728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2000"/>
                                        <p:tgtEl>
                                          <p:spTgt spid="409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6500"/>
                            </p:stCondLst>
                            <p:childTnLst>
                              <p:par>
                                <p:cTn id="25" presetID="1"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000"/>
                                        <p:tgtEl>
                                          <p:spTgt spid="11"/>
                                        </p:tgtEl>
                                      </p:cBhvr>
                                    </p:animEffect>
                                  </p:childTnLst>
                                </p:cTn>
                              </p:par>
                            </p:childTnLst>
                          </p:cTn>
                        </p:par>
                        <p:par>
                          <p:cTn id="31" fill="hold">
                            <p:stCondLst>
                              <p:cond delay="8500"/>
                            </p:stCondLst>
                            <p:childTnLst>
                              <p:par>
                                <p:cTn id="32" presetID="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0-#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8" grpId="0" animBg="1"/>
      <p:bldP spid="10" grpId="0" animBg="1"/>
      <p:bldP spid="11" grpId="0" animBg="1"/>
      <p:bldP spid="17" grpId="0"/>
      <p:bldP spid="2" grpId="0" animBg="1"/>
      <p:bldP spid="1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39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Fists Man Chains Black White Isolated Stock Photo 245913331 | Shutterstock"/>
          <p:cNvPicPr>
            <a:picLocks noChangeAspect="1" noChangeArrowheads="1"/>
          </p:cNvPicPr>
          <p:nvPr/>
        </p:nvPicPr>
        <p:blipFill>
          <a:blip r:embed="rId2" cstate="print"/>
          <a:srcRect b="8201"/>
          <a:stretch>
            <a:fillRect/>
          </a:stretch>
        </p:blipFill>
        <p:spPr bwMode="auto">
          <a:xfrm rot="16200000">
            <a:off x="4650093" y="2319469"/>
            <a:ext cx="5135893" cy="3851920"/>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1 lieta, kuru tu nekontrolē</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sp>
        <p:nvSpPr>
          <p:cNvPr id="5" name="Rounded Rectangle 4"/>
          <p:cNvSpPr/>
          <p:nvPr/>
        </p:nvSpPr>
        <p:spPr>
          <a:xfrm>
            <a:off x="251520" y="1844824"/>
            <a:ext cx="5688632" cy="201622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500" dirty="0" smtClean="0"/>
              <a:t>tev var būt daudz panākumu dažādās jomās, bet ir 1 joma, kur tu vairs nenosaki lietu kārtību</a:t>
            </a:r>
            <a:endParaRPr lang="en-US" sz="3500" dirty="0"/>
          </a:p>
        </p:txBody>
      </p:sp>
      <p:sp>
        <p:nvSpPr>
          <p:cNvPr id="6" name="Rounded Rectangle 5"/>
          <p:cNvSpPr/>
          <p:nvPr/>
        </p:nvSpPr>
        <p:spPr>
          <a:xfrm>
            <a:off x="971600" y="4005064"/>
            <a:ext cx="410445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ir kāda joma, kas kontrolē tevi</a:t>
            </a:r>
            <a:endParaRPr lang="en-US" sz="4000" dirty="0"/>
          </a:p>
        </p:txBody>
      </p:sp>
      <p:sp>
        <p:nvSpPr>
          <p:cNvPr id="7" name="Rounded Rectangle 5"/>
          <p:cNvSpPr/>
          <p:nvPr/>
        </p:nvSpPr>
        <p:spPr>
          <a:xfrm>
            <a:off x="755576" y="5445224"/>
            <a:ext cx="439248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ir kāds grēks, kas kontrolē tevi</a:t>
            </a:r>
            <a:endParaRPr lang="en-US" sz="4000" dirty="0"/>
          </a:p>
        </p:txBody>
      </p:sp>
      <p:sp>
        <p:nvSpPr>
          <p:cNvPr id="8" name="Rectangle 6"/>
          <p:cNvSpPr/>
          <p:nvPr/>
        </p:nvSpPr>
        <p:spPr>
          <a:xfrm>
            <a:off x="-17096" y="712780"/>
            <a:ext cx="9144000" cy="1077218"/>
          </a:xfrm>
          <a:prstGeom prst="rect">
            <a:avLst/>
          </a:prstGeom>
        </p:spPr>
        <p:txBody>
          <a:bodyPr wrap="square">
            <a:spAutoFit/>
          </a:bodyPr>
          <a:lstStyle/>
          <a:p>
            <a:pPr algn="ctr"/>
            <a:r>
              <a:rPr lang="lv-LV" sz="3200" i="1" dirty="0" smtClean="0"/>
              <a:t>Jēzus teica: Patiesi</a:t>
            </a:r>
            <a:r>
              <a:rPr lang="lv-LV" sz="3200" i="1" dirty="0"/>
              <a:t>, patiesi Es jums saku: ikviens, kas grēku dara, ir grēka vergs. </a:t>
            </a:r>
            <a:r>
              <a:rPr lang="lv-LV" sz="3200" i="1" dirty="0" smtClean="0"/>
              <a:t>(Jņ.8:34)</a:t>
            </a:r>
            <a:endParaRPr lang="lv-LV" sz="3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fade">
                                      <p:cBhvr>
                                        <p:cTn id="12" dur="2000"/>
                                        <p:tgtEl>
                                          <p:spTgt spid="3891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Control People Can Change - GR8 Leaders"/>
          <p:cNvPicPr>
            <a:picLocks noChangeAspect="1" noChangeArrowheads="1"/>
          </p:cNvPicPr>
          <p:nvPr/>
        </p:nvPicPr>
        <p:blipFill>
          <a:blip r:embed="rId2" cstate="print"/>
          <a:srcRect r="42629"/>
          <a:stretch>
            <a:fillRect/>
          </a:stretch>
        </p:blipFill>
        <p:spPr bwMode="auto">
          <a:xfrm>
            <a:off x="4499992" y="764704"/>
            <a:ext cx="4644008" cy="6093296"/>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Kur sākas atkarība?</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sp>
        <p:nvSpPr>
          <p:cNvPr id="5" name="Rounded Rectangle 4"/>
          <p:cNvSpPr/>
          <p:nvPr/>
        </p:nvSpPr>
        <p:spPr>
          <a:xfrm>
            <a:off x="251520" y="2276872"/>
            <a:ext cx="4680520"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Kur beidzas mans gribas spēks, tur visticamāk sākas atkarība.</a:t>
            </a:r>
            <a:endParaRPr lang="en-US" sz="4000" dirty="0"/>
          </a:p>
        </p:txBody>
      </p:sp>
      <p:sp>
        <p:nvSpPr>
          <p:cNvPr id="6" name="Rounded Rectangle 5"/>
          <p:cNvSpPr/>
          <p:nvPr/>
        </p:nvSpPr>
        <p:spPr>
          <a:xfrm>
            <a:off x="251520" y="836712"/>
            <a:ext cx="576064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Atkarība sākas tur, kur beidzas tava kontrole</a:t>
            </a:r>
            <a:endParaRPr lang="en-US" sz="4000" dirty="0"/>
          </a:p>
        </p:txBody>
      </p:sp>
      <p:sp>
        <p:nvSpPr>
          <p:cNvPr id="8" name="Rounded Rectangle 7"/>
          <p:cNvSpPr/>
          <p:nvPr/>
        </p:nvSpPr>
        <p:spPr>
          <a:xfrm>
            <a:off x="107504" y="5157192"/>
            <a:ext cx="5976664"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1.solis – atzīt, ka ir kāda joma, ko es </a:t>
            </a:r>
            <a:r>
              <a:rPr lang="lv-LV" sz="4000" dirty="0" err="1" smtClean="0"/>
              <a:t>nekotrolēju</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7890"/>
                                        </p:tgtEl>
                                        <p:attrNameLst>
                                          <p:attrName>style.visibility</p:attrName>
                                        </p:attrNameLst>
                                      </p:cBhvr>
                                      <p:to>
                                        <p:strVal val="visible"/>
                                      </p:to>
                                    </p:set>
                                    <p:animEffect transition="in" filter="fade">
                                      <p:cBhvr>
                                        <p:cTn id="12" dur="2000"/>
                                        <p:tgtEl>
                                          <p:spTgt spid="3789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Demystifying Vision: Optical Illusions Illuminate Neural Pathways"/>
          <p:cNvPicPr>
            <a:picLocks noChangeAspect="1" noChangeArrowheads="1"/>
          </p:cNvPicPr>
          <p:nvPr/>
        </p:nvPicPr>
        <p:blipFill>
          <a:blip r:embed="rId2" cstate="print"/>
          <a:srcRect l="24646"/>
          <a:stretch>
            <a:fillRect/>
          </a:stretch>
        </p:blipFill>
        <p:spPr bwMode="auto">
          <a:xfrm>
            <a:off x="5436096" y="1196751"/>
            <a:ext cx="3707904" cy="3279595"/>
          </a:xfrm>
          <a:prstGeom prst="ellipse">
            <a:avLst/>
          </a:prstGeom>
          <a:ln>
            <a:noFill/>
          </a:ln>
          <a:effectLst>
            <a:softEdge rad="112500"/>
          </a:effectLst>
        </p:spPr>
      </p:pic>
      <p:sp>
        <p:nvSpPr>
          <p:cNvPr id="10243" name="Rectangle 2"/>
          <p:cNvSpPr>
            <a:spLocks noGrp="1" noChangeArrowheads="1"/>
          </p:cNvSpPr>
          <p:nvPr>
            <p:ph type="title" idx="4294967295"/>
          </p:nvPr>
        </p:nvSpPr>
        <p:spPr>
          <a:xfrm>
            <a:off x="468313" y="188640"/>
            <a:ext cx="8229600" cy="850900"/>
          </a:xfrm>
        </p:spPr>
        <p:txBody>
          <a:bodyPr/>
          <a:lstStyle/>
          <a:p>
            <a:pPr eaLnBrk="1" hangingPunct="1"/>
            <a:r>
              <a:rPr lang="lv-LV" b="1" dirty="0" smtClean="0"/>
              <a:t>Kāpēc grūti atzīt, ka tu kādu lietu nekontrolē?</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sp>
        <p:nvSpPr>
          <p:cNvPr id="5" name="Rounded Rectangle 4"/>
          <p:cNvSpPr/>
          <p:nvPr/>
        </p:nvSpPr>
        <p:spPr>
          <a:xfrm>
            <a:off x="251520" y="1340768"/>
            <a:ext cx="5616624"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Iepriekšējais domāšanas modelis to neļauj. </a:t>
            </a:r>
            <a:endParaRPr lang="en-US" sz="3600" dirty="0"/>
          </a:p>
        </p:txBody>
      </p:sp>
      <p:sp>
        <p:nvSpPr>
          <p:cNvPr id="6" name="Rounded Rectangle 5"/>
          <p:cNvSpPr/>
          <p:nvPr/>
        </p:nvSpPr>
        <p:spPr>
          <a:xfrm>
            <a:off x="251520" y="2636912"/>
            <a:ext cx="518457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pārliecība, ka es tieku galā, esmu paškritisks</a:t>
            </a:r>
            <a:endParaRPr lang="en-US" sz="3600" dirty="0"/>
          </a:p>
        </p:txBody>
      </p:sp>
      <p:sp>
        <p:nvSpPr>
          <p:cNvPr id="8" name="Rounded Rectangle 7"/>
          <p:cNvSpPr/>
          <p:nvPr/>
        </p:nvSpPr>
        <p:spPr>
          <a:xfrm>
            <a:off x="179512" y="3861048"/>
            <a:ext cx="6624736" cy="17281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līdz zināmai robežai es to daru zināmās jomās esam gatavi atzīt savu nekompetenci</a:t>
            </a:r>
            <a:endParaRPr lang="en-US" sz="3600" dirty="0"/>
          </a:p>
        </p:txBody>
      </p:sp>
      <p:sp>
        <p:nvSpPr>
          <p:cNvPr id="9" name="Rounded Rectangle 8"/>
          <p:cNvSpPr/>
          <p:nvPr/>
        </p:nvSpPr>
        <p:spPr>
          <a:xfrm>
            <a:off x="179512" y="5661248"/>
            <a:ext cx="799288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katram ir kāda tēma, kāda joma, kur mēs esam akli un dzīvojam ilūzijā</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6866"/>
                                        </p:tgtEl>
                                        <p:attrNameLst>
                                          <p:attrName>style.visibility</p:attrName>
                                        </p:attrNameLst>
                                      </p:cBhvr>
                                      <p:to>
                                        <p:strVal val="visible"/>
                                      </p:to>
                                    </p:set>
                                    <p:animEffect transition="in" filter="fade">
                                      <p:cBhvr>
                                        <p:cTn id="12" dur="2000"/>
                                        <p:tgtEl>
                                          <p:spTgt spid="3686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4" name="Picture 4" descr="These 3 Questions Can Make You Better At Confrontation"/>
          <p:cNvPicPr>
            <a:picLocks noChangeAspect="1" noChangeArrowheads="1"/>
          </p:cNvPicPr>
          <p:nvPr/>
        </p:nvPicPr>
        <p:blipFill>
          <a:blip r:embed="rId2" cstate="print"/>
          <a:srcRect/>
          <a:stretch>
            <a:fillRect/>
          </a:stretch>
        </p:blipFill>
        <p:spPr bwMode="auto">
          <a:xfrm>
            <a:off x="0" y="1715983"/>
            <a:ext cx="9144000" cy="5142017"/>
          </a:xfrm>
          <a:prstGeom prst="rect">
            <a:avLst/>
          </a:prstGeom>
          <a:noFill/>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sz="5400" b="1" dirty="0" smtClean="0"/>
              <a:t>Ja mūs konfrontētu</a:t>
            </a:r>
            <a:endParaRPr lang="lv-LV" sz="54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sp>
        <p:nvSpPr>
          <p:cNvPr id="5" name="Rounded Rectangle 4"/>
          <p:cNvSpPr/>
          <p:nvPr/>
        </p:nvSpPr>
        <p:spPr>
          <a:xfrm>
            <a:off x="2843808" y="1772816"/>
            <a:ext cx="554461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ko tu te iedomājies?</a:t>
            </a:r>
            <a:endParaRPr lang="en-US" sz="4000" dirty="0"/>
          </a:p>
        </p:txBody>
      </p:sp>
      <p:sp>
        <p:nvSpPr>
          <p:cNvPr id="6" name="Rounded Rectangle 5"/>
          <p:cNvSpPr/>
          <p:nvPr/>
        </p:nvSpPr>
        <p:spPr>
          <a:xfrm>
            <a:off x="395536" y="908720"/>
            <a:ext cx="439248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mēs apvainotos</a:t>
            </a:r>
            <a:endParaRPr lang="en-US" sz="4000" dirty="0"/>
          </a:p>
        </p:txBody>
      </p:sp>
      <p:sp>
        <p:nvSpPr>
          <p:cNvPr id="7" name="Rounded Rectangle 6"/>
          <p:cNvSpPr/>
          <p:nvPr/>
        </p:nvSpPr>
        <p:spPr>
          <a:xfrm>
            <a:off x="827584" y="2708920"/>
            <a:ext cx="583264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problēmas ir tev pašam</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5844"/>
                                        </p:tgtEl>
                                        <p:attrNameLst>
                                          <p:attrName>style.visibility</p:attrName>
                                        </p:attrNameLst>
                                      </p:cBhvr>
                                      <p:to>
                                        <p:strVal val="visible"/>
                                      </p:to>
                                    </p:set>
                                    <p:animEffect transition="in" filter="fade">
                                      <p:cBhvr>
                                        <p:cTn id="12" dur="2000"/>
                                        <p:tgtEl>
                                          <p:spTgt spid="3584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sz="4800" b="1" dirty="0" smtClean="0"/>
              <a:t>Kur ir grūti atzīt?</a:t>
            </a:r>
            <a:endParaRPr lang="lv-LV" sz="4800"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8</a:t>
            </a:fld>
            <a:endParaRPr lang="lv-LV" smtClean="0"/>
          </a:p>
        </p:txBody>
      </p:sp>
      <p:sp>
        <p:nvSpPr>
          <p:cNvPr id="5" name="Rounded Rectangle 4"/>
          <p:cNvSpPr/>
          <p:nvPr/>
        </p:nvSpPr>
        <p:spPr>
          <a:xfrm>
            <a:off x="179512" y="3140968"/>
            <a:ext cx="4104456" cy="34563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800" dirty="0" smtClean="0"/>
              <a:t>Būs kāda tēma, kur mēs nebūsim gatavi atzīt savu bezspēcību vai sakāvi.</a:t>
            </a:r>
            <a:endParaRPr lang="en-US" sz="3800" dirty="0"/>
          </a:p>
        </p:txBody>
      </p:sp>
      <p:sp>
        <p:nvSpPr>
          <p:cNvPr id="6" name="Rounded Rectangle 5"/>
          <p:cNvSpPr/>
          <p:nvPr/>
        </p:nvSpPr>
        <p:spPr>
          <a:xfrm>
            <a:off x="323528" y="836712"/>
            <a:ext cx="4536504" cy="18722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Mēs varam atzīt savas kļūdas daudzās jomās</a:t>
            </a:r>
            <a:endParaRPr lang="en-US" sz="4000" dirty="0"/>
          </a:p>
        </p:txBody>
      </p:sp>
      <p:sp>
        <p:nvSpPr>
          <p:cNvPr id="9" name="Rounded Rectangle 8"/>
          <p:cNvSpPr/>
          <p:nvPr/>
        </p:nvSpPr>
        <p:spPr>
          <a:xfrm>
            <a:off x="4499992" y="3573016"/>
            <a:ext cx="4464496" cy="316835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līdz pēdējam cenšamies sevi un citus pārliecināt, ka vēl joprojām situāciju kontrolējam</a:t>
            </a:r>
            <a:endParaRPr lang="en-US" sz="3600" dirty="0"/>
          </a:p>
        </p:txBody>
      </p:sp>
      <p:pic>
        <p:nvPicPr>
          <p:cNvPr id="34818" name="Picture 2" descr="It's hard to admit when we're wrong. Here's why we should do it anyway | TPR"/>
          <p:cNvPicPr>
            <a:picLocks noChangeAspect="1" noChangeArrowheads="1"/>
          </p:cNvPicPr>
          <p:nvPr/>
        </p:nvPicPr>
        <p:blipFill>
          <a:blip r:embed="rId2" cstate="print"/>
          <a:srcRect/>
          <a:stretch>
            <a:fillRect/>
          </a:stretch>
        </p:blipFill>
        <p:spPr bwMode="auto">
          <a:xfrm>
            <a:off x="5148064" y="836712"/>
            <a:ext cx="3600400" cy="2696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4818"/>
                                        </p:tgtEl>
                                        <p:attrNameLst>
                                          <p:attrName>style.visibility</p:attrName>
                                        </p:attrNameLst>
                                      </p:cBhvr>
                                      <p:to>
                                        <p:strVal val="visible"/>
                                      </p:to>
                                    </p:set>
                                    <p:animEffect transition="in" filter="fade">
                                      <p:cBhvr>
                                        <p:cTn id="12" dur="2000"/>
                                        <p:tgtEl>
                                          <p:spTgt spid="3481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p:cNvPicPr>
            <a:picLocks noChangeAspect="1" noChangeArrowheads="1"/>
          </p:cNvPicPr>
          <p:nvPr/>
        </p:nvPicPr>
        <p:blipFill>
          <a:blip r:embed="rId2" cstate="print"/>
          <a:srcRect/>
          <a:stretch>
            <a:fillRect/>
          </a:stretch>
        </p:blipFill>
        <p:spPr bwMode="auto">
          <a:xfrm>
            <a:off x="0" y="836712"/>
            <a:ext cx="9144000" cy="5688632"/>
          </a:xfrm>
          <a:prstGeom prst="rect">
            <a:avLst/>
          </a:prstGeom>
          <a:noFill/>
          <a:ln w="9525">
            <a:noFill/>
            <a:miter lim="800000"/>
            <a:headEnd/>
            <a:tailEnd/>
          </a:ln>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t>Ko mēs darām?</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sp>
        <p:nvSpPr>
          <p:cNvPr id="5" name="Rounded Rectangle 4"/>
          <p:cNvSpPr/>
          <p:nvPr/>
        </p:nvSpPr>
        <p:spPr>
          <a:xfrm>
            <a:off x="1331640" y="1844824"/>
            <a:ext cx="223224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pietēlot</a:t>
            </a:r>
            <a:endParaRPr lang="en-US" sz="4000" dirty="0"/>
          </a:p>
        </p:txBody>
      </p:sp>
      <p:sp>
        <p:nvSpPr>
          <p:cNvPr id="6" name="Rounded Rectangle 5"/>
          <p:cNvSpPr/>
          <p:nvPr/>
        </p:nvSpPr>
        <p:spPr>
          <a:xfrm>
            <a:off x="611560" y="908720"/>
            <a:ext cx="3816424"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Sākam izlikties</a:t>
            </a:r>
            <a:endParaRPr lang="en-US" sz="4000" dirty="0"/>
          </a:p>
        </p:txBody>
      </p:sp>
      <p:sp>
        <p:nvSpPr>
          <p:cNvPr id="7" name="Rounded Rectangle 6"/>
          <p:cNvSpPr/>
          <p:nvPr/>
        </p:nvSpPr>
        <p:spPr>
          <a:xfrm>
            <a:off x="539552" y="2780928"/>
            <a:ext cx="3888432"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ignorēt realitāti</a:t>
            </a:r>
            <a:endParaRPr lang="en-US" sz="4000" dirty="0"/>
          </a:p>
        </p:txBody>
      </p:sp>
      <p:sp>
        <p:nvSpPr>
          <p:cNvPr id="8" name="Rounded Rectangle 7"/>
          <p:cNvSpPr/>
          <p:nvPr/>
        </p:nvSpPr>
        <p:spPr>
          <a:xfrm>
            <a:off x="323528" y="3861048"/>
            <a:ext cx="4536504"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tas ir negadījums</a:t>
            </a:r>
            <a:endParaRPr lang="en-US" sz="4000" dirty="0"/>
          </a:p>
        </p:txBody>
      </p:sp>
      <p:sp>
        <p:nvSpPr>
          <p:cNvPr id="9" name="Rounded Rectangle 8"/>
          <p:cNvSpPr/>
          <p:nvPr/>
        </p:nvSpPr>
        <p:spPr>
          <a:xfrm>
            <a:off x="323528" y="4869160"/>
            <a:ext cx="2232248"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apstākļi</a:t>
            </a:r>
            <a:endParaRPr lang="en-US" sz="4000" dirty="0"/>
          </a:p>
        </p:txBody>
      </p:sp>
      <p:sp>
        <p:nvSpPr>
          <p:cNvPr id="10" name="Rounded Rectangle 9"/>
          <p:cNvSpPr/>
          <p:nvPr/>
        </p:nvSpPr>
        <p:spPr>
          <a:xfrm>
            <a:off x="2699792" y="4869160"/>
            <a:ext cx="216024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iemesli</a:t>
            </a:r>
            <a:endParaRPr lang="en-US" sz="4000" dirty="0"/>
          </a:p>
        </p:txBody>
      </p:sp>
      <p:sp>
        <p:nvSpPr>
          <p:cNvPr id="11" name="Rounded Rectangle 10"/>
          <p:cNvSpPr/>
          <p:nvPr/>
        </p:nvSpPr>
        <p:spPr>
          <a:xfrm>
            <a:off x="1259632" y="5877272"/>
            <a:ext cx="298884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izņēmums</a:t>
            </a:r>
            <a:endParaRPr lang="en-US" sz="4000" dirty="0"/>
          </a:p>
        </p:txBody>
      </p:sp>
      <p:sp>
        <p:nvSpPr>
          <p:cNvPr id="33794" name="AutoShape 2" descr="No Excuses | Real Leadership - N2Growth"/>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3795"/>
                                        </p:tgtEl>
                                        <p:attrNameLst>
                                          <p:attrName>style.visibility</p:attrName>
                                        </p:attrNameLst>
                                      </p:cBhvr>
                                      <p:to>
                                        <p:strVal val="visible"/>
                                      </p:to>
                                    </p:set>
                                    <p:animEffect transition="in" filter="fade">
                                      <p:cBhvr>
                                        <p:cTn id="12" dur="2000"/>
                                        <p:tgtEl>
                                          <p:spTgt spid="33795"/>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animBg="1"/>
      <p:bldP spid="6" grpId="0" animBg="1"/>
      <p:bldP spid="7" grpId="0" animBg="1"/>
      <p:bldP spid="8" grpId="0" animBg="1"/>
      <p:bldP spid="9" grpId="0" animBg="1"/>
      <p:bldP spid="10" grpId="0" animBg="1"/>
      <p:bldP spid="1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6350</TotalTime>
  <Words>1302</Words>
  <Application>Microsoft Office PowerPoint</Application>
  <PresentationFormat>On-screen Show (4:3)</PresentationFormat>
  <Paragraphs>204</Paragraphs>
  <Slides>39</Slides>
  <Notes>6</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Default Design</vt:lpstr>
      <vt:lpstr>Rom.7:15-19 Atzīt savu bezspēcību</vt:lpstr>
      <vt:lpstr>1. solis</vt:lpstr>
      <vt:lpstr>Nīls Ārmstrongs:</vt:lpstr>
      <vt:lpstr>1 lieta, kuru tu nekontrolē</vt:lpstr>
      <vt:lpstr>Kur sākas atkarība?</vt:lpstr>
      <vt:lpstr>Kāpēc grūti atzīt, ka tu kādu lietu nekontrolē?</vt:lpstr>
      <vt:lpstr>Ja mūs konfrontētu</vt:lpstr>
      <vt:lpstr>Kur ir grūti atzīt?</vt:lpstr>
      <vt:lpstr>Ko mēs darām?</vt:lpstr>
      <vt:lpstr>Kontroles ilūzija</vt:lpstr>
      <vt:lpstr>Alberts Einšteins:</vt:lpstr>
      <vt:lpstr>Atkarība ir aizsardzības mehānisms</vt:lpstr>
      <vt:lpstr>Tas, ar ko mēs centāmies problēmu risināt, pati kļuva par problēmu.</vt:lpstr>
      <vt:lpstr>Grūti atzīt</vt:lpstr>
      <vt:lpstr>Ludvigs van Bethovens:</vt:lpstr>
      <vt:lpstr>Grūti atzīt</vt:lpstr>
      <vt:lpstr>Atzīšana ir vienīgais ceļš</vt:lpstr>
      <vt:lpstr>Izrauties no grēka apļa</vt:lpstr>
      <vt:lpstr>Kāpēc tas ir vienīgais ceļš?</vt:lpstr>
      <vt:lpstr>Bērnībā</vt:lpstr>
      <vt:lpstr>Izauguši lieli</vt:lpstr>
      <vt:lpstr>Dzīve nav tikai nepārtraukta augšupeja</vt:lpstr>
      <vt:lpstr>no AA grāmatas:</vt:lpstr>
      <vt:lpstr>Vienā brīdī ir jāatzīst</vt:lpstr>
      <vt:lpstr>Slide 25</vt:lpstr>
      <vt:lpstr>Bedres dibens</vt:lpstr>
      <vt:lpstr>Atkarība</vt:lpstr>
      <vt:lpstr>Bedres dibens</vt:lpstr>
      <vt:lpstr>Ābrahams Tverskis: psihoterapiets, jūdu rabīns</vt:lpstr>
      <vt:lpstr>Mazākas ciešanas</vt:lpstr>
      <vt:lpstr>Bedres dibens</vt:lpstr>
      <vt:lpstr>Skatu punkta maiņa</vt:lpstr>
      <vt:lpstr>Bedres punktam ir jābūt</vt:lpstr>
      <vt:lpstr>1. solis</vt:lpstr>
      <vt:lpstr>Rom.7:15-19 Atzīt savu bezspēcību</vt:lpstr>
      <vt:lpstr>Ap.d.9 Pāvils kļūst akls pa ceļam</vt:lpstr>
      <vt:lpstr>Vai ir kāds, kas var izglābt mūs?</vt:lpstr>
      <vt:lpstr>Starp 1. un 2. soli var paiet ilgs laiks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118</cp:revision>
  <dcterms:created xsi:type="dcterms:W3CDTF">2010-10-07T14:46:11Z</dcterms:created>
  <dcterms:modified xsi:type="dcterms:W3CDTF">2024-10-16T12:16:41Z</dcterms:modified>
</cp:coreProperties>
</file>