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86" r:id="rId2"/>
    <p:sldId id="258" r:id="rId3"/>
    <p:sldId id="285" r:id="rId4"/>
    <p:sldId id="273" r:id="rId5"/>
    <p:sldId id="287" r:id="rId6"/>
    <p:sldId id="274" r:id="rId7"/>
    <p:sldId id="275" r:id="rId8"/>
    <p:sldId id="280" r:id="rId9"/>
    <p:sldId id="288" r:id="rId10"/>
    <p:sldId id="281" r:id="rId11"/>
    <p:sldId id="279" r:id="rId12"/>
    <p:sldId id="272" r:id="rId13"/>
  </p:sldIdLst>
  <p:sldSz cx="9144000" cy="6858000" type="screen4x3"/>
  <p:notesSz cx="6834188" cy="9979025"/>
  <p:defaultTextStyle>
    <a:defPPr>
      <a:defRPr lang="lv-LV"/>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horzBarState="maximized">
    <p:restoredLeft sz="15620"/>
    <p:restoredTop sz="94660"/>
  </p:normalViewPr>
  <p:slideViewPr>
    <p:cSldViewPr>
      <p:cViewPr varScale="1">
        <p:scale>
          <a:sx n="69" d="100"/>
          <a:sy n="69" d="100"/>
        </p:scale>
        <p:origin x="-640" y="-68"/>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9C306F17-C626-4AA8-9E9D-CF629C33221A}" type="slidenum">
              <a:rPr lang="lv-LV"/>
              <a:pPr>
                <a:defRPr/>
              </a:pPr>
              <a:t>‹#›</a:t>
            </a:fld>
            <a:endParaRPr lang="lv-LV"/>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789FED6B-58F4-4F00-9FA7-702B93E355A8}" type="slidenum">
              <a:rPr lang="lv-LV"/>
              <a:pPr>
                <a:defRPr/>
              </a:pPr>
              <a:t>‹#›</a:t>
            </a:fld>
            <a:endParaRPr lang="lv-LV"/>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5C23E5E1-4428-4484-9B9D-DCDFBDF0F2EC}" type="slidenum">
              <a:rPr lang="lv-LV"/>
              <a:pPr>
                <a:defRPr/>
              </a:pPr>
              <a:t>‹#›</a:t>
            </a:fld>
            <a:endParaRPr lang="lv-LV"/>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D7AF090F-BFFC-4539-A546-80742F93E66A}" type="slidenum">
              <a:rPr lang="lv-LV"/>
              <a:pPr>
                <a:defRPr/>
              </a:pPr>
              <a:t>‹#›</a:t>
            </a:fld>
            <a:endParaRPr lang="lv-LV"/>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709984DC-5C5C-4F68-9D12-4C3518E3FCA6}" type="slidenum">
              <a:rPr lang="lv-LV"/>
              <a:pPr>
                <a:defRPr/>
              </a:pPr>
              <a:t>‹#›</a:t>
            </a:fld>
            <a:endParaRPr lang="lv-LV"/>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626C9D9F-CDC9-4477-A5A2-E44C038A1805}" type="slidenum">
              <a:rPr lang="lv-LV"/>
              <a:pPr>
                <a:defRPr/>
              </a:pPr>
              <a:t>‹#›</a:t>
            </a:fld>
            <a:endParaRPr lang="lv-LV"/>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lv-LV"/>
          </a:p>
        </p:txBody>
      </p:sp>
      <p:sp>
        <p:nvSpPr>
          <p:cNvPr id="8" name="Rectangle 5"/>
          <p:cNvSpPr>
            <a:spLocks noGrp="1" noChangeArrowheads="1"/>
          </p:cNvSpPr>
          <p:nvPr>
            <p:ph type="ftr" sz="quarter" idx="11"/>
          </p:nvPr>
        </p:nvSpPr>
        <p:spPr>
          <a:ln/>
        </p:spPr>
        <p:txBody>
          <a:bodyPr/>
          <a:lstStyle>
            <a:lvl1pPr>
              <a:defRPr/>
            </a:lvl1pPr>
          </a:lstStyle>
          <a:p>
            <a:pPr>
              <a:defRPr/>
            </a:pPr>
            <a:endParaRPr lang="lv-LV"/>
          </a:p>
        </p:txBody>
      </p:sp>
      <p:sp>
        <p:nvSpPr>
          <p:cNvPr id="9" name="Rectangle 6"/>
          <p:cNvSpPr>
            <a:spLocks noGrp="1" noChangeArrowheads="1"/>
          </p:cNvSpPr>
          <p:nvPr>
            <p:ph type="sldNum" sz="quarter" idx="12"/>
          </p:nvPr>
        </p:nvSpPr>
        <p:spPr>
          <a:ln/>
        </p:spPr>
        <p:txBody>
          <a:bodyPr/>
          <a:lstStyle>
            <a:lvl1pPr>
              <a:defRPr/>
            </a:lvl1pPr>
          </a:lstStyle>
          <a:p>
            <a:pPr>
              <a:defRPr/>
            </a:pPr>
            <a:fld id="{70C8C292-FD4F-4C4C-8094-1F6E62018614}" type="slidenum">
              <a:rPr lang="lv-LV"/>
              <a:pPr>
                <a:defRPr/>
              </a:pPr>
              <a:t>‹#›</a:t>
            </a:fld>
            <a:endParaRPr lang="lv-LV"/>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lv-LV"/>
          </a:p>
        </p:txBody>
      </p:sp>
      <p:sp>
        <p:nvSpPr>
          <p:cNvPr id="4" name="Rectangle 5"/>
          <p:cNvSpPr>
            <a:spLocks noGrp="1" noChangeArrowheads="1"/>
          </p:cNvSpPr>
          <p:nvPr>
            <p:ph type="ftr" sz="quarter" idx="11"/>
          </p:nvPr>
        </p:nvSpPr>
        <p:spPr>
          <a:ln/>
        </p:spPr>
        <p:txBody>
          <a:bodyPr/>
          <a:lstStyle>
            <a:lvl1pPr>
              <a:defRPr/>
            </a:lvl1pPr>
          </a:lstStyle>
          <a:p>
            <a:pPr>
              <a:defRPr/>
            </a:pPr>
            <a:endParaRPr lang="lv-LV"/>
          </a:p>
        </p:txBody>
      </p:sp>
      <p:sp>
        <p:nvSpPr>
          <p:cNvPr id="5" name="Rectangle 6"/>
          <p:cNvSpPr>
            <a:spLocks noGrp="1" noChangeArrowheads="1"/>
          </p:cNvSpPr>
          <p:nvPr>
            <p:ph type="sldNum" sz="quarter" idx="12"/>
          </p:nvPr>
        </p:nvSpPr>
        <p:spPr>
          <a:ln/>
        </p:spPr>
        <p:txBody>
          <a:bodyPr/>
          <a:lstStyle>
            <a:lvl1pPr>
              <a:defRPr/>
            </a:lvl1pPr>
          </a:lstStyle>
          <a:p>
            <a:pPr>
              <a:defRPr/>
            </a:pPr>
            <a:fld id="{C7612727-BFD7-4D1D-8A8C-B2414143F187}" type="slidenum">
              <a:rPr lang="lv-LV"/>
              <a:pPr>
                <a:defRPr/>
              </a:pPr>
              <a:t>‹#›</a:t>
            </a:fld>
            <a:endParaRPr lang="lv-LV"/>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lv-LV"/>
          </a:p>
        </p:txBody>
      </p:sp>
      <p:sp>
        <p:nvSpPr>
          <p:cNvPr id="3" name="Rectangle 5"/>
          <p:cNvSpPr>
            <a:spLocks noGrp="1" noChangeArrowheads="1"/>
          </p:cNvSpPr>
          <p:nvPr>
            <p:ph type="ftr" sz="quarter" idx="11"/>
          </p:nvPr>
        </p:nvSpPr>
        <p:spPr>
          <a:ln/>
        </p:spPr>
        <p:txBody>
          <a:bodyPr/>
          <a:lstStyle>
            <a:lvl1pPr>
              <a:defRPr/>
            </a:lvl1pPr>
          </a:lstStyle>
          <a:p>
            <a:pPr>
              <a:defRPr/>
            </a:pPr>
            <a:endParaRPr lang="lv-LV"/>
          </a:p>
        </p:txBody>
      </p:sp>
      <p:sp>
        <p:nvSpPr>
          <p:cNvPr id="4" name="Rectangle 6"/>
          <p:cNvSpPr>
            <a:spLocks noGrp="1" noChangeArrowheads="1"/>
          </p:cNvSpPr>
          <p:nvPr>
            <p:ph type="sldNum" sz="quarter" idx="12"/>
          </p:nvPr>
        </p:nvSpPr>
        <p:spPr>
          <a:ln/>
        </p:spPr>
        <p:txBody>
          <a:bodyPr/>
          <a:lstStyle>
            <a:lvl1pPr>
              <a:defRPr/>
            </a:lvl1pPr>
          </a:lstStyle>
          <a:p>
            <a:pPr>
              <a:defRPr/>
            </a:pPr>
            <a:fld id="{3EE35B1E-F364-470A-A771-8F74917132CB}" type="slidenum">
              <a:rPr lang="lv-LV"/>
              <a:pPr>
                <a:defRPr/>
              </a:pPr>
              <a:t>‹#›</a:t>
            </a:fld>
            <a:endParaRPr lang="lv-LV"/>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5C925C6A-BA15-45B1-A2F9-1868AFC88967}" type="slidenum">
              <a:rPr lang="lv-LV"/>
              <a:pPr>
                <a:defRPr/>
              </a:pPr>
              <a:t>‹#›</a:t>
            </a:fld>
            <a:endParaRPr lang="lv-LV"/>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CB7E7672-6669-41D4-AD9C-7F2C3193FD8F}" type="slidenum">
              <a:rPr lang="lv-LV"/>
              <a:pPr>
                <a:defRPr/>
              </a:pPr>
              <a:t>‹#›</a:t>
            </a:fld>
            <a:endParaRPr lang="lv-LV"/>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5E9EFF"/>
            </a:gs>
            <a:gs pos="39999">
              <a:srgbClr val="85C2FF"/>
            </a:gs>
            <a:gs pos="70000">
              <a:srgbClr val="C4D6EB"/>
            </a:gs>
            <a:gs pos="100000">
              <a:srgbClr val="FFEBFA"/>
            </a:gs>
          </a:gsLst>
          <a:lin ang="16200000" scaled="1"/>
          <a:tileRect/>
        </a:gra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lv-LV"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lv-LV" smtClean="0"/>
              <a:t>Click to edit Master text styles</a:t>
            </a:r>
          </a:p>
          <a:p>
            <a:pPr lvl="1"/>
            <a:r>
              <a:rPr lang="lv-LV" smtClean="0"/>
              <a:t>Second level</a:t>
            </a:r>
          </a:p>
          <a:p>
            <a:pPr lvl="2"/>
            <a:r>
              <a:rPr lang="lv-LV" smtClean="0"/>
              <a:t>Third level</a:t>
            </a:r>
          </a:p>
          <a:p>
            <a:pPr lvl="3"/>
            <a:r>
              <a:rPr lang="lv-LV" smtClean="0"/>
              <a:t>Fourth level</a:t>
            </a:r>
          </a:p>
          <a:p>
            <a:pPr lvl="4"/>
            <a:r>
              <a:rPr lang="lv-LV"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pPr>
              <a:defRPr/>
            </a:pPr>
            <a:endParaRPr lang="lv-LV"/>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pPr>
              <a:defRPr/>
            </a:pPr>
            <a:endParaRPr lang="lv-LV"/>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pPr>
              <a:defRPr/>
            </a:pPr>
            <a:fld id="{6202A503-F25F-461C-86A3-F6022CB23CD7}" type="slidenum">
              <a:rPr lang="lv-LV"/>
              <a:pPr>
                <a:defRPr/>
              </a:pPr>
              <a:t>‹#›</a:t>
            </a:fld>
            <a:endParaRPr lang="lv-LV"/>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wmf"/><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2.wm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wm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a:xfrm>
            <a:off x="179388" y="53975"/>
            <a:ext cx="8175625" cy="1071563"/>
          </a:xfrm>
        </p:spPr>
        <p:txBody>
          <a:bodyPr/>
          <a:lstStyle/>
          <a:p>
            <a:pPr eaLnBrk="1" hangingPunct="1"/>
            <a:r>
              <a:rPr lang="lv-LV" sz="4000" b="1" dirty="0" smtClean="0">
                <a:solidFill>
                  <a:schemeClr val="tx1"/>
                </a:solidFill>
              </a:rPr>
              <a:t>Ap.d.2 </a:t>
            </a:r>
            <a:r>
              <a:rPr lang="lv-LV" sz="4000" b="1" dirty="0" smtClean="0">
                <a:solidFill>
                  <a:schemeClr val="tx1"/>
                </a:solidFill>
              </a:rPr>
              <a:t>Vasarsvētki</a:t>
            </a:r>
          </a:p>
        </p:txBody>
      </p:sp>
      <p:pic>
        <p:nvPicPr>
          <p:cNvPr id="2051" name="Picture 3" descr="DOVE019"/>
          <p:cNvPicPr>
            <a:picLocks noChangeAspect="1" noChangeArrowheads="1"/>
          </p:cNvPicPr>
          <p:nvPr/>
        </p:nvPicPr>
        <p:blipFill>
          <a:blip r:embed="rId2"/>
          <a:srcRect/>
          <a:stretch>
            <a:fillRect/>
          </a:stretch>
        </p:blipFill>
        <p:spPr bwMode="auto">
          <a:xfrm>
            <a:off x="214313" y="0"/>
            <a:ext cx="485775" cy="692150"/>
          </a:xfrm>
          <a:prstGeom prst="rect">
            <a:avLst/>
          </a:prstGeom>
          <a:noFill/>
          <a:ln w="9525">
            <a:noFill/>
            <a:miter lim="800000"/>
            <a:headEnd/>
            <a:tailEnd/>
          </a:ln>
        </p:spPr>
      </p:pic>
      <p:sp>
        <p:nvSpPr>
          <p:cNvPr id="2052" name="Text Box 6"/>
          <p:cNvSpPr txBox="1">
            <a:spLocks noChangeArrowheads="1"/>
          </p:cNvSpPr>
          <p:nvPr/>
        </p:nvSpPr>
        <p:spPr bwMode="auto">
          <a:xfrm>
            <a:off x="7451725" y="0"/>
            <a:ext cx="1692275" cy="400110"/>
          </a:xfrm>
          <a:prstGeom prst="rect">
            <a:avLst/>
          </a:prstGeom>
          <a:noFill/>
          <a:ln w="9525">
            <a:noFill/>
            <a:miter lim="800000"/>
            <a:headEnd/>
            <a:tailEnd/>
          </a:ln>
        </p:spPr>
        <p:txBody>
          <a:bodyPr>
            <a:spAutoFit/>
          </a:bodyPr>
          <a:lstStyle/>
          <a:p>
            <a:pPr>
              <a:spcBef>
                <a:spcPct val="50000"/>
              </a:spcBef>
            </a:pPr>
            <a:r>
              <a:rPr lang="lv-LV" sz="2000" dirty="0" smtClean="0"/>
              <a:t>9.jūn.2019.</a:t>
            </a:r>
            <a:endParaRPr lang="lv-LV" sz="2000" dirty="0"/>
          </a:p>
        </p:txBody>
      </p:sp>
      <p:pic>
        <p:nvPicPr>
          <p:cNvPr id="5" name="Picture 5"/>
          <p:cNvPicPr>
            <a:picLocks noChangeAspect="1" noChangeArrowheads="1"/>
          </p:cNvPicPr>
          <p:nvPr/>
        </p:nvPicPr>
        <p:blipFill>
          <a:blip r:embed="rId3" cstate="print"/>
          <a:srcRect/>
          <a:stretch>
            <a:fillRect/>
          </a:stretch>
        </p:blipFill>
        <p:spPr bwMode="auto">
          <a:xfrm>
            <a:off x="0" y="1214422"/>
            <a:ext cx="9144000" cy="5643579"/>
          </a:xfrm>
          <a:prstGeom prst="rect">
            <a:avLst/>
          </a:prstGeom>
          <a:ln>
            <a:noFill/>
          </a:ln>
          <a:effectLst>
            <a:softEdge rad="112500"/>
          </a:effectLst>
        </p:spPr>
      </p:pic>
      <p:sp>
        <p:nvSpPr>
          <p:cNvPr id="2054" name="Text Box 6"/>
          <p:cNvSpPr txBox="1">
            <a:spLocks noChangeArrowheads="1"/>
          </p:cNvSpPr>
          <p:nvPr/>
        </p:nvSpPr>
        <p:spPr bwMode="auto">
          <a:xfrm>
            <a:off x="6286500" y="785813"/>
            <a:ext cx="2857500" cy="400050"/>
          </a:xfrm>
          <a:prstGeom prst="rect">
            <a:avLst/>
          </a:prstGeom>
          <a:noFill/>
          <a:ln w="9525">
            <a:noFill/>
            <a:miter lim="800000"/>
            <a:headEnd/>
            <a:tailEnd/>
          </a:ln>
        </p:spPr>
        <p:txBody>
          <a:bodyPr>
            <a:spAutoFit/>
          </a:bodyPr>
          <a:lstStyle/>
          <a:p>
            <a:pPr>
              <a:spcBef>
                <a:spcPct val="50000"/>
              </a:spcBef>
            </a:pPr>
            <a:r>
              <a:rPr lang="lv-LV" sz="2000"/>
              <a:t>Māc. Roberts Otomers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4" name="Rectangle 3"/>
          <p:cNvSpPr>
            <a:spLocks noGrp="1" noChangeArrowheads="1"/>
          </p:cNvSpPr>
          <p:nvPr>
            <p:ph type="body" idx="1"/>
          </p:nvPr>
        </p:nvSpPr>
        <p:spPr>
          <a:xfrm>
            <a:off x="-323850" y="0"/>
            <a:ext cx="9467850" cy="1081088"/>
          </a:xfrm>
        </p:spPr>
        <p:txBody>
          <a:bodyPr/>
          <a:lstStyle/>
          <a:p>
            <a:pPr algn="just">
              <a:lnSpc>
                <a:spcPct val="90000"/>
              </a:lnSpc>
              <a:buFontTx/>
              <a:buNone/>
            </a:pPr>
            <a:r>
              <a:rPr lang="lv-LV" i="1" smtClean="0"/>
              <a:t>	</a:t>
            </a:r>
            <a:r>
              <a:rPr lang="lv-LV" sz="2600" i="1" smtClean="0"/>
              <a:t>41 Kas Pētera vārdus uzņēma, tos kristīja, un tanī dienā tiem pievienojās ap 3000 dvēseļu 42 un tie pastāvēja apustuļu mācībā un sadraudzībā, maizes laušanā un lūgšanās.</a:t>
            </a:r>
          </a:p>
          <a:p>
            <a:pPr algn="just">
              <a:lnSpc>
                <a:spcPct val="90000"/>
              </a:lnSpc>
              <a:buFontTx/>
              <a:buNone/>
            </a:pPr>
            <a:endParaRPr lang="en-US" sz="2600" i="1" smtClean="0"/>
          </a:p>
        </p:txBody>
      </p:sp>
      <p:pic>
        <p:nvPicPr>
          <p:cNvPr id="4" name="Picture 10"/>
          <p:cNvPicPr>
            <a:picLocks noChangeAspect="1" noChangeArrowheads="1"/>
          </p:cNvPicPr>
          <p:nvPr/>
        </p:nvPicPr>
        <p:blipFill>
          <a:blip r:embed="rId2" cstate="print"/>
          <a:srcRect l="2343" t="9464" r="1562" b="7728"/>
          <a:stretch>
            <a:fillRect/>
          </a:stretch>
        </p:blipFill>
        <p:spPr bwMode="auto">
          <a:xfrm>
            <a:off x="0" y="3643314"/>
            <a:ext cx="9144000" cy="3214686"/>
          </a:xfrm>
          <a:prstGeom prst="rect">
            <a:avLst/>
          </a:prstGeom>
          <a:ln>
            <a:noFill/>
          </a:ln>
          <a:effectLst>
            <a:softEdge rad="112500"/>
          </a:effectLst>
        </p:spPr>
      </p:pic>
      <p:sp>
        <p:nvSpPr>
          <p:cNvPr id="9220" name="Rectangle 4"/>
          <p:cNvSpPr>
            <a:spLocks noChangeArrowheads="1"/>
          </p:cNvSpPr>
          <p:nvPr/>
        </p:nvSpPr>
        <p:spPr bwMode="auto">
          <a:xfrm>
            <a:off x="0" y="1214438"/>
            <a:ext cx="9144000" cy="2492990"/>
          </a:xfrm>
          <a:prstGeom prst="rect">
            <a:avLst/>
          </a:prstGeom>
          <a:noFill/>
          <a:ln w="9525">
            <a:noFill/>
            <a:miter lim="800000"/>
            <a:headEnd/>
            <a:tailEnd/>
          </a:ln>
        </p:spPr>
        <p:txBody>
          <a:bodyPr>
            <a:spAutoFit/>
          </a:bodyPr>
          <a:lstStyle/>
          <a:p>
            <a:pPr>
              <a:buFont typeface="Arial" charset="0"/>
              <a:buChar char="•"/>
            </a:pPr>
            <a:r>
              <a:rPr lang="lv-LV" sz="2600" dirty="0" smtClean="0"/>
              <a:t>Pēteris </a:t>
            </a:r>
            <a:r>
              <a:rPr lang="lv-LV" sz="2600" b="1" dirty="0"/>
              <a:t>Sv. Gara spēku </a:t>
            </a:r>
            <a:r>
              <a:rPr lang="lv-LV" sz="2600" dirty="0"/>
              <a:t>saņēmis, </a:t>
            </a:r>
            <a:r>
              <a:rPr lang="lv-LV" sz="2600" b="1" dirty="0"/>
              <a:t>sludina</a:t>
            </a:r>
            <a:r>
              <a:rPr lang="lv-LV" sz="2600" dirty="0"/>
              <a:t> un šai dienā </a:t>
            </a:r>
            <a:r>
              <a:rPr lang="lv-LV" sz="2600" b="1" dirty="0"/>
              <a:t>pie ticības </a:t>
            </a:r>
            <a:r>
              <a:rPr lang="lv-LV" sz="2600" dirty="0"/>
              <a:t>nāca un </a:t>
            </a:r>
            <a:r>
              <a:rPr lang="lv-LV" sz="2600" b="1" dirty="0"/>
              <a:t>tapa kristīti</a:t>
            </a:r>
            <a:r>
              <a:rPr lang="lv-LV" sz="2600" dirty="0"/>
              <a:t> </a:t>
            </a:r>
            <a:r>
              <a:rPr lang="lv-LV" sz="2600" b="1" dirty="0"/>
              <a:t>3000</a:t>
            </a:r>
            <a:r>
              <a:rPr lang="lv-LV" sz="2600" dirty="0"/>
              <a:t> </a:t>
            </a:r>
            <a:r>
              <a:rPr lang="lv-LV" sz="2600" b="1" dirty="0"/>
              <a:t>cilvēku</a:t>
            </a:r>
            <a:r>
              <a:rPr lang="lv-LV" sz="2600" dirty="0"/>
              <a:t>. </a:t>
            </a:r>
            <a:endParaRPr lang="lv-LV" sz="2600" dirty="0" smtClean="0"/>
          </a:p>
          <a:p>
            <a:pPr>
              <a:buFont typeface="Arial" charset="0"/>
              <a:buChar char="•"/>
            </a:pPr>
            <a:r>
              <a:rPr lang="lv-LV" sz="2600" dirty="0" smtClean="0"/>
              <a:t>Kas bija </a:t>
            </a:r>
            <a:r>
              <a:rPr lang="lv-LV" sz="2600" b="1" dirty="0" smtClean="0"/>
              <a:t>galvenais</a:t>
            </a:r>
            <a:r>
              <a:rPr lang="lv-LV" sz="2600" dirty="0" smtClean="0"/>
              <a:t>, kas lika cilvēkiem </a:t>
            </a:r>
            <a:r>
              <a:rPr lang="lv-LV" sz="2600" b="1" dirty="0" smtClean="0"/>
              <a:t>nākt pie ticības</a:t>
            </a:r>
            <a:r>
              <a:rPr lang="lv-LV" sz="2600" dirty="0" smtClean="0"/>
              <a:t>?</a:t>
            </a:r>
            <a:endParaRPr lang="lv-LV" sz="2600" dirty="0"/>
          </a:p>
          <a:p>
            <a:pPr>
              <a:buFont typeface="Arial" charset="0"/>
              <a:buChar char="•"/>
            </a:pPr>
            <a:r>
              <a:rPr lang="lv-LV" sz="2600" dirty="0"/>
              <a:t>Tas par </a:t>
            </a:r>
            <a:r>
              <a:rPr lang="lv-LV" sz="2600" b="1" dirty="0"/>
              <a:t>apliecinājumu</a:t>
            </a:r>
            <a:r>
              <a:rPr lang="lv-LV" sz="2600" dirty="0"/>
              <a:t> </a:t>
            </a:r>
            <a:r>
              <a:rPr lang="lv-LV" sz="2600" b="1" dirty="0"/>
              <a:t>mums</a:t>
            </a:r>
            <a:r>
              <a:rPr lang="lv-LV" sz="2600" dirty="0"/>
              <a:t> līdz </a:t>
            </a:r>
            <a:r>
              <a:rPr lang="lv-LV" sz="2600" b="1" dirty="0"/>
              <a:t>šai dienai!</a:t>
            </a:r>
          </a:p>
          <a:p>
            <a:pPr>
              <a:buFont typeface="Arial" charset="0"/>
              <a:buChar char="•"/>
            </a:pPr>
            <a:r>
              <a:rPr lang="lv-LV" sz="2600" dirty="0"/>
              <a:t>Te svarīgās </a:t>
            </a:r>
            <a:r>
              <a:rPr lang="lv-LV" sz="2600" b="1" dirty="0"/>
              <a:t>Baznīcas pazīmes</a:t>
            </a:r>
            <a:r>
              <a:rPr lang="lv-LV" sz="2600" dirty="0"/>
              <a:t>: </a:t>
            </a:r>
            <a:r>
              <a:rPr lang="lv-LV" sz="2600" b="1" dirty="0"/>
              <a:t>apustuļu mācība</a:t>
            </a:r>
            <a:r>
              <a:rPr lang="lv-LV" sz="2600" dirty="0"/>
              <a:t>, </a:t>
            </a:r>
            <a:r>
              <a:rPr lang="lv-LV" sz="2600" b="1" dirty="0"/>
              <a:t>sadraudzība</a:t>
            </a:r>
            <a:r>
              <a:rPr lang="lv-LV" sz="2600" dirty="0"/>
              <a:t>, </a:t>
            </a:r>
            <a:r>
              <a:rPr lang="lv-LV" sz="2600" b="1" dirty="0"/>
              <a:t>vakarēdiens</a:t>
            </a:r>
            <a:r>
              <a:rPr lang="lv-LV" sz="2600" dirty="0"/>
              <a:t> un </a:t>
            </a:r>
            <a:r>
              <a:rPr lang="lv-LV" sz="2600" b="1" dirty="0"/>
              <a:t>lūgšana</a:t>
            </a:r>
            <a:r>
              <a:rPr lang="lv-LV" sz="2600" dirty="0"/>
              <a: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0244">
                                            <p:txEl>
                                              <p:pRg st="0" end="0"/>
                                            </p:txEl>
                                          </p:spTgt>
                                        </p:tgtEl>
                                        <p:attrNameLst>
                                          <p:attrName>style.visibility</p:attrName>
                                        </p:attrNameLst>
                                      </p:cBhvr>
                                      <p:to>
                                        <p:strVal val="visible"/>
                                      </p:to>
                                    </p:set>
                                    <p:anim calcmode="lin" valueType="num">
                                      <p:cBhvr additive="base">
                                        <p:cTn id="7" dur="500" fill="hold"/>
                                        <p:tgtEl>
                                          <p:spTgt spid="1024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0244">
                                            <p:txEl>
                                              <p:pRg st="0" end="0"/>
                                            </p:txEl>
                                          </p:spTgt>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fade">
                                      <p:cBhvr>
                                        <p:cTn id="11" dur="2000"/>
                                        <p:tgtEl>
                                          <p:spTgt spid="4"/>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9220">
                                            <p:txEl>
                                              <p:pRg st="0" end="0"/>
                                            </p:txEl>
                                          </p:spTgt>
                                        </p:tgtEl>
                                        <p:attrNameLst>
                                          <p:attrName>style.visibility</p:attrName>
                                        </p:attrNameLst>
                                      </p:cBhvr>
                                      <p:to>
                                        <p:strVal val="visible"/>
                                      </p:to>
                                    </p:set>
                                    <p:anim calcmode="lin" valueType="num">
                                      <p:cBhvr additive="base">
                                        <p:cTn id="15" dur="500" fill="hold"/>
                                        <p:tgtEl>
                                          <p:spTgt spid="9220">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9220">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9220">
                                            <p:txEl>
                                              <p:pRg st="1" end="1"/>
                                            </p:txEl>
                                          </p:spTgt>
                                        </p:tgtEl>
                                        <p:attrNameLst>
                                          <p:attrName>style.visibility</p:attrName>
                                        </p:attrNameLst>
                                      </p:cBhvr>
                                      <p:to>
                                        <p:strVal val="visible"/>
                                      </p:to>
                                    </p:set>
                                    <p:anim calcmode="lin" valueType="num">
                                      <p:cBhvr additive="base">
                                        <p:cTn id="20" dur="500" fill="hold"/>
                                        <p:tgtEl>
                                          <p:spTgt spid="9220">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9220">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9220">
                                            <p:txEl>
                                              <p:pRg st="2" end="2"/>
                                            </p:txEl>
                                          </p:spTgt>
                                        </p:tgtEl>
                                        <p:attrNameLst>
                                          <p:attrName>style.visibility</p:attrName>
                                        </p:attrNameLst>
                                      </p:cBhvr>
                                      <p:to>
                                        <p:strVal val="visible"/>
                                      </p:to>
                                    </p:set>
                                    <p:anim calcmode="lin" valueType="num">
                                      <p:cBhvr additive="base">
                                        <p:cTn id="25" dur="500" fill="hold"/>
                                        <p:tgtEl>
                                          <p:spTgt spid="9220">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9220">
                                            <p:txEl>
                                              <p:pRg st="2" end="2"/>
                                            </p:txEl>
                                          </p:spTgt>
                                        </p:tgtEl>
                                        <p:attrNameLst>
                                          <p:attrName>ppt_y</p:attrName>
                                        </p:attrNameLst>
                                      </p:cBhvr>
                                      <p:tavLst>
                                        <p:tav tm="0">
                                          <p:val>
                                            <p:strVal val="1+#ppt_h/2"/>
                                          </p:val>
                                        </p:tav>
                                        <p:tav tm="100000">
                                          <p:val>
                                            <p:strVal val="#ppt_y"/>
                                          </p:val>
                                        </p:tav>
                                      </p:tavLst>
                                    </p:anim>
                                  </p:childTnLst>
                                </p:cTn>
                              </p:par>
                            </p:childTnLst>
                          </p:cTn>
                        </p:par>
                        <p:par>
                          <p:cTn id="27" fill="hold">
                            <p:stCondLst>
                              <p:cond delay="3500"/>
                            </p:stCondLst>
                            <p:childTnLst>
                              <p:par>
                                <p:cTn id="28" presetID="2" presetClass="entr" presetSubtype="4" fill="hold" nodeType="afterEffect">
                                  <p:stCondLst>
                                    <p:cond delay="0"/>
                                  </p:stCondLst>
                                  <p:childTnLst>
                                    <p:set>
                                      <p:cBhvr>
                                        <p:cTn id="29" dur="1" fill="hold">
                                          <p:stCondLst>
                                            <p:cond delay="0"/>
                                          </p:stCondLst>
                                        </p:cTn>
                                        <p:tgtEl>
                                          <p:spTgt spid="9220">
                                            <p:txEl>
                                              <p:pRg st="3" end="3"/>
                                            </p:txEl>
                                          </p:spTgt>
                                        </p:tgtEl>
                                        <p:attrNameLst>
                                          <p:attrName>style.visibility</p:attrName>
                                        </p:attrNameLst>
                                      </p:cBhvr>
                                      <p:to>
                                        <p:strVal val="visible"/>
                                      </p:to>
                                    </p:set>
                                    <p:anim calcmode="lin" valueType="num">
                                      <p:cBhvr additive="base">
                                        <p:cTn id="30" dur="500" fill="hold"/>
                                        <p:tgtEl>
                                          <p:spTgt spid="9220">
                                            <p:txEl>
                                              <p:pRg st="3" end="3"/>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9220">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4"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Rectangle 2"/>
          <p:cNvSpPr>
            <a:spLocks noGrp="1" noChangeArrowheads="1"/>
          </p:cNvSpPr>
          <p:nvPr>
            <p:ph type="title" idx="4294967295"/>
          </p:nvPr>
        </p:nvSpPr>
        <p:spPr>
          <a:xfrm>
            <a:off x="0" y="-100013"/>
            <a:ext cx="9144000" cy="850901"/>
          </a:xfrm>
        </p:spPr>
        <p:txBody>
          <a:bodyPr/>
          <a:lstStyle/>
          <a:p>
            <a:pPr eaLnBrk="1" hangingPunct="1"/>
            <a:r>
              <a:rPr lang="lv-LV" b="1" smtClean="0">
                <a:solidFill>
                  <a:schemeClr val="tx1"/>
                </a:solidFill>
              </a:rPr>
              <a:t>Noslēgums</a:t>
            </a:r>
          </a:p>
        </p:txBody>
      </p:sp>
      <p:sp>
        <p:nvSpPr>
          <p:cNvPr id="7" name="Rectangle 6"/>
          <p:cNvSpPr>
            <a:spLocks noChangeArrowheads="1"/>
          </p:cNvSpPr>
          <p:nvPr/>
        </p:nvSpPr>
        <p:spPr bwMode="auto">
          <a:xfrm>
            <a:off x="0" y="620713"/>
            <a:ext cx="6443663" cy="5940425"/>
          </a:xfrm>
          <a:prstGeom prst="rect">
            <a:avLst/>
          </a:prstGeom>
          <a:noFill/>
          <a:ln w="9525">
            <a:noFill/>
            <a:miter lim="800000"/>
            <a:headEnd/>
            <a:tailEnd/>
          </a:ln>
        </p:spPr>
        <p:txBody>
          <a:bodyPr>
            <a:spAutoFit/>
          </a:bodyPr>
          <a:lstStyle/>
          <a:p>
            <a:pPr>
              <a:buFontTx/>
              <a:buChar char="•"/>
            </a:pPr>
            <a:r>
              <a:rPr lang="lv-LV" sz="3200"/>
              <a:t>Dievs </a:t>
            </a:r>
            <a:r>
              <a:rPr lang="lv-LV" sz="3200" b="1"/>
              <a:t>visu</a:t>
            </a:r>
            <a:r>
              <a:rPr lang="lv-LV" sz="3200"/>
              <a:t> mums ir </a:t>
            </a:r>
            <a:r>
              <a:rPr lang="lv-LV" sz="3200" b="1"/>
              <a:t>sagatavojis</a:t>
            </a:r>
            <a:r>
              <a:rPr lang="lv-LV" sz="3200"/>
              <a:t> un mums </a:t>
            </a:r>
            <a:r>
              <a:rPr lang="lv-LV" sz="3200" b="1"/>
              <a:t>novēlējis</a:t>
            </a:r>
            <a:r>
              <a:rPr lang="lv-LV" sz="3200"/>
              <a:t>. </a:t>
            </a:r>
          </a:p>
          <a:p>
            <a:pPr>
              <a:buFontTx/>
              <a:buChar char="•"/>
            </a:pPr>
            <a:r>
              <a:rPr lang="lv-LV" sz="3200" b="1"/>
              <a:t>Pieņemsim to pateicībā un lietosim to ar prieku</a:t>
            </a:r>
            <a:r>
              <a:rPr lang="lv-LV" sz="3200"/>
              <a:t>. </a:t>
            </a:r>
          </a:p>
          <a:p>
            <a:pPr>
              <a:buFontTx/>
              <a:buChar char="•"/>
            </a:pPr>
            <a:r>
              <a:rPr lang="lv-LV" sz="3200"/>
              <a:t>Dienu no dienas Sv. Gars </a:t>
            </a:r>
            <a:r>
              <a:rPr lang="lv-LV" sz="3200" b="1"/>
              <a:t>dāvā </a:t>
            </a:r>
            <a:r>
              <a:rPr lang="lv-LV" sz="3200"/>
              <a:t>mums gan </a:t>
            </a:r>
            <a:r>
              <a:rPr lang="lv-LV" sz="3200" b="1"/>
              <a:t>atgriešanos no grēkiem</a:t>
            </a:r>
            <a:r>
              <a:rPr lang="lv-LV" sz="3200"/>
              <a:t>, gan </a:t>
            </a:r>
            <a:r>
              <a:rPr lang="lv-LV" sz="3200" b="1"/>
              <a:t>ticību uz evaņģēliju</a:t>
            </a:r>
            <a:r>
              <a:rPr lang="lv-LV" sz="3200"/>
              <a:t>, gan </a:t>
            </a:r>
            <a:r>
              <a:rPr lang="lv-LV" sz="3200" b="1"/>
              <a:t>mīlestību</a:t>
            </a:r>
            <a:r>
              <a:rPr lang="lv-LV" sz="3200"/>
              <a:t> uz Kristu, gan </a:t>
            </a:r>
            <a:r>
              <a:rPr lang="lv-LV" sz="3200" b="1"/>
              <a:t>prieku būt</a:t>
            </a:r>
            <a:r>
              <a:rPr lang="lv-LV" sz="3200"/>
              <a:t>, gan </a:t>
            </a:r>
            <a:r>
              <a:rPr lang="lv-LV" sz="3200" b="1"/>
              <a:t>mieru ar Dievu</a:t>
            </a:r>
            <a:r>
              <a:rPr lang="lv-LV" sz="3200"/>
              <a:t>, </a:t>
            </a:r>
            <a:r>
              <a:rPr lang="lv-LV" sz="3200" b="1"/>
              <a:t>cilvēkiem</a:t>
            </a:r>
            <a:r>
              <a:rPr lang="lv-LV" sz="3200"/>
              <a:t>, gan </a:t>
            </a:r>
            <a:r>
              <a:rPr lang="lv-LV" sz="3200" b="1"/>
              <a:t>visu</a:t>
            </a:r>
            <a:r>
              <a:rPr lang="lv-LV" sz="3200"/>
              <a:t>, kas vajadzīgs, </a:t>
            </a:r>
            <a:r>
              <a:rPr lang="lv-LV" sz="3200" b="1"/>
              <a:t>lai</a:t>
            </a:r>
            <a:r>
              <a:rPr lang="lv-LV" sz="3200"/>
              <a:t> mūsu </a:t>
            </a:r>
            <a:r>
              <a:rPr lang="lv-LV" sz="3200" b="1"/>
              <a:t>dvēsele būtu priecīga </a:t>
            </a:r>
            <a:r>
              <a:rPr lang="lv-LV" sz="3200"/>
              <a:t>un</a:t>
            </a:r>
            <a:r>
              <a:rPr lang="lv-LV" sz="3200" b="1"/>
              <a:t> laimīga</a:t>
            </a:r>
            <a:r>
              <a:rPr lang="lv-LV" sz="3200"/>
              <a:t>. Āmen</a:t>
            </a:r>
          </a:p>
        </p:txBody>
      </p:sp>
      <p:pic>
        <p:nvPicPr>
          <p:cNvPr id="4" name="Picture 5" descr="http://t0.gstatic.com/images?q=tbn:ANd9GcQ7-s37-lPjSMSdO7hsxrSUmLJSeSqO4ZPNmGO4aqrr0ttIuT_f"/>
          <p:cNvPicPr>
            <a:picLocks noChangeAspect="1" noChangeArrowheads="1"/>
          </p:cNvPicPr>
          <p:nvPr/>
        </p:nvPicPr>
        <p:blipFill>
          <a:blip r:embed="rId2" cstate="print"/>
          <a:srcRect r="12610"/>
          <a:stretch>
            <a:fillRect/>
          </a:stretch>
        </p:blipFill>
        <p:spPr bwMode="auto">
          <a:xfrm>
            <a:off x="6228184" y="620688"/>
            <a:ext cx="2915816" cy="5616624"/>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0243"/>
                                        </p:tgtEl>
                                        <p:attrNameLst>
                                          <p:attrName>style.visibility</p:attrName>
                                        </p:attrNameLst>
                                      </p:cBhvr>
                                      <p:to>
                                        <p:strVal val="visible"/>
                                      </p:to>
                                    </p:set>
                                    <p:anim calcmode="lin" valueType="num">
                                      <p:cBhvr additive="base">
                                        <p:cTn id="7" dur="500" fill="hold"/>
                                        <p:tgtEl>
                                          <p:spTgt spid="10243"/>
                                        </p:tgtEl>
                                        <p:attrNameLst>
                                          <p:attrName>ppt_x</p:attrName>
                                        </p:attrNameLst>
                                      </p:cBhvr>
                                      <p:tavLst>
                                        <p:tav tm="0">
                                          <p:val>
                                            <p:strVal val="#ppt_x"/>
                                          </p:val>
                                        </p:tav>
                                        <p:tav tm="100000">
                                          <p:val>
                                            <p:strVal val="#ppt_x"/>
                                          </p:val>
                                        </p:tav>
                                      </p:tavLst>
                                    </p:anim>
                                    <p:anim calcmode="lin" valueType="num">
                                      <p:cBhvr additive="base">
                                        <p:cTn id="8" dur="500" fill="hold"/>
                                        <p:tgtEl>
                                          <p:spTgt spid="10243"/>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fade">
                                      <p:cBhvr>
                                        <p:cTn id="11" dur="2000"/>
                                        <p:tgtEl>
                                          <p:spTgt spid="4"/>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 calcmode="lin" valueType="num">
                                      <p:cBhvr additive="base">
                                        <p:cTn id="2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2" end="2"/>
                                            </p:txEl>
                                          </p:spTgt>
                                        </p:tgtEl>
                                        <p:attrNameLst>
                                          <p:attrName>style.visibility</p:attrName>
                                        </p:attrNameLst>
                                      </p:cBhvr>
                                      <p:to>
                                        <p:strVal val="visible"/>
                                      </p:to>
                                    </p:set>
                                    <p:anim calcmode="lin" valueType="num">
                                      <p:cBhvr additive="base">
                                        <p:cTn id="25"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20" name="Picture 4" descr="BIBLE016"/>
          <p:cNvPicPr>
            <a:picLocks noChangeAspect="1" noChangeArrowheads="1"/>
          </p:cNvPicPr>
          <p:nvPr/>
        </p:nvPicPr>
        <p:blipFill>
          <a:blip r:embed="rId2"/>
          <a:srcRect/>
          <a:stretch>
            <a:fillRect/>
          </a:stretch>
        </p:blipFill>
        <p:spPr bwMode="auto">
          <a:xfrm>
            <a:off x="4040188" y="765175"/>
            <a:ext cx="5103812" cy="6092825"/>
          </a:xfrm>
          <a:prstGeom prst="rect">
            <a:avLst/>
          </a:prstGeom>
          <a:noFill/>
          <a:ln w="9525">
            <a:noFill/>
            <a:miter lim="800000"/>
            <a:headEnd/>
            <a:tailEnd/>
          </a:ln>
        </p:spPr>
      </p:pic>
      <p:sp>
        <p:nvSpPr>
          <p:cNvPr id="11267" name="Rectangle 2"/>
          <p:cNvSpPr>
            <a:spLocks noGrp="1" noChangeArrowheads="1"/>
          </p:cNvSpPr>
          <p:nvPr>
            <p:ph type="title"/>
          </p:nvPr>
        </p:nvSpPr>
        <p:spPr>
          <a:xfrm>
            <a:off x="107950" y="2924175"/>
            <a:ext cx="5184775" cy="1143000"/>
          </a:xfrm>
        </p:spPr>
        <p:txBody>
          <a:bodyPr/>
          <a:lstStyle/>
          <a:p>
            <a:pPr eaLnBrk="1" hangingPunct="1"/>
            <a:r>
              <a:rPr lang="lv-LV" sz="5400" smtClean="0"/>
              <a:t>Un Dieva miers, kas ir augstāks par visu saprašanu lai pasargā jūsu sirdis un jūsu domas. </a:t>
            </a:r>
            <a:r>
              <a:rPr lang="lv-LV" sz="5400" b="1" smtClean="0"/>
              <a:t>Āmen</a:t>
            </a:r>
            <a:br>
              <a:rPr lang="lv-LV" sz="5400" b="1" smtClean="0"/>
            </a:br>
            <a:endParaRPr lang="lv-LV" sz="5400" b="1"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9220"/>
                                        </p:tgtEl>
                                        <p:attrNameLst>
                                          <p:attrName>style.visibility</p:attrName>
                                        </p:attrNameLst>
                                      </p:cBhvr>
                                      <p:to>
                                        <p:strVal val="visible"/>
                                      </p:to>
                                    </p:set>
                                    <p:animEffect transition="in" filter="dissolve">
                                      <p:cBhvr>
                                        <p:cTn id="7" dur="500"/>
                                        <p:tgtEl>
                                          <p:spTgt spid="92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179388" y="53975"/>
            <a:ext cx="8175625" cy="874713"/>
          </a:xfrm>
        </p:spPr>
        <p:txBody>
          <a:bodyPr/>
          <a:lstStyle/>
          <a:p>
            <a:pPr eaLnBrk="1" hangingPunct="1"/>
            <a:r>
              <a:rPr lang="lv-LV" sz="3600" b="1" dirty="0" smtClean="0">
                <a:solidFill>
                  <a:schemeClr val="tx1"/>
                </a:solidFill>
              </a:rPr>
              <a:t>Ap.d.2:1-8,12-15, 22-24 Vasarsvētki</a:t>
            </a:r>
            <a:endParaRPr lang="lv-LV" sz="3600" b="1" dirty="0" smtClean="0">
              <a:solidFill>
                <a:schemeClr val="tx1"/>
              </a:solidFill>
            </a:endParaRPr>
          </a:p>
        </p:txBody>
      </p:sp>
      <p:sp>
        <p:nvSpPr>
          <p:cNvPr id="3076" name="Text Box 6"/>
          <p:cNvSpPr txBox="1">
            <a:spLocks noChangeArrowheads="1"/>
          </p:cNvSpPr>
          <p:nvPr/>
        </p:nvSpPr>
        <p:spPr bwMode="auto">
          <a:xfrm>
            <a:off x="7451725" y="0"/>
            <a:ext cx="1692275" cy="369332"/>
          </a:xfrm>
          <a:prstGeom prst="rect">
            <a:avLst/>
          </a:prstGeom>
          <a:noFill/>
          <a:ln w="9525">
            <a:noFill/>
            <a:miter lim="800000"/>
            <a:headEnd/>
            <a:tailEnd/>
          </a:ln>
        </p:spPr>
        <p:txBody>
          <a:bodyPr>
            <a:spAutoFit/>
          </a:bodyPr>
          <a:lstStyle/>
          <a:p>
            <a:pPr>
              <a:spcBef>
                <a:spcPct val="50000"/>
              </a:spcBef>
            </a:pPr>
            <a:r>
              <a:rPr lang="lv-LV" dirty="0" smtClean="0"/>
              <a:t>9</a:t>
            </a:r>
            <a:r>
              <a:rPr lang="lv-LV" dirty="0" smtClean="0"/>
              <a:t>.jūn.2019.</a:t>
            </a:r>
            <a:endParaRPr lang="lv-LV" dirty="0"/>
          </a:p>
        </p:txBody>
      </p:sp>
      <p:sp>
        <p:nvSpPr>
          <p:cNvPr id="3077" name="Rectangle 5"/>
          <p:cNvSpPr>
            <a:spLocks noChangeArrowheads="1"/>
          </p:cNvSpPr>
          <p:nvPr/>
        </p:nvSpPr>
        <p:spPr bwMode="auto">
          <a:xfrm>
            <a:off x="0" y="714375"/>
            <a:ext cx="9144000" cy="6863417"/>
          </a:xfrm>
          <a:prstGeom prst="rect">
            <a:avLst/>
          </a:prstGeom>
          <a:noFill/>
          <a:ln w="9525">
            <a:noFill/>
            <a:miter lim="800000"/>
            <a:headEnd/>
            <a:tailEnd/>
          </a:ln>
        </p:spPr>
        <p:txBody>
          <a:bodyPr>
            <a:spAutoFit/>
          </a:bodyPr>
          <a:lstStyle/>
          <a:p>
            <a:pPr algn="just"/>
            <a:r>
              <a:rPr lang="lv-LV" sz="2000" dirty="0"/>
              <a:t>1 Kad </a:t>
            </a:r>
            <a:r>
              <a:rPr lang="lv-LV" sz="2000" dirty="0" err="1"/>
              <a:t>Vasarassvētku</a:t>
            </a:r>
            <a:r>
              <a:rPr lang="lv-LV" sz="2000" dirty="0"/>
              <a:t> diena bija atnākusi, visi bija sapulcējušies vienā vietā; 2 un piepeši no debesīm nāca rūkoņa, it kā stiprs vējš pūstu, un piepildīja visu namu, kur tie sēdēja, 3 un viņiem parādījās it kā uguns mēles, kas sadalījās un nolaidās uz ikvienu no tiem, 4 un visi tika piepildīti ar Svēto Garu un sāka runāt citās valodās, kā Gars tiem deva izrunāt. 5 Bet </a:t>
            </a:r>
            <a:r>
              <a:rPr lang="lv-LV" sz="2000" dirty="0" err="1"/>
              <a:t>Jeruzālemē</a:t>
            </a:r>
            <a:r>
              <a:rPr lang="lv-LV" sz="2000" dirty="0"/>
              <a:t> dzīvoja jūdi, dievbijīgi vīri no visādām tautām zem debess; 6 kad šī balss atskanēja, ļaužu pulks sanāca kopā un izbijās, jo ikviens tos dzirdēja runājam savā valodā. 7 Tie sabijās un brīnīdamies sacīja: "Vai visi šie, kas runā, nav </a:t>
            </a:r>
            <a:r>
              <a:rPr lang="lv-LV" sz="2000" dirty="0" err="1"/>
              <a:t>galilieši</a:t>
            </a:r>
            <a:r>
              <a:rPr lang="lv-LV" sz="2000" dirty="0"/>
              <a:t>? 8 Kā tad mēs ikviens dzirdam savu dzimto valodu </a:t>
            </a:r>
          </a:p>
          <a:p>
            <a:pPr algn="just"/>
            <a:r>
              <a:rPr lang="lv-LV" sz="2000" dirty="0"/>
              <a:t>12 Izbijušies un neziņā būdami, tie visi cits citam jautāja: "Kas tas ir?“ 13 Bet citi zobodamies sacīja: "Tie salda vīna pilni.“ 14 Bet Pēteris, nostājies ar tiem vienpadsmit, iesāka runāt un tiem sacīja: "Jūs, jūdi un visi, kas </a:t>
            </a:r>
            <a:r>
              <a:rPr lang="lv-LV" sz="2000" dirty="0" err="1"/>
              <a:t>Jeruzālemē</a:t>
            </a:r>
            <a:r>
              <a:rPr lang="lv-LV" sz="2000" dirty="0"/>
              <a:t> dzīvojat, lai tas jums ir zināms, un iegaumējiet manus vārdus; 15 šie nav piedzēruši, kā jums šķiet, jo ir tikai dienas trešā stunda, </a:t>
            </a:r>
            <a:endParaRPr lang="lv-LV" sz="2000" dirty="0" smtClean="0"/>
          </a:p>
          <a:p>
            <a:pPr algn="just"/>
            <a:r>
              <a:rPr lang="lv-LV" sz="2000" dirty="0" smtClean="0"/>
              <a:t>22 </a:t>
            </a:r>
            <a:r>
              <a:rPr lang="lv-LV" sz="2000" dirty="0" err="1" smtClean="0"/>
              <a:t>Israēlieši</a:t>
            </a:r>
            <a:r>
              <a:rPr lang="lv-LV" sz="2000" dirty="0" smtClean="0"/>
              <a:t>, </a:t>
            </a:r>
            <a:r>
              <a:rPr lang="lv-LV" sz="2000" dirty="0" smtClean="0"/>
              <a:t>uzklausiet </a:t>
            </a:r>
            <a:r>
              <a:rPr lang="lv-LV" sz="2000" dirty="0" smtClean="0"/>
              <a:t>šos vārdus: </a:t>
            </a:r>
            <a:r>
              <a:rPr lang="lv-LV" sz="2000" dirty="0" err="1" smtClean="0"/>
              <a:t>Nacarieti</a:t>
            </a:r>
            <a:r>
              <a:rPr lang="lv-LV" sz="2000" dirty="0" smtClean="0"/>
              <a:t> Jēzu, šo vīru, Dievs jūsu priekšā apliecinājis ar vareniem darbiem, brīnumiem un zīmēm, ko Dievs darījis caur Viņu jūsu vidū, kā jūs paši zināt</a:t>
            </a:r>
            <a:r>
              <a:rPr lang="lv-LV" sz="2000" dirty="0" smtClean="0"/>
              <a:t>, 23 </a:t>
            </a:r>
            <a:r>
              <a:rPr lang="lv-LV" sz="2000" dirty="0" smtClean="0"/>
              <a:t>To Dievs pēc Sava lēmuma un paredzes nodevis, un jūs Viņu ar noziedznieku rokām esat piekaluši pie krusta un nonāvējuši</a:t>
            </a:r>
            <a:r>
              <a:rPr lang="lv-LV" sz="2000" dirty="0" smtClean="0"/>
              <a:t>. 24 </a:t>
            </a:r>
            <a:r>
              <a:rPr lang="lv-LV" sz="2000" dirty="0" smtClean="0"/>
              <a:t>Viņu Dievs uzmodinājis, nāves sāpes raisīdams, jo nevarēja būt, ka tā Viņu paturētu savā varā.</a:t>
            </a:r>
          </a:p>
          <a:p>
            <a:pPr algn="just"/>
            <a:endParaRPr lang="lv-LV" sz="2000" dirty="0"/>
          </a:p>
          <a:p>
            <a:endParaRPr lang="lv-LV" sz="2000"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3" descr="DOVE019"/>
          <p:cNvPicPr>
            <a:picLocks noChangeAspect="1" noChangeArrowheads="1"/>
          </p:cNvPicPr>
          <p:nvPr/>
        </p:nvPicPr>
        <p:blipFill>
          <a:blip r:embed="rId2"/>
          <a:srcRect/>
          <a:stretch>
            <a:fillRect/>
          </a:stretch>
        </p:blipFill>
        <p:spPr bwMode="auto">
          <a:xfrm>
            <a:off x="214313" y="0"/>
            <a:ext cx="485775" cy="692150"/>
          </a:xfrm>
          <a:prstGeom prst="rect">
            <a:avLst/>
          </a:prstGeom>
          <a:noFill/>
          <a:ln w="9525">
            <a:noFill/>
            <a:miter lim="800000"/>
            <a:headEnd/>
            <a:tailEnd/>
          </a:ln>
        </p:spPr>
      </p:pic>
      <p:sp>
        <p:nvSpPr>
          <p:cNvPr id="4099" name="Rectangle 5"/>
          <p:cNvSpPr>
            <a:spLocks noChangeArrowheads="1"/>
          </p:cNvSpPr>
          <p:nvPr/>
        </p:nvSpPr>
        <p:spPr bwMode="auto">
          <a:xfrm>
            <a:off x="0" y="642938"/>
            <a:ext cx="9144000" cy="6556375"/>
          </a:xfrm>
          <a:prstGeom prst="rect">
            <a:avLst/>
          </a:prstGeom>
          <a:noFill/>
          <a:ln w="9525">
            <a:noFill/>
            <a:miter lim="800000"/>
            <a:headEnd/>
            <a:tailEnd/>
          </a:ln>
        </p:spPr>
        <p:txBody>
          <a:bodyPr>
            <a:spAutoFit/>
          </a:bodyPr>
          <a:lstStyle/>
          <a:p>
            <a:pPr algn="just"/>
            <a:r>
              <a:rPr lang="lv-LV" sz="2700" dirty="0"/>
              <a:t>36 Tad lai viss </a:t>
            </a:r>
            <a:r>
              <a:rPr lang="lv-LV" sz="2700" dirty="0" err="1"/>
              <a:t>Israēla</a:t>
            </a:r>
            <a:r>
              <a:rPr lang="lv-LV" sz="2700" dirty="0"/>
              <a:t> nams zina un nešaubās, ka Dievs Viņu ir darījis par Kungu un Kristu, šo pašu Jēzu, ko jūs esat situši krustā.“ 37 Šie vārdi sāpīgi ķēra viņu sirdis, un tie sacīja uz Pēteri un citiem apustuļiem: "Brāļi, ko lai mēs darām?“ 38 Bet Pēteris tiem atbildēja: "Atgriezieties no grēkiem un liecieties kristīties ikviens Jēzus Kristus Vārdā, lai jūs dabūtu grēku piedošanu un saņemtu Svētā Gara dāvanu. 39 Jo šis solījums dots jums un jūsu bērniem un visiem, kas vēl ir tālu, ko Tas Kungs, mūsu Dievs, pieaicinās.“ 40 Un vēl ar daudz citiem vārdiem viņš liecināja un tos pamācīja, sacīdams: "Izglābieties no šīs samaitātās cilts!“  41 Kas viņa vārdus uzņēma, tos kristīja, un tanī dienā tiem pievienojās ap trīs tūkstoši dvēseļu; 42 un tie pastāvēja apustuļu mācībā un sadraudzībā, maizes laušanā un lūgšanās.</a:t>
            </a:r>
          </a:p>
        </p:txBody>
      </p:sp>
      <p:sp>
        <p:nvSpPr>
          <p:cNvPr id="4" name="Rectangle 2"/>
          <p:cNvSpPr>
            <a:spLocks noGrp="1" noChangeArrowheads="1"/>
          </p:cNvSpPr>
          <p:nvPr>
            <p:ph type="title"/>
          </p:nvPr>
        </p:nvSpPr>
        <p:spPr>
          <a:xfrm>
            <a:off x="179388" y="-71462"/>
            <a:ext cx="8175625" cy="874713"/>
          </a:xfrm>
        </p:spPr>
        <p:txBody>
          <a:bodyPr/>
          <a:lstStyle/>
          <a:p>
            <a:pPr eaLnBrk="1" hangingPunct="1"/>
            <a:r>
              <a:rPr lang="lv-LV" sz="4000" b="1" dirty="0" smtClean="0">
                <a:solidFill>
                  <a:schemeClr val="tx1"/>
                </a:solidFill>
              </a:rPr>
              <a:t>Ap.d.2:36-42</a:t>
            </a:r>
            <a:endParaRPr lang="lv-LV" sz="4000" b="1" dirty="0" smtClean="0">
              <a:solidFill>
                <a:schemeClr val="tx1"/>
              </a:solidFill>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Rectangle 3"/>
          <p:cNvSpPr>
            <a:spLocks noGrp="1" noChangeArrowheads="1"/>
          </p:cNvSpPr>
          <p:nvPr>
            <p:ph type="body" idx="1"/>
          </p:nvPr>
        </p:nvSpPr>
        <p:spPr>
          <a:xfrm>
            <a:off x="-214313" y="0"/>
            <a:ext cx="9358313" cy="1052513"/>
          </a:xfrm>
        </p:spPr>
        <p:txBody>
          <a:bodyPr/>
          <a:lstStyle/>
          <a:p>
            <a:pPr algn="just" eaLnBrk="1" hangingPunct="1">
              <a:lnSpc>
                <a:spcPct val="80000"/>
              </a:lnSpc>
              <a:buFontTx/>
              <a:buNone/>
            </a:pPr>
            <a:r>
              <a:rPr lang="lv-LV" sz="2800" i="1" smtClean="0"/>
              <a:t>   </a:t>
            </a:r>
            <a:r>
              <a:rPr lang="lv-LV" sz="2800" smtClean="0"/>
              <a:t>“</a:t>
            </a:r>
            <a:r>
              <a:rPr lang="lv-LV" sz="2800" i="1" smtClean="0"/>
              <a:t>Tāpēc ejiet un dariet par mācekļiem visas tautas, tās kristīdami Tēva, Dēla un Svētā Gara Vārdā, tās mācīdami turēt visu, ko Es jums esmu pavēlējis</a:t>
            </a:r>
            <a:r>
              <a:rPr lang="lv-LV" sz="2800" smtClean="0"/>
              <a:t>.” (Mt.28:19-20)</a:t>
            </a:r>
            <a:endParaRPr lang="lv-LV" smtClean="0"/>
          </a:p>
        </p:txBody>
      </p:sp>
      <p:sp>
        <p:nvSpPr>
          <p:cNvPr id="7" name="Rectangle 6"/>
          <p:cNvSpPr>
            <a:spLocks noChangeArrowheads="1"/>
          </p:cNvSpPr>
          <p:nvPr/>
        </p:nvSpPr>
        <p:spPr bwMode="auto">
          <a:xfrm>
            <a:off x="0" y="1928813"/>
            <a:ext cx="4500563" cy="3970318"/>
          </a:xfrm>
          <a:prstGeom prst="rect">
            <a:avLst/>
          </a:prstGeom>
          <a:noFill/>
          <a:ln w="9525">
            <a:noFill/>
            <a:miter lim="800000"/>
            <a:headEnd/>
            <a:tailEnd/>
          </a:ln>
        </p:spPr>
        <p:txBody>
          <a:bodyPr>
            <a:spAutoFit/>
          </a:bodyPr>
          <a:lstStyle/>
          <a:p>
            <a:pPr>
              <a:buFontTx/>
              <a:buChar char="•"/>
            </a:pPr>
            <a:r>
              <a:rPr lang="lv-LV" sz="2800" b="1" dirty="0"/>
              <a:t>Jēzus </a:t>
            </a:r>
            <a:r>
              <a:rPr lang="lv-LV" sz="2800" dirty="0"/>
              <a:t>deva šo </a:t>
            </a:r>
            <a:r>
              <a:rPr lang="lv-LV" sz="2800" b="1" dirty="0"/>
              <a:t>misijas uzdevumu</a:t>
            </a:r>
            <a:r>
              <a:rPr lang="lv-LV" sz="2800" dirty="0"/>
              <a:t> visiem Viņa </a:t>
            </a:r>
            <a:r>
              <a:rPr lang="lv-LV" sz="2800" b="1" dirty="0"/>
              <a:t>mācekļiem</a:t>
            </a:r>
            <a:r>
              <a:rPr lang="lv-LV" sz="2800" dirty="0"/>
              <a:t>, bet viņi nekur nedodas, viņiem tāpat ir labi Jeruzalemē.</a:t>
            </a:r>
          </a:p>
          <a:p>
            <a:pPr>
              <a:buFontTx/>
              <a:buChar char="•"/>
            </a:pPr>
            <a:r>
              <a:rPr lang="lv-LV" sz="2800" b="1" dirty="0"/>
              <a:t>Neviens </a:t>
            </a:r>
            <a:r>
              <a:rPr lang="lv-LV" sz="2800" dirty="0"/>
              <a:t>jauns māceklis tā arī </a:t>
            </a:r>
            <a:r>
              <a:rPr lang="lv-LV" sz="2800" b="1" dirty="0"/>
              <a:t>nepievienojās</a:t>
            </a:r>
            <a:r>
              <a:rPr lang="lv-LV" sz="2800" dirty="0"/>
              <a:t> Kristus Baznīcai </a:t>
            </a:r>
            <a:r>
              <a:rPr lang="lv-LV" sz="2800" b="1" dirty="0"/>
              <a:t>līdz Vasarsvētku dienai</a:t>
            </a:r>
            <a:r>
              <a:rPr lang="lv-LV" sz="2800" dirty="0" smtClean="0"/>
              <a:t>.</a:t>
            </a:r>
          </a:p>
        </p:txBody>
      </p:sp>
      <p:pic>
        <p:nvPicPr>
          <p:cNvPr id="4" name="Picture 2" descr="http://t2.gstatic.com/images?q=tbn:ANd9GcTYDMvJy_pXQWooOeiZFrtxnIIY4Wx7TfQA4m8EvBUezT4rlba5YQ"/>
          <p:cNvPicPr>
            <a:picLocks noChangeAspect="1" noChangeArrowheads="1"/>
          </p:cNvPicPr>
          <p:nvPr/>
        </p:nvPicPr>
        <p:blipFill>
          <a:blip r:embed="rId2" cstate="print"/>
          <a:srcRect/>
          <a:stretch>
            <a:fillRect/>
          </a:stretch>
        </p:blipFill>
        <p:spPr bwMode="auto">
          <a:xfrm>
            <a:off x="4286248" y="974866"/>
            <a:ext cx="4857752" cy="5883134"/>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11267">
                                            <p:txEl>
                                              <p:pRg st="0" end="0"/>
                                            </p:txEl>
                                          </p:spTgt>
                                        </p:tgtEl>
                                        <p:attrNameLst>
                                          <p:attrName>style.visibility</p:attrName>
                                        </p:attrNameLst>
                                      </p:cBhvr>
                                      <p:to>
                                        <p:strVal val="visible"/>
                                      </p:to>
                                    </p:set>
                                    <p:anim calcmode="lin" valueType="num">
                                      <p:cBhvr additive="base">
                                        <p:cTn id="7" dur="500" fill="hold"/>
                                        <p:tgtEl>
                                          <p:spTgt spid="1126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1267">
                                            <p:txEl>
                                              <p:pRg st="0" end="0"/>
                                            </p:txEl>
                                          </p:spTgt>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fade">
                                      <p:cBhvr>
                                        <p:cTn id="11" dur="2000"/>
                                        <p:tgtEl>
                                          <p:spTgt spid="4"/>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 calcmode="lin" valueType="num">
                                      <p:cBhvr additive="base">
                                        <p:cTn id="2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267" name="Rectangle 3"/>
          <p:cNvSpPr>
            <a:spLocks noGrp="1" noChangeArrowheads="1"/>
          </p:cNvSpPr>
          <p:nvPr>
            <p:ph type="body" idx="4294967295"/>
          </p:nvPr>
        </p:nvSpPr>
        <p:spPr>
          <a:xfrm>
            <a:off x="-285750" y="0"/>
            <a:ext cx="9501188" cy="1557338"/>
          </a:xfrm>
        </p:spPr>
        <p:txBody>
          <a:bodyPr/>
          <a:lstStyle/>
          <a:p>
            <a:r>
              <a:rPr lang="lv-LV" sz="2800" i="1" smtClean="0"/>
              <a:t>8 Jūs saņemsiet Svētā Gara spēku, kas nāks pār jums, un jūs būsit Mani liecinieki kā Jeruzalemē, tā visā Jūdejā un Samarijā un līdz pašam pasaules galam."</a:t>
            </a:r>
            <a:endParaRPr lang="en-US" sz="2800" smtClean="0"/>
          </a:p>
        </p:txBody>
      </p:sp>
      <p:sp>
        <p:nvSpPr>
          <p:cNvPr id="7" name="Rectangle 6"/>
          <p:cNvSpPr>
            <a:spLocks noChangeArrowheads="1"/>
          </p:cNvSpPr>
          <p:nvPr/>
        </p:nvSpPr>
        <p:spPr bwMode="auto">
          <a:xfrm>
            <a:off x="0" y="1357313"/>
            <a:ext cx="5643563" cy="4955203"/>
          </a:xfrm>
          <a:prstGeom prst="rect">
            <a:avLst/>
          </a:prstGeom>
          <a:noFill/>
          <a:ln w="9525">
            <a:noFill/>
            <a:miter lim="800000"/>
            <a:headEnd/>
            <a:tailEnd/>
          </a:ln>
        </p:spPr>
        <p:txBody>
          <a:bodyPr>
            <a:spAutoFit/>
          </a:bodyPr>
          <a:lstStyle/>
          <a:p>
            <a:r>
              <a:rPr lang="lv-LV" sz="3600" b="1" dirty="0" smtClean="0">
                <a:cs typeface="Arial" charset="0"/>
              </a:rPr>
              <a:t>Kad saņemsiet spēku no augšienes, jūs būsiet liecinieki:</a:t>
            </a:r>
          </a:p>
          <a:p>
            <a:pPr>
              <a:buFontTx/>
              <a:buChar char="•"/>
            </a:pPr>
            <a:r>
              <a:rPr lang="lv-LV" sz="3600" b="1" dirty="0" err="1" smtClean="0">
                <a:cs typeface="Arial" charset="0"/>
              </a:rPr>
              <a:t>Jeruzālemē</a:t>
            </a:r>
            <a:r>
              <a:rPr lang="lv-LV" sz="3600" b="1" dirty="0" smtClean="0">
                <a:cs typeface="Arial" charset="0"/>
              </a:rPr>
              <a:t> </a:t>
            </a:r>
            <a:r>
              <a:rPr lang="lv-LV" sz="3600" b="1" dirty="0" smtClean="0">
                <a:cs typeface="Arial" charset="0"/>
                <a:sym typeface="Wingdings" pitchFamily="2" charset="2"/>
              </a:rPr>
              <a:t></a:t>
            </a:r>
          </a:p>
          <a:p>
            <a:pPr>
              <a:buFontTx/>
              <a:buChar char="•"/>
            </a:pPr>
            <a:r>
              <a:rPr lang="lv-LV" sz="3600" b="1" dirty="0" smtClean="0">
                <a:cs typeface="Arial" charset="0"/>
                <a:sym typeface="Wingdings" pitchFamily="2" charset="2"/>
              </a:rPr>
              <a:t>Jūdejā </a:t>
            </a:r>
            <a:r>
              <a:rPr lang="lv-LV" sz="3600" b="1" dirty="0" smtClean="0">
                <a:cs typeface="Arial" charset="0"/>
                <a:sym typeface="Wingdings" pitchFamily="2" charset="2"/>
              </a:rPr>
              <a:t> </a:t>
            </a:r>
            <a:endParaRPr lang="lv-LV" sz="3600" b="1" dirty="0" smtClean="0">
              <a:cs typeface="Arial" charset="0"/>
              <a:sym typeface="Wingdings" pitchFamily="2" charset="2"/>
            </a:endParaRPr>
          </a:p>
          <a:p>
            <a:pPr>
              <a:buFontTx/>
              <a:buChar char="•"/>
            </a:pPr>
            <a:r>
              <a:rPr lang="lv-LV" sz="3600" b="1" dirty="0" smtClean="0">
                <a:cs typeface="Arial" charset="0"/>
                <a:sym typeface="Wingdings" pitchFamily="2" charset="2"/>
              </a:rPr>
              <a:t>Samarijā </a:t>
            </a:r>
          </a:p>
          <a:p>
            <a:pPr>
              <a:buFontTx/>
              <a:buChar char="•"/>
            </a:pPr>
            <a:r>
              <a:rPr lang="lv-LV" sz="3600" b="1" dirty="0" smtClean="0">
                <a:cs typeface="Arial" charset="0"/>
                <a:sym typeface="Wingdings" pitchFamily="2" charset="2"/>
              </a:rPr>
              <a:t>visas </a:t>
            </a:r>
            <a:r>
              <a:rPr lang="lv-LV" sz="3600" b="1" dirty="0" smtClean="0">
                <a:cs typeface="Arial" charset="0"/>
                <a:sym typeface="Wingdings" pitchFamily="2" charset="2"/>
              </a:rPr>
              <a:t>pasaules malas</a:t>
            </a:r>
            <a:r>
              <a:rPr lang="lv-LV" sz="3600" b="1" dirty="0" smtClean="0">
                <a:cs typeface="Arial" charset="0"/>
                <a:sym typeface="Wingdings" pitchFamily="2" charset="2"/>
              </a:rPr>
              <a:t>!</a:t>
            </a:r>
          </a:p>
          <a:p>
            <a:pPr>
              <a:buFontTx/>
              <a:buChar char="•"/>
            </a:pPr>
            <a:r>
              <a:rPr lang="lv-LV" sz="3600" b="1" dirty="0" smtClean="0">
                <a:cs typeface="Arial" charset="0"/>
                <a:sym typeface="Wingdings" pitchFamily="2" charset="2"/>
              </a:rPr>
              <a:t>Līdz pasaules galam.</a:t>
            </a:r>
          </a:p>
          <a:p>
            <a:pPr>
              <a:buFontTx/>
              <a:buChar char="•"/>
            </a:pPr>
            <a:endParaRPr lang="lv-LV" sz="2800" b="1" dirty="0" smtClean="0">
              <a:cs typeface="Arial" charset="0"/>
              <a:sym typeface="Wingdings" pitchFamily="2" charset="2"/>
            </a:endParaRPr>
          </a:p>
        </p:txBody>
      </p:sp>
      <p:pic>
        <p:nvPicPr>
          <p:cNvPr id="5" name="Picture 4" descr="Attēlu rezultāti vaicājumam “Jesus and world”"/>
          <p:cNvPicPr>
            <a:picLocks noChangeAspect="1" noChangeArrowheads="1"/>
          </p:cNvPicPr>
          <p:nvPr/>
        </p:nvPicPr>
        <p:blipFill>
          <a:blip r:embed="rId2"/>
          <a:srcRect/>
          <a:stretch>
            <a:fillRect/>
          </a:stretch>
        </p:blipFill>
        <p:spPr bwMode="auto">
          <a:xfrm>
            <a:off x="5572132" y="1785926"/>
            <a:ext cx="3571868" cy="3929090"/>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1267"/>
                                        </p:tgtEl>
                                        <p:attrNameLst>
                                          <p:attrName>style.visibility</p:attrName>
                                        </p:attrNameLst>
                                      </p:cBhvr>
                                      <p:to>
                                        <p:strVal val="visible"/>
                                      </p:to>
                                    </p:set>
                                    <p:anim calcmode="lin" valueType="num">
                                      <p:cBhvr additive="base">
                                        <p:cTn id="7" dur="500" fill="hold"/>
                                        <p:tgtEl>
                                          <p:spTgt spid="11267"/>
                                        </p:tgtEl>
                                        <p:attrNameLst>
                                          <p:attrName>ppt_x</p:attrName>
                                        </p:attrNameLst>
                                      </p:cBhvr>
                                      <p:tavLst>
                                        <p:tav tm="0">
                                          <p:val>
                                            <p:strVal val="#ppt_x"/>
                                          </p:val>
                                        </p:tav>
                                        <p:tav tm="100000">
                                          <p:val>
                                            <p:strVal val="#ppt_x"/>
                                          </p:val>
                                        </p:tav>
                                      </p:tavLst>
                                    </p:anim>
                                    <p:anim calcmode="lin" valueType="num">
                                      <p:cBhvr additive="base">
                                        <p:cTn id="8" dur="500" fill="hold"/>
                                        <p:tgtEl>
                                          <p:spTgt spid="11267"/>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2000"/>
                                        <p:tgtEl>
                                          <p:spTgt spid="5"/>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1" end="1"/>
                                            </p:txEl>
                                          </p:spTgt>
                                        </p:tgtEl>
                                        <p:attrNameLst>
                                          <p:attrName>style.visibility</p:attrName>
                                        </p:attrNameLst>
                                      </p:cBhvr>
                                      <p:to>
                                        <p:strVal val="visible"/>
                                      </p:to>
                                    </p:set>
                                    <p:anim calcmode="lin" valueType="num">
                                      <p:cBhvr additive="base">
                                        <p:cTn id="15"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0" end="0"/>
                                            </p:txEl>
                                          </p:spTgt>
                                        </p:tgtEl>
                                        <p:attrNameLst>
                                          <p:attrName>style.visibility</p:attrName>
                                        </p:attrNameLst>
                                      </p:cBhvr>
                                      <p:to>
                                        <p:strVal val="visible"/>
                                      </p:to>
                                    </p:set>
                                    <p:anim calcmode="lin" valueType="num">
                                      <p:cBhvr additive="base">
                                        <p:cTn id="20"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2" end="2"/>
                                            </p:txEl>
                                          </p:spTgt>
                                        </p:tgtEl>
                                        <p:attrNameLst>
                                          <p:attrName>style.visibility</p:attrName>
                                        </p:attrNameLst>
                                      </p:cBhvr>
                                      <p:to>
                                        <p:strVal val="visible"/>
                                      </p:to>
                                    </p:set>
                                    <p:anim calcmode="lin" valueType="num">
                                      <p:cBhvr additive="base">
                                        <p:cTn id="25"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par>
                          <p:cTn id="27" fill="hold">
                            <p:stCondLst>
                              <p:cond delay="3500"/>
                            </p:stCondLst>
                            <p:childTnLst>
                              <p:par>
                                <p:cTn id="28" presetID="2" presetClass="entr" presetSubtype="4" fill="hold" nodeType="afterEffect">
                                  <p:stCondLst>
                                    <p:cond delay="0"/>
                                  </p:stCondLst>
                                  <p:childTnLst>
                                    <p:set>
                                      <p:cBhvr>
                                        <p:cTn id="29" dur="1" fill="hold">
                                          <p:stCondLst>
                                            <p:cond delay="0"/>
                                          </p:stCondLst>
                                        </p:cTn>
                                        <p:tgtEl>
                                          <p:spTgt spid="7">
                                            <p:txEl>
                                              <p:pRg st="3" end="3"/>
                                            </p:txEl>
                                          </p:spTgt>
                                        </p:tgtEl>
                                        <p:attrNameLst>
                                          <p:attrName>style.visibility</p:attrName>
                                        </p:attrNameLst>
                                      </p:cBhvr>
                                      <p:to>
                                        <p:strVal val="visible"/>
                                      </p:to>
                                    </p:set>
                                    <p:anim calcmode="lin" valueType="num">
                                      <p:cBhvr additive="base">
                                        <p:cTn id="30"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par>
                          <p:cTn id="32" fill="hold">
                            <p:stCondLst>
                              <p:cond delay="4000"/>
                            </p:stCondLst>
                            <p:childTnLst>
                              <p:par>
                                <p:cTn id="33" presetID="2" presetClass="entr" presetSubtype="4" fill="hold" nodeType="afterEffect">
                                  <p:stCondLst>
                                    <p:cond delay="0"/>
                                  </p:stCondLst>
                                  <p:childTnLst>
                                    <p:set>
                                      <p:cBhvr>
                                        <p:cTn id="34" dur="1" fill="hold">
                                          <p:stCondLst>
                                            <p:cond delay="0"/>
                                          </p:stCondLst>
                                        </p:cTn>
                                        <p:tgtEl>
                                          <p:spTgt spid="7">
                                            <p:txEl>
                                              <p:pRg st="4" end="4"/>
                                            </p:txEl>
                                          </p:spTgt>
                                        </p:tgtEl>
                                        <p:attrNameLst>
                                          <p:attrName>style.visibility</p:attrName>
                                        </p:attrNameLst>
                                      </p:cBhvr>
                                      <p:to>
                                        <p:strVal val="visible"/>
                                      </p:to>
                                    </p:set>
                                    <p:anim calcmode="lin" valueType="num">
                                      <p:cBhvr additive="base">
                                        <p:cTn id="35" dur="500" fill="hold"/>
                                        <p:tgtEl>
                                          <p:spTgt spid="7">
                                            <p:txEl>
                                              <p:pRg st="4" end="4"/>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7">
                                            <p:txEl>
                                              <p:pRg st="4" end="4"/>
                                            </p:txEl>
                                          </p:spTgt>
                                        </p:tgtEl>
                                        <p:attrNameLst>
                                          <p:attrName>ppt_y</p:attrName>
                                        </p:attrNameLst>
                                      </p:cBhvr>
                                      <p:tavLst>
                                        <p:tav tm="0">
                                          <p:val>
                                            <p:strVal val="1+#ppt_h/2"/>
                                          </p:val>
                                        </p:tav>
                                        <p:tav tm="100000">
                                          <p:val>
                                            <p:strVal val="#ppt_y"/>
                                          </p:val>
                                        </p:tav>
                                      </p:tavLst>
                                    </p:anim>
                                  </p:childTnLst>
                                </p:cTn>
                              </p:par>
                            </p:childTnLst>
                          </p:cTn>
                        </p:par>
                        <p:par>
                          <p:cTn id="37" fill="hold">
                            <p:stCondLst>
                              <p:cond delay="4500"/>
                            </p:stCondLst>
                            <p:childTnLst>
                              <p:par>
                                <p:cTn id="38" presetID="2" presetClass="entr" presetSubtype="4" fill="hold" nodeType="afterEffect">
                                  <p:stCondLst>
                                    <p:cond delay="0"/>
                                  </p:stCondLst>
                                  <p:childTnLst>
                                    <p:set>
                                      <p:cBhvr>
                                        <p:cTn id="39" dur="1" fill="hold">
                                          <p:stCondLst>
                                            <p:cond delay="0"/>
                                          </p:stCondLst>
                                        </p:cTn>
                                        <p:tgtEl>
                                          <p:spTgt spid="7">
                                            <p:txEl>
                                              <p:pRg st="5" end="5"/>
                                            </p:txEl>
                                          </p:spTgt>
                                        </p:tgtEl>
                                        <p:attrNameLst>
                                          <p:attrName>style.visibility</p:attrName>
                                        </p:attrNameLst>
                                      </p:cBhvr>
                                      <p:to>
                                        <p:strVal val="visible"/>
                                      </p:to>
                                    </p:set>
                                    <p:anim calcmode="lin" valueType="num">
                                      <p:cBhvr additive="base">
                                        <p:cTn id="40" dur="500" fill="hold"/>
                                        <p:tgtEl>
                                          <p:spTgt spid="7">
                                            <p:txEl>
                                              <p:pRg st="5" end="5"/>
                                            </p:txEl>
                                          </p:spTgt>
                                        </p:tgtEl>
                                        <p:attrNameLst>
                                          <p:attrName>ppt_x</p:attrName>
                                        </p:attrNameLst>
                                      </p:cBhvr>
                                      <p:tavLst>
                                        <p:tav tm="0">
                                          <p:val>
                                            <p:strVal val="#ppt_x"/>
                                          </p:val>
                                        </p:tav>
                                        <p:tav tm="100000">
                                          <p:val>
                                            <p:strVal val="#ppt_x"/>
                                          </p:val>
                                        </p:tav>
                                      </p:tavLst>
                                    </p:anim>
                                    <p:anim calcmode="lin" valueType="num">
                                      <p:cBhvr additive="base">
                                        <p:cTn id="41" dur="500" fill="hold"/>
                                        <p:tgtEl>
                                          <p:spTgt spid="7">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7" grpId="0" autoUpdateAnimBg="0"/>
    </p:bldLst>
  </p:timing>
</p:sld>
</file>

<file path=ppt/slides/slide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267" name="Rectangle 3"/>
          <p:cNvSpPr>
            <a:spLocks noGrp="1" noChangeArrowheads="1"/>
          </p:cNvSpPr>
          <p:nvPr>
            <p:ph type="body" idx="4294967295"/>
          </p:nvPr>
        </p:nvSpPr>
        <p:spPr>
          <a:xfrm>
            <a:off x="-323850" y="0"/>
            <a:ext cx="9467850" cy="1557338"/>
          </a:xfrm>
        </p:spPr>
        <p:txBody>
          <a:bodyPr/>
          <a:lstStyle/>
          <a:p>
            <a:pPr algn="just" eaLnBrk="1" hangingPunct="1">
              <a:lnSpc>
                <a:spcPct val="80000"/>
              </a:lnSpc>
              <a:buFontTx/>
              <a:buNone/>
            </a:pPr>
            <a:r>
              <a:rPr lang="lv-LV" sz="2800" i="1" smtClean="0"/>
              <a:t>    1 Kad Vasarassvētku diena bija atnākusi, visi bija sapulcējušies vienā vietā; 2 Pēkšņi no debesīm nāca šņākoņa, tāda kā stipra vēja brāzma, un piepildīja visu namu, kur viņi sēdēja. 3 Un viņiem parādījās it kā uguns mēles, tās sadalījās un nolaidās uz ikvienu no tiem. 4 Un visus piepildīja Svētais Gars, un viņi sāka runāt citās valodās, kā Gars viņiem deva izrunāt.</a:t>
            </a:r>
            <a:endParaRPr lang="lv-LV" sz="5400" i="1" smtClean="0"/>
          </a:p>
        </p:txBody>
      </p:sp>
      <p:sp>
        <p:nvSpPr>
          <p:cNvPr id="7" name="Rectangle 6"/>
          <p:cNvSpPr>
            <a:spLocks noChangeArrowheads="1"/>
          </p:cNvSpPr>
          <p:nvPr/>
        </p:nvSpPr>
        <p:spPr bwMode="auto">
          <a:xfrm>
            <a:off x="0" y="2379663"/>
            <a:ext cx="5580063" cy="4362450"/>
          </a:xfrm>
          <a:prstGeom prst="rect">
            <a:avLst/>
          </a:prstGeom>
          <a:noFill/>
          <a:ln w="9525">
            <a:noFill/>
            <a:miter lim="800000"/>
            <a:headEnd/>
            <a:tailEnd/>
          </a:ln>
        </p:spPr>
        <p:txBody>
          <a:bodyPr>
            <a:spAutoFit/>
          </a:bodyPr>
          <a:lstStyle/>
          <a:p>
            <a:pPr>
              <a:buFontTx/>
              <a:buChar char="•"/>
            </a:pPr>
            <a:r>
              <a:rPr lang="lv-LV" sz="2800" b="1"/>
              <a:t>Sv. Gars</a:t>
            </a:r>
            <a:r>
              <a:rPr lang="lv-LV" sz="2800"/>
              <a:t> pie pirmajiem mācekļiem </a:t>
            </a:r>
            <a:r>
              <a:rPr lang="lv-LV" sz="2800" b="1"/>
              <a:t>nāk </a:t>
            </a:r>
            <a:r>
              <a:rPr lang="lv-LV" sz="2800"/>
              <a:t>ar </a:t>
            </a:r>
            <a:r>
              <a:rPr lang="lv-LV" sz="2800" b="1"/>
              <a:t>uguns mēlēm</a:t>
            </a:r>
            <a:r>
              <a:rPr lang="lv-LV" sz="2800"/>
              <a:t>, bet pēc tam </a:t>
            </a:r>
            <a:r>
              <a:rPr lang="lv-LV" sz="2800" b="1"/>
              <a:t>Ap.d.</a:t>
            </a:r>
            <a:r>
              <a:rPr lang="lv-LV" sz="2800"/>
              <a:t> mēs </a:t>
            </a:r>
            <a:r>
              <a:rPr lang="lv-LV" sz="2800" b="1"/>
              <a:t>lasām</a:t>
            </a:r>
            <a:r>
              <a:rPr lang="lv-LV" sz="2800"/>
              <a:t>, ka Sv. Gars </a:t>
            </a:r>
            <a:r>
              <a:rPr lang="lv-LV" sz="2800" b="1"/>
              <a:t>nāk caur</a:t>
            </a:r>
            <a:r>
              <a:rPr lang="lv-LV" sz="2800"/>
              <a:t> mācekļu </a:t>
            </a:r>
            <a:r>
              <a:rPr lang="lv-LV" sz="2800" b="1"/>
              <a:t>sludināšanu</a:t>
            </a:r>
            <a:r>
              <a:rPr lang="lv-LV" sz="2800"/>
              <a:t> un </a:t>
            </a:r>
            <a:r>
              <a:rPr lang="lv-LV" sz="2800" b="1"/>
              <a:t>kristību</a:t>
            </a:r>
            <a:r>
              <a:rPr lang="lv-LV" sz="2800"/>
              <a:t>.</a:t>
            </a:r>
          </a:p>
          <a:p>
            <a:pPr>
              <a:buFontTx/>
              <a:buChar char="•"/>
            </a:pPr>
            <a:r>
              <a:rPr lang="lv-LV" sz="2800"/>
              <a:t>Mūsu Kungs Jēzus Kristus pirms nāves atstāja </a:t>
            </a:r>
            <a:r>
              <a:rPr lang="lv-LV" sz="2800" b="1"/>
              <a:t>testamentu</a:t>
            </a:r>
            <a:r>
              <a:rPr lang="lv-LV" sz="2800"/>
              <a:t>.</a:t>
            </a:r>
          </a:p>
          <a:p>
            <a:pPr>
              <a:buFontTx/>
              <a:buChar char="•"/>
            </a:pPr>
            <a:r>
              <a:rPr lang="lv-LV" sz="2800"/>
              <a:t>No visiem </a:t>
            </a:r>
            <a:r>
              <a:rPr lang="lv-LV" sz="2800" b="1"/>
              <a:t>Baznīcas svētkiem</a:t>
            </a:r>
            <a:r>
              <a:rPr lang="lv-LV" sz="2800"/>
              <a:t>, Vasarsvētki </a:t>
            </a:r>
            <a:r>
              <a:rPr lang="lv-LV" sz="2800" b="1"/>
              <a:t>visvairāk ir Kristus mācekļu svētki</a:t>
            </a:r>
            <a:r>
              <a:rPr lang="lv-LV" sz="2800"/>
              <a:t>.</a:t>
            </a:r>
          </a:p>
        </p:txBody>
      </p:sp>
      <p:pic>
        <p:nvPicPr>
          <p:cNvPr id="7174" name="Picture 6" descr="http://t0.gstatic.com/images?q=tbn:ANd9GcTGSB_AeNrjgRGgVtmvTSfCbz3cdGlme_4DmiBnKSnScdUnvud_aw"/>
          <p:cNvPicPr>
            <a:picLocks noChangeAspect="1" noChangeArrowheads="1"/>
          </p:cNvPicPr>
          <p:nvPr/>
        </p:nvPicPr>
        <p:blipFill>
          <a:blip r:embed="rId2" cstate="print"/>
          <a:srcRect/>
          <a:stretch>
            <a:fillRect/>
          </a:stretch>
        </p:blipFill>
        <p:spPr bwMode="auto">
          <a:xfrm>
            <a:off x="5786446" y="2353973"/>
            <a:ext cx="3357555" cy="4504401"/>
          </a:xfrm>
          <a:prstGeom prst="rect">
            <a:avLst/>
          </a:prstGeom>
          <a:ln>
            <a:noFill/>
          </a:ln>
          <a:effectLst>
            <a:softEdge rad="112500"/>
          </a:effectLst>
        </p:spPr>
      </p:pic>
      <p:pic>
        <p:nvPicPr>
          <p:cNvPr id="5" name="Picture 8"/>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6948488" y="2349500"/>
            <a:ext cx="1525587" cy="1368425"/>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1267"/>
                                        </p:tgtEl>
                                        <p:attrNameLst>
                                          <p:attrName>style.visibility</p:attrName>
                                        </p:attrNameLst>
                                      </p:cBhvr>
                                      <p:to>
                                        <p:strVal val="visible"/>
                                      </p:to>
                                    </p:set>
                                    <p:anim calcmode="lin" valueType="num">
                                      <p:cBhvr additive="base">
                                        <p:cTn id="7" dur="500" fill="hold"/>
                                        <p:tgtEl>
                                          <p:spTgt spid="11267"/>
                                        </p:tgtEl>
                                        <p:attrNameLst>
                                          <p:attrName>ppt_x</p:attrName>
                                        </p:attrNameLst>
                                      </p:cBhvr>
                                      <p:tavLst>
                                        <p:tav tm="0">
                                          <p:val>
                                            <p:strVal val="#ppt_x"/>
                                          </p:val>
                                        </p:tav>
                                        <p:tav tm="100000">
                                          <p:val>
                                            <p:strVal val="#ppt_x"/>
                                          </p:val>
                                        </p:tav>
                                      </p:tavLst>
                                    </p:anim>
                                    <p:anim calcmode="lin" valueType="num">
                                      <p:cBhvr additive="base">
                                        <p:cTn id="8" dur="500" fill="hold"/>
                                        <p:tgtEl>
                                          <p:spTgt spid="11267"/>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0" presetClass="entr" presetSubtype="0" fill="hold" nodeType="afterEffect">
                                  <p:stCondLst>
                                    <p:cond delay="0"/>
                                  </p:stCondLst>
                                  <p:childTnLst>
                                    <p:set>
                                      <p:cBhvr>
                                        <p:cTn id="11" dur="1" fill="hold">
                                          <p:stCondLst>
                                            <p:cond delay="0"/>
                                          </p:stCondLst>
                                        </p:cTn>
                                        <p:tgtEl>
                                          <p:spTgt spid="7174"/>
                                        </p:tgtEl>
                                        <p:attrNameLst>
                                          <p:attrName>style.visibility</p:attrName>
                                        </p:attrNameLst>
                                      </p:cBhvr>
                                      <p:to>
                                        <p:strVal val="visible"/>
                                      </p:to>
                                    </p:set>
                                    <p:animEffect transition="in" filter="fade">
                                      <p:cBhvr>
                                        <p:cTn id="12" dur="2000"/>
                                        <p:tgtEl>
                                          <p:spTgt spid="7174"/>
                                        </p:tgtEl>
                                      </p:cBhvr>
                                    </p:animEffect>
                                  </p:childTnLst>
                                </p:cTn>
                              </p:par>
                              <p:par>
                                <p:cTn id="13" presetID="1" presetClass="entr" presetSubtype="0" fill="hold" nodeType="withEffect">
                                  <p:stCondLst>
                                    <p:cond delay="0"/>
                                  </p:stCondLst>
                                  <p:childTnLst>
                                    <p:set>
                                      <p:cBhvr>
                                        <p:cTn id="14" dur="1" fill="hold">
                                          <p:stCondLst>
                                            <p:cond delay="499"/>
                                          </p:stCondLst>
                                        </p:cTn>
                                        <p:tgtEl>
                                          <p:spTgt spid="5"/>
                                        </p:tgtEl>
                                        <p:attrNameLst>
                                          <p:attrName>style.visibility</p:attrName>
                                        </p:attrNameLst>
                                      </p:cBhvr>
                                      <p:to>
                                        <p:strVal val="visible"/>
                                      </p:to>
                                    </p:set>
                                  </p:childTnLst>
                                </p:cTn>
                              </p:par>
                            </p:childTnLst>
                          </p:cTn>
                        </p:par>
                        <p:par>
                          <p:cTn id="15" fill="hold">
                            <p:stCondLst>
                              <p:cond delay="2500"/>
                            </p:stCondLst>
                            <p:childTnLst>
                              <p:par>
                                <p:cTn id="16" presetID="2" presetClass="entr" presetSubtype="4" fill="hold" nodeType="afterEffect">
                                  <p:stCondLst>
                                    <p:cond delay="0"/>
                                  </p:stCondLst>
                                  <p:childTnLst>
                                    <p:set>
                                      <p:cBhvr>
                                        <p:cTn id="17" dur="1" fill="hold">
                                          <p:stCondLst>
                                            <p:cond delay="0"/>
                                          </p:stCondLst>
                                        </p:cTn>
                                        <p:tgtEl>
                                          <p:spTgt spid="7">
                                            <p:txEl>
                                              <p:pRg st="0" end="0"/>
                                            </p:txEl>
                                          </p:spTgt>
                                        </p:tgtEl>
                                        <p:attrNameLst>
                                          <p:attrName>style.visibility</p:attrName>
                                        </p:attrNameLst>
                                      </p:cBhvr>
                                      <p:to>
                                        <p:strVal val="visible"/>
                                      </p:to>
                                    </p:set>
                                    <p:anim calcmode="lin" valueType="num">
                                      <p:cBhvr additive="base">
                                        <p:cTn id="18"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9"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20" fill="hold">
                            <p:stCondLst>
                              <p:cond delay="3000"/>
                            </p:stCondLst>
                            <p:childTnLst>
                              <p:par>
                                <p:cTn id="21" presetID="2" presetClass="entr" presetSubtype="4" fill="hold" nodeType="afterEffect">
                                  <p:stCondLst>
                                    <p:cond delay="0"/>
                                  </p:stCondLst>
                                  <p:childTnLst>
                                    <p:set>
                                      <p:cBhvr>
                                        <p:cTn id="22" dur="1" fill="hold">
                                          <p:stCondLst>
                                            <p:cond delay="0"/>
                                          </p:stCondLst>
                                        </p:cTn>
                                        <p:tgtEl>
                                          <p:spTgt spid="7">
                                            <p:txEl>
                                              <p:pRg st="1" end="1"/>
                                            </p:txEl>
                                          </p:spTgt>
                                        </p:tgtEl>
                                        <p:attrNameLst>
                                          <p:attrName>style.visibility</p:attrName>
                                        </p:attrNameLst>
                                      </p:cBhvr>
                                      <p:to>
                                        <p:strVal val="visible"/>
                                      </p:to>
                                    </p:set>
                                    <p:anim calcmode="lin" valueType="num">
                                      <p:cBhvr additive="base">
                                        <p:cTn id="23"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5" fill="hold">
                            <p:stCondLst>
                              <p:cond delay="3500"/>
                            </p:stCondLst>
                            <p:childTnLst>
                              <p:par>
                                <p:cTn id="26" presetID="2" presetClass="entr" presetSubtype="4" fill="hold" nodeType="afterEffect">
                                  <p:stCondLst>
                                    <p:cond delay="0"/>
                                  </p:stCondLst>
                                  <p:childTnLst>
                                    <p:set>
                                      <p:cBhvr>
                                        <p:cTn id="27" dur="1" fill="hold">
                                          <p:stCondLst>
                                            <p:cond delay="0"/>
                                          </p:stCondLst>
                                        </p:cTn>
                                        <p:tgtEl>
                                          <p:spTgt spid="7">
                                            <p:txEl>
                                              <p:pRg st="2" end="2"/>
                                            </p:txEl>
                                          </p:spTgt>
                                        </p:tgtEl>
                                        <p:attrNameLst>
                                          <p:attrName>style.visibility</p:attrName>
                                        </p:attrNameLst>
                                      </p:cBhvr>
                                      <p:to>
                                        <p:strVal val="visible"/>
                                      </p:to>
                                    </p:set>
                                    <p:anim calcmode="lin" valueType="num">
                                      <p:cBhvr additive="base">
                                        <p:cTn id="28"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9"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7" grpId="0" autoUpdateAnimBg="0"/>
    </p:bldLst>
  </p:timing>
</p:sld>
</file>

<file path=ppt/slides/slide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267" name="Rectangle 3"/>
          <p:cNvSpPr>
            <a:spLocks noGrp="1" noChangeArrowheads="1"/>
          </p:cNvSpPr>
          <p:nvPr>
            <p:ph type="body" idx="4294967295"/>
          </p:nvPr>
        </p:nvSpPr>
        <p:spPr>
          <a:xfrm>
            <a:off x="-323850" y="0"/>
            <a:ext cx="9467850" cy="1204913"/>
          </a:xfrm>
        </p:spPr>
        <p:txBody>
          <a:bodyPr/>
          <a:lstStyle/>
          <a:p>
            <a:pPr algn="just" eaLnBrk="1" hangingPunct="1">
              <a:lnSpc>
                <a:spcPct val="80000"/>
              </a:lnSpc>
              <a:buFontTx/>
              <a:buNone/>
            </a:pPr>
            <a:r>
              <a:rPr lang="lv-LV" sz="2800" i="1" smtClean="0"/>
              <a:t>    6 Kad šī skaņas tapa dzirdamas, daudz ļaužu sanāca kopā un visi bija lielā apjukumā, jo katrs dzirdēja viņus runājam savā valodā. 7 Tie baiļojās un brīnīdamies sacīja: "Vai visi šie, kas runā, nav galilejieši? 8 Kā tad mēs ikviens dzirdam savu dzimto valodu  12 Visi bija izbijušies un neziņā un cits citam jautāja: "Ko tas nozīmē?" 13 Citi izsmejot sacīja: "Tie salda vīna pilni." </a:t>
            </a:r>
            <a:endParaRPr lang="lv-LV" sz="2600" smtClean="0"/>
          </a:p>
        </p:txBody>
      </p:sp>
      <p:sp>
        <p:nvSpPr>
          <p:cNvPr id="7" name="Rectangle 6"/>
          <p:cNvSpPr>
            <a:spLocks noChangeArrowheads="1"/>
          </p:cNvSpPr>
          <p:nvPr/>
        </p:nvSpPr>
        <p:spPr bwMode="auto">
          <a:xfrm>
            <a:off x="0" y="2386013"/>
            <a:ext cx="5795963" cy="4400550"/>
          </a:xfrm>
          <a:prstGeom prst="rect">
            <a:avLst/>
          </a:prstGeom>
          <a:noFill/>
          <a:ln w="9525">
            <a:noFill/>
            <a:miter lim="800000"/>
            <a:headEnd/>
            <a:tailEnd/>
          </a:ln>
        </p:spPr>
        <p:txBody>
          <a:bodyPr>
            <a:spAutoFit/>
          </a:bodyPr>
          <a:lstStyle/>
          <a:p>
            <a:pPr>
              <a:buFontTx/>
              <a:buChar char="•"/>
            </a:pPr>
            <a:r>
              <a:rPr lang="lv-LV" sz="2800"/>
              <a:t>Sv. Gars ir mūsu </a:t>
            </a:r>
            <a:r>
              <a:rPr lang="lv-LV" sz="2800" b="1"/>
              <a:t>sludināšanas</a:t>
            </a:r>
            <a:r>
              <a:rPr lang="lv-LV" sz="2800"/>
              <a:t> un </a:t>
            </a:r>
            <a:r>
              <a:rPr lang="lv-LV" sz="2800" b="1"/>
              <a:t>liecināšanas vadītājs</a:t>
            </a:r>
          </a:p>
          <a:p>
            <a:pPr>
              <a:buFontTx/>
              <a:buChar char="•"/>
            </a:pPr>
            <a:r>
              <a:rPr lang="lv-LV" sz="2800" b="1"/>
              <a:t>Valodas</a:t>
            </a:r>
            <a:r>
              <a:rPr lang="lv-LV" sz="2800"/>
              <a:t> tiek </a:t>
            </a:r>
            <a:r>
              <a:rPr lang="lv-LV" sz="2800" b="1"/>
              <a:t>dotas</a:t>
            </a:r>
            <a:r>
              <a:rPr lang="lv-LV" sz="2800"/>
              <a:t>, lai </a:t>
            </a:r>
            <a:r>
              <a:rPr lang="lv-LV" sz="2800" b="1"/>
              <a:t>evaņģēliju</a:t>
            </a:r>
            <a:r>
              <a:rPr lang="lv-LV" sz="2800"/>
              <a:t> nestu </a:t>
            </a:r>
            <a:r>
              <a:rPr lang="lv-LV" sz="2800" b="1"/>
              <a:t>visām tautām</a:t>
            </a:r>
            <a:r>
              <a:rPr lang="lv-LV" sz="2800"/>
              <a:t>!</a:t>
            </a:r>
          </a:p>
          <a:p>
            <a:pPr>
              <a:buFontTx/>
              <a:buChar char="•"/>
            </a:pPr>
            <a:r>
              <a:rPr lang="lv-LV" sz="2800" b="1"/>
              <a:t>Pasaulei nav saprotams</a:t>
            </a:r>
            <a:r>
              <a:rPr lang="lv-LV" sz="2800"/>
              <a:t> tas, ko </a:t>
            </a:r>
            <a:r>
              <a:rPr lang="lv-LV" sz="2800" b="1"/>
              <a:t>dara Baznīca</a:t>
            </a:r>
            <a:r>
              <a:rPr lang="lv-LV" sz="2800"/>
              <a:t>.</a:t>
            </a:r>
          </a:p>
          <a:p>
            <a:pPr>
              <a:buFontTx/>
              <a:buChar char="•"/>
            </a:pPr>
            <a:r>
              <a:rPr lang="lv-LV" sz="2800" b="1"/>
              <a:t>Patiesības apliecība</a:t>
            </a:r>
            <a:r>
              <a:rPr lang="lv-LV" sz="2800"/>
              <a:t> ir </a:t>
            </a:r>
            <a:r>
              <a:rPr lang="lv-LV" sz="2800" b="1"/>
              <a:t>kristīgās ticības sirds</a:t>
            </a:r>
            <a:r>
              <a:rPr lang="lv-LV" sz="2800"/>
              <a:t>. </a:t>
            </a:r>
            <a:r>
              <a:rPr lang="lv-LV" sz="2800" b="1"/>
              <a:t>Sludinot Jēzu</a:t>
            </a:r>
            <a:r>
              <a:rPr lang="lv-LV" sz="2800"/>
              <a:t>, krustā sisto mēs </a:t>
            </a:r>
            <a:r>
              <a:rPr lang="lv-LV" sz="2800" b="1"/>
              <a:t>cilvēkam lielāko pakalpojumu</a:t>
            </a:r>
            <a:r>
              <a:rPr lang="lv-LV" sz="2800"/>
              <a:t> viņa </a:t>
            </a:r>
            <a:r>
              <a:rPr lang="lv-LV" sz="2800" b="1"/>
              <a:t>dzīves laikā</a:t>
            </a:r>
            <a:endParaRPr lang="lv-LV" sz="2800"/>
          </a:p>
        </p:txBody>
      </p:sp>
      <p:pic>
        <p:nvPicPr>
          <p:cNvPr id="8198" name="Picture 6" descr="http://t2.gstatic.com/images?q=tbn:ANd9GcS4dF2o17B0sd9v9lHAsFcAnyrMdKXHJbjnFO2nbeVG0JeA-yY"/>
          <p:cNvPicPr>
            <a:picLocks noChangeAspect="1" noChangeArrowheads="1"/>
          </p:cNvPicPr>
          <p:nvPr/>
        </p:nvPicPr>
        <p:blipFill>
          <a:blip r:embed="rId2" cstate="print"/>
          <a:srcRect/>
          <a:stretch>
            <a:fillRect/>
          </a:stretch>
        </p:blipFill>
        <p:spPr bwMode="auto">
          <a:xfrm>
            <a:off x="5704534" y="2357430"/>
            <a:ext cx="3439466" cy="4500570"/>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1267"/>
                                        </p:tgtEl>
                                        <p:attrNameLst>
                                          <p:attrName>style.visibility</p:attrName>
                                        </p:attrNameLst>
                                      </p:cBhvr>
                                      <p:to>
                                        <p:strVal val="visible"/>
                                      </p:to>
                                    </p:set>
                                    <p:anim calcmode="lin" valueType="num">
                                      <p:cBhvr additive="base">
                                        <p:cTn id="7" dur="500" fill="hold"/>
                                        <p:tgtEl>
                                          <p:spTgt spid="11267"/>
                                        </p:tgtEl>
                                        <p:attrNameLst>
                                          <p:attrName>ppt_x</p:attrName>
                                        </p:attrNameLst>
                                      </p:cBhvr>
                                      <p:tavLst>
                                        <p:tav tm="0">
                                          <p:val>
                                            <p:strVal val="#ppt_x"/>
                                          </p:val>
                                        </p:tav>
                                        <p:tav tm="100000">
                                          <p:val>
                                            <p:strVal val="#ppt_x"/>
                                          </p:val>
                                        </p:tav>
                                      </p:tavLst>
                                    </p:anim>
                                    <p:anim calcmode="lin" valueType="num">
                                      <p:cBhvr additive="base">
                                        <p:cTn id="8" dur="500" fill="hold"/>
                                        <p:tgtEl>
                                          <p:spTgt spid="11267"/>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8198"/>
                                        </p:tgtEl>
                                        <p:attrNameLst>
                                          <p:attrName>style.visibility</p:attrName>
                                        </p:attrNameLst>
                                      </p:cBhvr>
                                      <p:to>
                                        <p:strVal val="visible"/>
                                      </p:to>
                                    </p:set>
                                    <p:animEffect transition="in" filter="fade">
                                      <p:cBhvr>
                                        <p:cTn id="11" dur="2000"/>
                                        <p:tgtEl>
                                          <p:spTgt spid="8198"/>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 calcmode="lin" valueType="num">
                                      <p:cBhvr additive="base">
                                        <p:cTn id="2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2" end="2"/>
                                            </p:txEl>
                                          </p:spTgt>
                                        </p:tgtEl>
                                        <p:attrNameLst>
                                          <p:attrName>style.visibility</p:attrName>
                                        </p:attrNameLst>
                                      </p:cBhvr>
                                      <p:to>
                                        <p:strVal val="visible"/>
                                      </p:to>
                                    </p:set>
                                    <p:anim calcmode="lin" valueType="num">
                                      <p:cBhvr additive="base">
                                        <p:cTn id="25"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par>
                          <p:cTn id="27" fill="hold">
                            <p:stCondLst>
                              <p:cond delay="3500"/>
                            </p:stCondLst>
                            <p:childTnLst>
                              <p:par>
                                <p:cTn id="28" presetID="2" presetClass="entr" presetSubtype="4" fill="hold" nodeType="afterEffect">
                                  <p:stCondLst>
                                    <p:cond delay="0"/>
                                  </p:stCondLst>
                                  <p:childTnLst>
                                    <p:set>
                                      <p:cBhvr>
                                        <p:cTn id="29" dur="1" fill="hold">
                                          <p:stCondLst>
                                            <p:cond delay="0"/>
                                          </p:stCondLst>
                                        </p:cTn>
                                        <p:tgtEl>
                                          <p:spTgt spid="7">
                                            <p:txEl>
                                              <p:pRg st="3" end="3"/>
                                            </p:txEl>
                                          </p:spTgt>
                                        </p:tgtEl>
                                        <p:attrNameLst>
                                          <p:attrName>style.visibility</p:attrName>
                                        </p:attrNameLst>
                                      </p:cBhvr>
                                      <p:to>
                                        <p:strVal val="visible"/>
                                      </p:to>
                                    </p:set>
                                    <p:anim calcmode="lin" valueType="num">
                                      <p:cBhvr additive="base">
                                        <p:cTn id="30"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7" grpId="0" autoUpdateAnimBg="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Rectangle 3"/>
          <p:cNvSpPr>
            <a:spLocks noGrp="1" noChangeArrowheads="1"/>
          </p:cNvSpPr>
          <p:nvPr>
            <p:ph type="body" idx="4294967295"/>
          </p:nvPr>
        </p:nvSpPr>
        <p:spPr>
          <a:xfrm>
            <a:off x="-396875" y="0"/>
            <a:ext cx="9540875" cy="1204913"/>
          </a:xfrm>
        </p:spPr>
        <p:txBody>
          <a:bodyPr/>
          <a:lstStyle/>
          <a:p>
            <a:pPr algn="just"/>
            <a:r>
              <a:rPr lang="lv-LV" sz="2400" i="1" dirty="0" smtClean="0"/>
              <a:t>22 </a:t>
            </a:r>
            <a:r>
              <a:rPr lang="lv-LV" sz="2400" i="1" dirty="0" err="1" smtClean="0"/>
              <a:t>Israēlieši</a:t>
            </a:r>
            <a:r>
              <a:rPr lang="lv-LV" sz="2400" i="1" dirty="0" smtClean="0"/>
              <a:t>, uzklausiet šos vārdus: </a:t>
            </a:r>
            <a:r>
              <a:rPr lang="lv-LV" sz="2400" i="1" dirty="0" err="1" smtClean="0"/>
              <a:t>Nacarieti</a:t>
            </a:r>
            <a:r>
              <a:rPr lang="lv-LV" sz="2400" i="1" dirty="0" smtClean="0"/>
              <a:t> Jēzu, šo vīru, Dievs jūsu priekšā apliecinājis ar vareniem darbiem, brīnumiem un zīmēm, ko Dievs darījis caur Viņu jūsu vidū, kā jūs paši zināt, 23 To Dievs pēc Sava lēmuma un paredzes nodevis, un jūs Viņu ar noziedznieku rokām esat piekaluši pie krusta un nonāvējuši. 24 Viņu Dievs uzmodinājis, nāves sāpes raisīdams, jo nevarēja būt, ka tā Viņu paturētu savā varā.</a:t>
            </a:r>
            <a:endParaRPr lang="lv-LV" sz="2400" i="1" dirty="0" smtClean="0"/>
          </a:p>
        </p:txBody>
      </p:sp>
      <p:sp>
        <p:nvSpPr>
          <p:cNvPr id="7" name="Rectangle 6"/>
          <p:cNvSpPr>
            <a:spLocks noChangeArrowheads="1"/>
          </p:cNvSpPr>
          <p:nvPr/>
        </p:nvSpPr>
        <p:spPr bwMode="auto">
          <a:xfrm>
            <a:off x="1" y="2643182"/>
            <a:ext cx="5214942" cy="3970318"/>
          </a:xfrm>
          <a:prstGeom prst="rect">
            <a:avLst/>
          </a:prstGeom>
          <a:noFill/>
          <a:ln w="9525">
            <a:noFill/>
            <a:miter lim="800000"/>
            <a:headEnd/>
            <a:tailEnd/>
          </a:ln>
        </p:spPr>
        <p:txBody>
          <a:bodyPr wrap="square">
            <a:spAutoFit/>
          </a:bodyPr>
          <a:lstStyle/>
          <a:p>
            <a:pPr>
              <a:buFontTx/>
              <a:buChar char="•"/>
            </a:pPr>
            <a:r>
              <a:rPr lang="lv-LV" sz="2800" dirty="0" smtClean="0"/>
              <a:t>Par ko </a:t>
            </a:r>
            <a:r>
              <a:rPr lang="lv-LV" sz="2800" b="1" dirty="0" smtClean="0"/>
              <a:t>Pēteris</a:t>
            </a:r>
            <a:r>
              <a:rPr lang="lv-LV" sz="2800" dirty="0" smtClean="0"/>
              <a:t> </a:t>
            </a:r>
            <a:r>
              <a:rPr lang="lv-LV" sz="2800" b="1" dirty="0" smtClean="0"/>
              <a:t>sludina</a:t>
            </a:r>
            <a:r>
              <a:rPr lang="lv-LV" sz="2800" dirty="0" smtClean="0"/>
              <a:t>, saņēmis Svēto Garu? </a:t>
            </a:r>
            <a:r>
              <a:rPr lang="lv-LV" sz="2800" dirty="0" smtClean="0">
                <a:sym typeface="Wingdings" pitchFamily="2" charset="2"/>
              </a:rPr>
              <a:t>            </a:t>
            </a:r>
            <a:r>
              <a:rPr lang="lv-LV" sz="2800" b="1" dirty="0" smtClean="0">
                <a:sym typeface="Wingdings" pitchFamily="2" charset="2"/>
              </a:rPr>
              <a:t>Jēzus krustā sišanu</a:t>
            </a:r>
            <a:r>
              <a:rPr lang="lv-LV" sz="2800" dirty="0" smtClean="0">
                <a:sym typeface="Wingdings" pitchFamily="2" charset="2"/>
              </a:rPr>
              <a:t>.</a:t>
            </a:r>
          </a:p>
          <a:p>
            <a:pPr>
              <a:buFontTx/>
              <a:buChar char="•"/>
            </a:pPr>
            <a:r>
              <a:rPr lang="lv-LV" sz="2800" dirty="0" smtClean="0">
                <a:sym typeface="Wingdings" pitchFamily="2" charset="2"/>
              </a:rPr>
              <a:t>Vai ļaudīm </a:t>
            </a:r>
            <a:r>
              <a:rPr lang="lv-LV" sz="2800" b="1" dirty="0" smtClean="0">
                <a:sym typeface="Wingdings" pitchFamily="2" charset="2"/>
              </a:rPr>
              <a:t>ausis “niezēja”</a:t>
            </a:r>
            <a:r>
              <a:rPr lang="lv-LV" sz="2800" dirty="0" smtClean="0">
                <a:sym typeface="Wingdings" pitchFamily="2" charset="2"/>
              </a:rPr>
              <a:t> ko tādu </a:t>
            </a:r>
            <a:r>
              <a:rPr lang="lv-LV" sz="2800" b="1" dirty="0" smtClean="0">
                <a:sym typeface="Wingdings" pitchFamily="2" charset="2"/>
              </a:rPr>
              <a:t>dzirdēt</a:t>
            </a:r>
            <a:r>
              <a:rPr lang="lv-LV" sz="2800" dirty="0" smtClean="0">
                <a:sym typeface="Wingdings" pitchFamily="2" charset="2"/>
              </a:rPr>
              <a:t>? – nē</a:t>
            </a:r>
          </a:p>
          <a:p>
            <a:pPr>
              <a:buFontTx/>
              <a:buChar char="•"/>
            </a:pPr>
            <a:r>
              <a:rPr lang="lv-LV" sz="2800" dirty="0" smtClean="0">
                <a:sym typeface="Wingdings" pitchFamily="2" charset="2"/>
              </a:rPr>
              <a:t>Bet kāpēc Pēteris par to runā?</a:t>
            </a:r>
          </a:p>
          <a:p>
            <a:pPr>
              <a:buFontTx/>
              <a:buChar char="•"/>
            </a:pPr>
            <a:r>
              <a:rPr lang="lv-LV" sz="2800" dirty="0" smtClean="0">
                <a:sym typeface="Wingdings" pitchFamily="2" charset="2"/>
              </a:rPr>
              <a:t>Tā ir kristīgās vēsts </a:t>
            </a:r>
            <a:r>
              <a:rPr lang="lv-LV" sz="2800" b="1" dirty="0" smtClean="0">
                <a:sym typeface="Wingdings" pitchFamily="2" charset="2"/>
              </a:rPr>
              <a:t>centrālā būtība</a:t>
            </a:r>
            <a:r>
              <a:rPr lang="lv-LV" sz="2800" dirty="0" smtClean="0">
                <a:sym typeface="Wingdings" pitchFamily="2" charset="2"/>
              </a:rPr>
              <a:t>, </a:t>
            </a:r>
            <a:r>
              <a:rPr lang="lv-LV" sz="2800" b="1" dirty="0" smtClean="0">
                <a:sym typeface="Wingdings" pitchFamily="2" charset="2"/>
              </a:rPr>
              <a:t>kristīgās ticības pamats</a:t>
            </a:r>
            <a:r>
              <a:rPr lang="lv-LV" sz="2800" dirty="0" smtClean="0">
                <a:sym typeface="Wingdings" pitchFamily="2" charset="2"/>
              </a:rPr>
              <a:t>!</a:t>
            </a:r>
            <a:endParaRPr lang="lv-LV" sz="2800" dirty="0"/>
          </a:p>
        </p:txBody>
      </p:sp>
      <p:pic>
        <p:nvPicPr>
          <p:cNvPr id="5" name="Picture 2" descr="http://www.turnbacktogod.com/wp-content/uploads/2008/09/jesus-christ-on-cross-0104.jpg"/>
          <p:cNvPicPr>
            <a:picLocks noChangeAspect="1" noChangeArrowheads="1"/>
          </p:cNvPicPr>
          <p:nvPr/>
        </p:nvPicPr>
        <p:blipFill>
          <a:blip r:embed="rId2" cstate="print"/>
          <a:srcRect/>
          <a:stretch>
            <a:fillRect/>
          </a:stretch>
        </p:blipFill>
        <p:spPr bwMode="auto">
          <a:xfrm>
            <a:off x="5214942" y="2285992"/>
            <a:ext cx="3929058" cy="4572008"/>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11267">
                                            <p:txEl>
                                              <p:pRg st="0" end="0"/>
                                            </p:txEl>
                                          </p:spTgt>
                                        </p:tgtEl>
                                        <p:attrNameLst>
                                          <p:attrName>style.visibility</p:attrName>
                                        </p:attrNameLst>
                                      </p:cBhvr>
                                      <p:to>
                                        <p:strVal val="visible"/>
                                      </p:to>
                                    </p:set>
                                    <p:anim calcmode="lin" valueType="num">
                                      <p:cBhvr additive="base">
                                        <p:cTn id="7" dur="500" fill="hold"/>
                                        <p:tgtEl>
                                          <p:spTgt spid="1126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1267">
                                            <p:txEl>
                                              <p:pRg st="0" end="0"/>
                                            </p:txEl>
                                          </p:spTgt>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2000"/>
                                        <p:tgtEl>
                                          <p:spTgt spid="5"/>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 calcmode="lin" valueType="num">
                                      <p:cBhvr additive="base">
                                        <p:cTn id="2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2" end="2"/>
                                            </p:txEl>
                                          </p:spTgt>
                                        </p:tgtEl>
                                        <p:attrNameLst>
                                          <p:attrName>style.visibility</p:attrName>
                                        </p:attrNameLst>
                                      </p:cBhvr>
                                      <p:to>
                                        <p:strVal val="visible"/>
                                      </p:to>
                                    </p:set>
                                    <p:anim calcmode="lin" valueType="num">
                                      <p:cBhvr additive="base">
                                        <p:cTn id="25"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par>
                          <p:cTn id="27" fill="hold">
                            <p:stCondLst>
                              <p:cond delay="3500"/>
                            </p:stCondLst>
                            <p:childTnLst>
                              <p:par>
                                <p:cTn id="28" presetID="2" presetClass="entr" presetSubtype="4" fill="hold" nodeType="afterEffect">
                                  <p:stCondLst>
                                    <p:cond delay="0"/>
                                  </p:stCondLst>
                                  <p:childTnLst>
                                    <p:set>
                                      <p:cBhvr>
                                        <p:cTn id="29" dur="1" fill="hold">
                                          <p:stCondLst>
                                            <p:cond delay="0"/>
                                          </p:stCondLst>
                                        </p:cTn>
                                        <p:tgtEl>
                                          <p:spTgt spid="7">
                                            <p:txEl>
                                              <p:pRg st="3" end="3"/>
                                            </p:txEl>
                                          </p:spTgt>
                                        </p:tgtEl>
                                        <p:attrNameLst>
                                          <p:attrName>style.visibility</p:attrName>
                                        </p:attrNameLst>
                                      </p:cBhvr>
                                      <p:to>
                                        <p:strVal val="visible"/>
                                      </p:to>
                                    </p:set>
                                    <p:anim calcmode="lin" valueType="num">
                                      <p:cBhvr additive="base">
                                        <p:cTn id="30"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Rectangle 3"/>
          <p:cNvSpPr>
            <a:spLocks noGrp="1" noChangeArrowheads="1"/>
          </p:cNvSpPr>
          <p:nvPr>
            <p:ph type="body" idx="4294967295"/>
          </p:nvPr>
        </p:nvSpPr>
        <p:spPr>
          <a:xfrm>
            <a:off x="-396875" y="0"/>
            <a:ext cx="9540875" cy="1204913"/>
          </a:xfrm>
        </p:spPr>
        <p:txBody>
          <a:bodyPr/>
          <a:lstStyle/>
          <a:p>
            <a:pPr algn="just" eaLnBrk="1" hangingPunct="1">
              <a:lnSpc>
                <a:spcPct val="80000"/>
              </a:lnSpc>
              <a:buFontTx/>
              <a:buNone/>
            </a:pPr>
            <a:r>
              <a:rPr lang="lv-LV" sz="2000" i="1" smtClean="0"/>
              <a:t>     </a:t>
            </a:r>
            <a:r>
              <a:rPr lang="lv-LV" sz="2800" i="1" smtClean="0"/>
              <a:t>36 Tad lai viss Israēla nams zina un nešaubās, ka Dievs Viņu ir darījis par Kungu un Kristu, šo pašu Jēzu, ko jūs esat situši krustā." 37 Šie vārdi sāpīgi ķēra viņu sirdis, un tie sacīja uz Pēteri un citiem apustuļiem: "Brāļi, ko lai mēs darām?" 38 Bet Pēteris tiem atbildēja: "Atgriezieties no grēkiem un liecieties kristīties ikviens Jēzus Kristus Vārdā, lai jūs dabūtu grēku piedošanu un saņemtu Svētā Gara dāvanu.</a:t>
            </a:r>
            <a:endParaRPr lang="lv-LV" sz="2600" smtClean="0"/>
          </a:p>
        </p:txBody>
      </p:sp>
      <p:sp>
        <p:nvSpPr>
          <p:cNvPr id="7" name="Rectangle 6"/>
          <p:cNvSpPr>
            <a:spLocks noChangeArrowheads="1"/>
          </p:cNvSpPr>
          <p:nvPr/>
        </p:nvSpPr>
        <p:spPr bwMode="auto">
          <a:xfrm>
            <a:off x="0" y="2781300"/>
            <a:ext cx="6659563" cy="3970338"/>
          </a:xfrm>
          <a:prstGeom prst="rect">
            <a:avLst/>
          </a:prstGeom>
          <a:noFill/>
          <a:ln w="9525">
            <a:noFill/>
            <a:miter lim="800000"/>
            <a:headEnd/>
            <a:tailEnd/>
          </a:ln>
        </p:spPr>
        <p:txBody>
          <a:bodyPr>
            <a:spAutoFit/>
          </a:bodyPr>
          <a:lstStyle/>
          <a:p>
            <a:pPr>
              <a:buFontTx/>
              <a:buChar char="•"/>
            </a:pPr>
            <a:r>
              <a:rPr lang="lv-LV" sz="2800"/>
              <a:t>Te mēs redzam </a:t>
            </a:r>
            <a:r>
              <a:rPr lang="lv-LV" sz="2800" b="1"/>
              <a:t>piemēru</a:t>
            </a:r>
            <a:r>
              <a:rPr lang="lv-LV" sz="2800"/>
              <a:t> tam kā ap. </a:t>
            </a:r>
            <a:r>
              <a:rPr lang="lv-LV" sz="2800" b="1"/>
              <a:t>Pēteris sludina</a:t>
            </a:r>
            <a:r>
              <a:rPr lang="lv-LV" sz="2800"/>
              <a:t>.</a:t>
            </a:r>
          </a:p>
          <a:p>
            <a:pPr>
              <a:buFontTx/>
              <a:buChar char="•"/>
            </a:pPr>
            <a:r>
              <a:rPr lang="lv-LV" sz="2800"/>
              <a:t>Viņš </a:t>
            </a:r>
            <a:r>
              <a:rPr lang="lv-LV" sz="2800" b="1"/>
              <a:t>nerunā aplinkus</a:t>
            </a:r>
            <a:r>
              <a:rPr lang="lv-LV" sz="2800"/>
              <a:t>, viņš </a:t>
            </a:r>
            <a:r>
              <a:rPr lang="lv-LV" sz="2800" b="1"/>
              <a:t>norāda tieši</a:t>
            </a:r>
            <a:r>
              <a:rPr lang="lv-LV" sz="2800"/>
              <a:t> uz klausītāju </a:t>
            </a:r>
            <a:r>
              <a:rPr lang="lv-LV" sz="2800" b="1"/>
              <a:t>grēkiem</a:t>
            </a:r>
            <a:r>
              <a:rPr lang="lv-LV" sz="2800"/>
              <a:t>: </a:t>
            </a:r>
            <a:r>
              <a:rPr lang="lv-LV" sz="2800" i="1"/>
              <a:t>Jūs esat krusta situši Jēzu</a:t>
            </a:r>
            <a:r>
              <a:rPr lang="lv-LV" sz="2800"/>
              <a:t>.</a:t>
            </a:r>
          </a:p>
          <a:p>
            <a:pPr>
              <a:buFontTx/>
              <a:buChar char="•"/>
            </a:pPr>
            <a:r>
              <a:rPr lang="lv-LV" sz="2800"/>
              <a:t>Mēs </a:t>
            </a:r>
            <a:r>
              <a:rPr lang="lv-LV" sz="2800" b="1"/>
              <a:t>katrs</a:t>
            </a:r>
            <a:r>
              <a:rPr lang="lv-LV" sz="2800"/>
              <a:t> ar saviem </a:t>
            </a:r>
            <a:r>
              <a:rPr lang="lv-LV" sz="2800" b="1"/>
              <a:t>grēkiem </a:t>
            </a:r>
            <a:r>
              <a:rPr lang="lv-LV" sz="2800"/>
              <a:t>esam </a:t>
            </a:r>
            <a:r>
              <a:rPr lang="lv-LV" sz="2800" b="1"/>
              <a:t>Jēzu</a:t>
            </a:r>
            <a:r>
              <a:rPr lang="lv-LV" sz="2800"/>
              <a:t> krustā situši.</a:t>
            </a:r>
          </a:p>
          <a:p>
            <a:pPr>
              <a:buFontTx/>
              <a:buChar char="•"/>
            </a:pPr>
            <a:r>
              <a:rPr lang="lv-LV" sz="2800"/>
              <a:t>Viņi </a:t>
            </a:r>
            <a:r>
              <a:rPr lang="lv-LV" sz="2800" b="1"/>
              <a:t>nožēlo grēkus</a:t>
            </a:r>
            <a:r>
              <a:rPr lang="lv-LV" sz="2800"/>
              <a:t> un </a:t>
            </a:r>
            <a:r>
              <a:rPr lang="lv-LV" sz="2800" b="1"/>
              <a:t>tiek kristīti</a:t>
            </a:r>
            <a:r>
              <a:rPr lang="lv-LV" sz="2800"/>
              <a:t> un arī saņem </a:t>
            </a:r>
            <a:r>
              <a:rPr lang="lv-LV" sz="2800" b="1"/>
              <a:t>Sv. Garu</a:t>
            </a:r>
            <a:r>
              <a:rPr lang="lv-LV" sz="2800"/>
              <a:t>.</a:t>
            </a:r>
          </a:p>
        </p:txBody>
      </p:sp>
      <p:pic>
        <p:nvPicPr>
          <p:cNvPr id="4" name="Picture 7" descr="http://t3.gstatic.com/images?q=tbn:ANd9GcTWLj_7tsg2ScyVU_EX0_k-1HoiDkvM__IYRupZ6SQ3XBikg_VtEA"/>
          <p:cNvPicPr>
            <a:picLocks noChangeAspect="1" noChangeArrowheads="1"/>
          </p:cNvPicPr>
          <p:nvPr/>
        </p:nvPicPr>
        <p:blipFill>
          <a:blip r:embed="rId2" cstate="print"/>
          <a:srcRect/>
          <a:stretch>
            <a:fillRect/>
          </a:stretch>
        </p:blipFill>
        <p:spPr bwMode="auto">
          <a:xfrm>
            <a:off x="6300192" y="2492897"/>
            <a:ext cx="2843808" cy="4365104"/>
          </a:xfrm>
          <a:prstGeom prst="ellipse">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11267">
                                            <p:txEl>
                                              <p:pRg st="0" end="0"/>
                                            </p:txEl>
                                          </p:spTgt>
                                        </p:tgtEl>
                                        <p:attrNameLst>
                                          <p:attrName>style.visibility</p:attrName>
                                        </p:attrNameLst>
                                      </p:cBhvr>
                                      <p:to>
                                        <p:strVal val="visible"/>
                                      </p:to>
                                    </p:set>
                                    <p:anim calcmode="lin" valueType="num">
                                      <p:cBhvr additive="base">
                                        <p:cTn id="7" dur="500" fill="hold"/>
                                        <p:tgtEl>
                                          <p:spTgt spid="1126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1267">
                                            <p:txEl>
                                              <p:pRg st="0" end="0"/>
                                            </p:txEl>
                                          </p:spTgt>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fade">
                                      <p:cBhvr>
                                        <p:cTn id="11" dur="2000"/>
                                        <p:tgtEl>
                                          <p:spTgt spid="4"/>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 calcmode="lin" valueType="num">
                                      <p:cBhvr additive="base">
                                        <p:cTn id="2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2" end="2"/>
                                            </p:txEl>
                                          </p:spTgt>
                                        </p:tgtEl>
                                        <p:attrNameLst>
                                          <p:attrName>style.visibility</p:attrName>
                                        </p:attrNameLst>
                                      </p:cBhvr>
                                      <p:to>
                                        <p:strVal val="visible"/>
                                      </p:to>
                                    </p:set>
                                    <p:anim calcmode="lin" valueType="num">
                                      <p:cBhvr additive="base">
                                        <p:cTn id="25"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par>
                          <p:cTn id="27" fill="hold">
                            <p:stCondLst>
                              <p:cond delay="3500"/>
                            </p:stCondLst>
                            <p:childTnLst>
                              <p:par>
                                <p:cTn id="28" presetID="2" presetClass="entr" presetSubtype="4" fill="hold" nodeType="afterEffect">
                                  <p:stCondLst>
                                    <p:cond delay="0"/>
                                  </p:stCondLst>
                                  <p:childTnLst>
                                    <p:set>
                                      <p:cBhvr>
                                        <p:cTn id="29" dur="1" fill="hold">
                                          <p:stCondLst>
                                            <p:cond delay="0"/>
                                          </p:stCondLst>
                                        </p:cTn>
                                        <p:tgtEl>
                                          <p:spTgt spid="7">
                                            <p:txEl>
                                              <p:pRg st="3" end="3"/>
                                            </p:txEl>
                                          </p:spTgt>
                                        </p:tgtEl>
                                        <p:attrNameLst>
                                          <p:attrName>style.visibility</p:attrName>
                                        </p:attrNameLst>
                                      </p:cBhvr>
                                      <p:to>
                                        <p:strVal val="visible"/>
                                      </p:to>
                                    </p:set>
                                    <p:anim calcmode="lin" valueType="num">
                                      <p:cBhvr additive="base">
                                        <p:cTn id="30"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Default Design">
  <a:themeElements>
    <a:clrScheme name="Custom 1">
      <a:dk1>
        <a:sysClr val="windowText" lastClr="000000"/>
      </a:dk1>
      <a:lt1>
        <a:sysClr val="window" lastClr="FFFFFF"/>
      </a:lt1>
      <a:dk2>
        <a:srgbClr val="FF0000"/>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otalTime>2197</TotalTime>
  <Words>1254</Words>
  <Application>Microsoft Office PowerPoint</Application>
  <PresentationFormat>On-screen Show (4:3)</PresentationFormat>
  <Paragraphs>49</Paragraphs>
  <Slides>12</Slides>
  <Notes>0</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Default Design</vt:lpstr>
      <vt:lpstr>Ap.d.2 Vasarsvētki</vt:lpstr>
      <vt:lpstr>Ap.d.2:1-8,12-15, 22-24 Vasarsvētki</vt:lpstr>
      <vt:lpstr>Ap.d.2:36-42</vt:lpstr>
      <vt:lpstr>Slide 4</vt:lpstr>
      <vt:lpstr>Slide 5</vt:lpstr>
      <vt:lpstr>Slide 6</vt:lpstr>
      <vt:lpstr>Slide 7</vt:lpstr>
      <vt:lpstr>Slide 8</vt:lpstr>
      <vt:lpstr>Slide 9</vt:lpstr>
      <vt:lpstr>Slide 10</vt:lpstr>
      <vt:lpstr>Noslēgums</vt:lpstr>
      <vt:lpstr>Un Dieva miers, kas ir augstāks par visu saprašanu lai pasargā jūsu sirdis un jūsu domas. Āmen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Lk.17:11-19  “Desmit spitālīgie”</dc:title>
  <dc:creator>RobertsO</dc:creator>
  <cp:lastModifiedBy>Ro Oto</cp:lastModifiedBy>
  <cp:revision>67</cp:revision>
  <dcterms:created xsi:type="dcterms:W3CDTF">2010-10-07T14:46:11Z</dcterms:created>
  <dcterms:modified xsi:type="dcterms:W3CDTF">2019-06-08T14:20:56Z</dcterms:modified>
</cp:coreProperties>
</file>