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28" r:id="rId2"/>
    <p:sldId id="401" r:id="rId3"/>
    <p:sldId id="442" r:id="rId4"/>
    <p:sldId id="413" r:id="rId5"/>
    <p:sldId id="416" r:id="rId6"/>
    <p:sldId id="429" r:id="rId7"/>
    <p:sldId id="430" r:id="rId8"/>
    <p:sldId id="431" r:id="rId9"/>
    <p:sldId id="432" r:id="rId10"/>
    <p:sldId id="440" r:id="rId11"/>
    <p:sldId id="433" r:id="rId12"/>
    <p:sldId id="434" r:id="rId13"/>
    <p:sldId id="436" r:id="rId14"/>
    <p:sldId id="435" r:id="rId15"/>
    <p:sldId id="437" r:id="rId16"/>
    <p:sldId id="438" r:id="rId17"/>
    <p:sldId id="439" r:id="rId18"/>
    <p:sldId id="441" r:id="rId19"/>
    <p:sldId id="443" r:id="rId20"/>
    <p:sldId id="393" r:id="rId21"/>
    <p:sldId id="272" r:id="rId2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12/18/2024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14</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18</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19</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20</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3</a:t>
            </a:fld>
            <a:endParaRPr lang="lv-LV"/>
          </a:p>
        </p:txBody>
      </p:sp>
    </p:spTree>
    <p:extLst>
      <p:ext uri="{BB962C8B-B14F-4D97-AF65-F5344CB8AC3E}">
        <p14:creationId xmlns:p14="http://schemas.microsoft.com/office/powerpoint/2010/main" xmlns="" val="3076575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4</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5</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A1E823A0-57E1-FCA1-4DDB-1781026428D7}"/>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D669E99-58B6-B5C8-D167-B0E8CF5D0B06}"/>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D2E2DBC4-F345-9725-4321-DEE1D0AA6E50}"/>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7BE7271-AB34-D72C-094D-B8F3FFB9D9E6}"/>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6</a:t>
            </a:fld>
            <a:endParaRPr lang="lv-LV"/>
          </a:p>
        </p:txBody>
      </p:sp>
    </p:spTree>
    <p:extLst>
      <p:ext uri="{BB962C8B-B14F-4D97-AF65-F5344CB8AC3E}">
        <p14:creationId xmlns="" xmlns:p14="http://schemas.microsoft.com/office/powerpoint/2010/main" val="2036215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7</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8</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11</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12</a:t>
            </a:fld>
            <a:endParaRPr lang="lv-LV"/>
          </a:p>
        </p:txBody>
      </p:sp>
    </p:spTree>
    <p:extLst>
      <p:ext uri="{BB962C8B-B14F-4D97-AF65-F5344CB8AC3E}">
        <p14:creationId xmlns="" xmlns:p14="http://schemas.microsoft.com/office/powerpoint/2010/main" val="1192285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 xmlns:p14="http://schemas.microsoft.com/office/powerpoint/2010/main"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22337"/>
            <a:ext cx="9144000" cy="714375"/>
          </a:xfrm>
        </p:spPr>
        <p:txBody>
          <a:bodyPr/>
          <a:lstStyle/>
          <a:p>
            <a:pPr eaLnBrk="1" hangingPunct="1"/>
            <a:r>
              <a:rPr lang="lv-LV" sz="3600" b="1" dirty="0"/>
              <a:t>Mt.5:23-26 Piedošana un izlīgums</a:t>
            </a:r>
          </a:p>
        </p:txBody>
      </p:sp>
      <p:pic>
        <p:nvPicPr>
          <p:cNvPr id="3075" name="Picture 3" descr="DOVE019"/>
          <p:cNvPicPr>
            <a:picLocks noChangeAspect="1" noChangeArrowheads="1"/>
          </p:cNvPicPr>
          <p:nvPr/>
        </p:nvPicPr>
        <p:blipFill>
          <a:blip r:embed="rId2" cstate="print"/>
          <a:srcRect/>
          <a:stretch>
            <a:fillRect/>
          </a:stretch>
        </p:blipFill>
        <p:spPr bwMode="auto">
          <a:xfrm>
            <a:off x="251520" y="79474"/>
            <a:ext cx="531813" cy="757238"/>
          </a:xfrm>
          <a:prstGeom prst="rect">
            <a:avLst/>
          </a:prstGeom>
          <a:noFill/>
          <a:ln w="9525">
            <a:noFill/>
            <a:miter lim="800000"/>
            <a:headEnd/>
            <a:tailEnd/>
          </a:ln>
        </p:spPr>
      </p:pic>
      <p:sp>
        <p:nvSpPr>
          <p:cNvPr id="3076" name="Rectangle 6"/>
          <p:cNvSpPr>
            <a:spLocks noChangeArrowheads="1"/>
          </p:cNvSpPr>
          <p:nvPr/>
        </p:nvSpPr>
        <p:spPr bwMode="auto">
          <a:xfrm>
            <a:off x="0" y="1196752"/>
            <a:ext cx="9144000" cy="2246769"/>
          </a:xfrm>
          <a:prstGeom prst="rect">
            <a:avLst/>
          </a:prstGeom>
          <a:noFill/>
          <a:ln w="9525">
            <a:noFill/>
            <a:miter lim="800000"/>
            <a:headEnd/>
            <a:tailEnd/>
          </a:ln>
        </p:spPr>
        <p:txBody>
          <a:bodyPr wrap="square">
            <a:spAutoFit/>
          </a:bodyPr>
          <a:lstStyle/>
          <a:p>
            <a:r>
              <a:rPr lang="lv-LV" sz="2000" i="1" dirty="0"/>
              <a:t> 23 Tāpēc, kad tu atnes savu </a:t>
            </a:r>
            <a:r>
              <a:rPr lang="lv-LV" sz="2000" i="1" dirty="0" err="1"/>
              <a:t>upurdāvanu</a:t>
            </a:r>
            <a:r>
              <a:rPr lang="lv-LV" sz="2000" i="1" dirty="0"/>
              <a:t> pie altāra un tur atceries, ka tavam brālim ir kaut kas pret tevi, 24 tad atstāj savu </a:t>
            </a:r>
            <a:r>
              <a:rPr lang="lv-LV" sz="2000" i="1" dirty="0" err="1"/>
              <a:t>upurdāvanu</a:t>
            </a:r>
            <a:r>
              <a:rPr lang="lv-LV" sz="2000" i="1" dirty="0"/>
              <a:t> turpat altāra priekšā, ej un izlīgsti vispirms ar savu brāli un tad pienes savu </a:t>
            </a:r>
            <a:r>
              <a:rPr lang="lv-LV" sz="2000" i="1" dirty="0" err="1"/>
              <a:t>upurdāvanu</a:t>
            </a:r>
            <a:r>
              <a:rPr lang="lv-LV" sz="2000" i="1" dirty="0"/>
              <a:t>. 25 Nevilcinies izlīgt ar savu pretinieku, kamēr ar viņu vēl esi ceļā, ka tavs pretinieks tevi nenodod tiesnesim un tiesnesis tiesas izpildītājam un ka tas tevi neiemet cietumā. 26 Patiesi Es tev saku: tu no turienes neiziesi, kamēr nenomaksāsi pēdējo artavu</a:t>
            </a:r>
            <a:endParaRPr lang="en-US" sz="2200" dirty="0"/>
          </a:p>
        </p:txBody>
      </p:sp>
      <p:sp>
        <p:nvSpPr>
          <p:cNvPr id="6" name="Rectangle 5"/>
          <p:cNvSpPr>
            <a:spLocks noChangeArrowheads="1"/>
          </p:cNvSpPr>
          <p:nvPr/>
        </p:nvSpPr>
        <p:spPr bwMode="auto">
          <a:xfrm>
            <a:off x="7389699" y="-27384"/>
            <a:ext cx="1523174" cy="400110"/>
          </a:xfrm>
          <a:prstGeom prst="rect">
            <a:avLst/>
          </a:prstGeom>
          <a:noFill/>
          <a:ln w="9525">
            <a:noFill/>
            <a:miter lim="800000"/>
            <a:headEnd/>
            <a:tailEnd/>
          </a:ln>
        </p:spPr>
        <p:txBody>
          <a:bodyPr wrap="none">
            <a:spAutoFit/>
          </a:bodyPr>
          <a:lstStyle/>
          <a:p>
            <a:pPr>
              <a:spcBef>
                <a:spcPct val="50000"/>
              </a:spcBef>
            </a:pPr>
            <a:r>
              <a:rPr lang="lv-LV" sz="2000" smtClean="0"/>
              <a:t>8.dec.2024</a:t>
            </a:r>
            <a:r>
              <a:rPr lang="lv-LV" sz="2000" dirty="0"/>
              <a:t>.</a:t>
            </a:r>
          </a:p>
        </p:txBody>
      </p:sp>
      <p:sp>
        <p:nvSpPr>
          <p:cNvPr id="7"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pic>
        <p:nvPicPr>
          <p:cNvPr id="2" name="Picture 4">
            <a:extLst>
              <a:ext uri="{FF2B5EF4-FFF2-40B4-BE49-F238E27FC236}">
                <a16:creationId xmlns="" xmlns:a16="http://schemas.microsoft.com/office/drawing/2014/main" id="{AFDB47B6-A1C1-7BCA-EA4D-ABCD814A1FC8}"/>
              </a:ext>
            </a:extLst>
          </p:cNvPr>
          <p:cNvPicPr>
            <a:picLocks noChangeAspect="1" noChangeArrowheads="1"/>
          </p:cNvPicPr>
          <p:nvPr/>
        </p:nvPicPr>
        <p:blipFill>
          <a:blip r:embed="rId3" cstate="print"/>
          <a:srcRect/>
          <a:stretch>
            <a:fillRect/>
          </a:stretch>
        </p:blipFill>
        <p:spPr bwMode="auto">
          <a:xfrm>
            <a:off x="1619672" y="3356992"/>
            <a:ext cx="5524898" cy="33500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188913"/>
            <a:ext cx="8229600" cy="692150"/>
          </a:xfrm>
        </p:spPr>
        <p:txBody>
          <a:bodyPr/>
          <a:lstStyle/>
          <a:p>
            <a:pPr eaLnBrk="1" hangingPunct="1"/>
            <a:r>
              <a:rPr lang="lv-LV" altLang="lv-LV" sz="3400" b="1"/>
              <a:t>Un piedod mums mūsu parādus, kā arī mēs piedodam saviem parādniekiem</a:t>
            </a:r>
            <a:r>
              <a:rPr lang="lv-LV" altLang="lv-LV"/>
              <a:t> </a:t>
            </a:r>
          </a:p>
        </p:txBody>
      </p:sp>
      <p:sp>
        <p:nvSpPr>
          <p:cNvPr id="6" name="Rectangle 5"/>
          <p:cNvSpPr>
            <a:spLocks noChangeArrowheads="1"/>
          </p:cNvSpPr>
          <p:nvPr/>
        </p:nvSpPr>
        <p:spPr bwMode="auto">
          <a:xfrm>
            <a:off x="0" y="1214438"/>
            <a:ext cx="9144000"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Char char="§"/>
            </a:pPr>
            <a:r>
              <a:rPr lang="lv-LV" altLang="lv-LV" sz="2800" b="1" dirty="0"/>
              <a:t>Līdzība par 10 000 talentiem </a:t>
            </a:r>
            <a:r>
              <a:rPr lang="lv-LV" altLang="lv-LV" sz="2800" dirty="0"/>
              <a:t>(Mt.18:23-35)</a:t>
            </a:r>
            <a:endParaRPr lang="lv-LV" altLang="lv-LV" sz="2800" u="sng" dirty="0"/>
          </a:p>
          <a:p>
            <a:pPr eaLnBrk="1" hangingPunct="1">
              <a:buFont typeface="Wingdings" panose="05000000000000000000" pitchFamily="2" charset="2"/>
              <a:buChar char="§"/>
            </a:pPr>
            <a:r>
              <a:rPr lang="lv-LV" altLang="lv-LV" sz="2800" dirty="0"/>
              <a:t>Ja esam saņēmuši </a:t>
            </a:r>
            <a:r>
              <a:rPr lang="lv-LV" altLang="lv-LV" sz="2800" b="1" dirty="0"/>
              <a:t>Dieva piedošanu</a:t>
            </a:r>
            <a:r>
              <a:rPr lang="lv-LV" altLang="lv-LV" sz="2800" dirty="0"/>
              <a:t>, tad mums arī būs </a:t>
            </a:r>
            <a:r>
              <a:rPr lang="lv-LV" altLang="lv-LV" sz="2800" b="1" dirty="0"/>
              <a:t>piedošanu dāvāt citiem</a:t>
            </a:r>
            <a:r>
              <a:rPr lang="lv-LV" altLang="lv-LV" sz="2800" dirty="0"/>
              <a:t>. Mēs </a:t>
            </a:r>
            <a:r>
              <a:rPr lang="lv-LV" altLang="lv-LV" sz="2800" b="1" dirty="0"/>
              <a:t>lūdzam pēc spēka</a:t>
            </a:r>
            <a:r>
              <a:rPr lang="lv-LV" altLang="lv-LV" sz="2800" dirty="0"/>
              <a:t>! </a:t>
            </a:r>
          </a:p>
        </p:txBody>
      </p:sp>
      <p:sp>
        <p:nvSpPr>
          <p:cNvPr id="1126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004266B2-F767-4CB8-B220-750897EAB197}" type="slidenum">
              <a:rPr lang="lv-LV" altLang="lv-LV" sz="1400"/>
              <a:pPr algn="r" eaLnBrk="1" hangingPunct="1"/>
              <a:t>10</a:t>
            </a:fld>
            <a:endParaRPr lang="lv-LV" altLang="lv-LV" sz="1400"/>
          </a:p>
        </p:txBody>
      </p:sp>
      <p:pic>
        <p:nvPicPr>
          <p:cNvPr id="7" name="Picture 4"/>
          <p:cNvPicPr>
            <a:picLocks noChangeAspect="1" noChangeArrowheads="1"/>
          </p:cNvPicPr>
          <p:nvPr/>
        </p:nvPicPr>
        <p:blipFill>
          <a:blip r:embed="rId2" cstate="print"/>
          <a:srcRect/>
          <a:stretch>
            <a:fillRect/>
          </a:stretch>
        </p:blipFill>
        <p:spPr bwMode="auto">
          <a:xfrm flipH="1">
            <a:off x="-1" y="2564905"/>
            <a:ext cx="9144000" cy="4253606"/>
          </a:xfrm>
          <a:prstGeom prst="rect">
            <a:avLst/>
          </a:prstGeom>
          <a:ln>
            <a:noFill/>
          </a:ln>
          <a:effectLst>
            <a:softEdge rad="112500"/>
          </a:effectLst>
        </p:spPr>
      </p:pic>
      <p:sp>
        <p:nvSpPr>
          <p:cNvPr id="10" name="Oval 9"/>
          <p:cNvSpPr/>
          <p:nvPr/>
        </p:nvSpPr>
        <p:spPr>
          <a:xfrm>
            <a:off x="179512" y="2708920"/>
            <a:ext cx="493204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4 000 000 000 €</a:t>
            </a:r>
          </a:p>
          <a:p>
            <a:pPr algn="ctr"/>
            <a:r>
              <a:rPr lang="lv-LV" sz="2400" i="1" dirty="0">
                <a:solidFill>
                  <a:schemeClr val="tx1"/>
                </a:solidFill>
              </a:rPr>
              <a:t>10 000 </a:t>
            </a:r>
            <a:r>
              <a:rPr lang="lv-LV" sz="2400" i="1" dirty="0" err="1">
                <a:solidFill>
                  <a:schemeClr val="tx1"/>
                </a:solidFill>
              </a:rPr>
              <a:t>talenti</a:t>
            </a:r>
            <a:r>
              <a:rPr lang="lv-LV" sz="2400" i="1" dirty="0">
                <a:solidFill>
                  <a:schemeClr val="tx1"/>
                </a:solidFill>
              </a:rPr>
              <a:t> </a:t>
            </a:r>
            <a:endParaRPr lang="en-US" sz="2400" i="1" dirty="0">
              <a:solidFill>
                <a:schemeClr val="tx1"/>
              </a:solidFill>
            </a:endParaRPr>
          </a:p>
        </p:txBody>
      </p:sp>
      <p:sp>
        <p:nvSpPr>
          <p:cNvPr id="11" name="Oval 10"/>
          <p:cNvSpPr/>
          <p:nvPr/>
        </p:nvSpPr>
        <p:spPr>
          <a:xfrm>
            <a:off x="6300192" y="5921896"/>
            <a:ext cx="2843808"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2 000 €</a:t>
            </a:r>
          </a:p>
          <a:p>
            <a:pPr algn="ctr"/>
            <a:r>
              <a:rPr lang="lv-LV" sz="2400" i="1" dirty="0">
                <a:solidFill>
                  <a:schemeClr val="tx1"/>
                </a:solidFill>
              </a:rPr>
              <a:t>100 </a:t>
            </a:r>
            <a:r>
              <a:rPr lang="lv-LV" sz="2400" i="1" dirty="0" err="1">
                <a:solidFill>
                  <a:schemeClr val="tx1"/>
                </a:solidFill>
              </a:rPr>
              <a:t>denāriji</a:t>
            </a:r>
            <a:r>
              <a:rPr lang="lv-LV" sz="2400" i="1" dirty="0">
                <a:solidFill>
                  <a:schemeClr val="tx1"/>
                </a:solidFill>
              </a:rPr>
              <a:t> </a:t>
            </a:r>
            <a:endParaRPr lang="en-US" sz="2400" i="1" dirty="0">
              <a:solidFill>
                <a:schemeClr val="tx1"/>
              </a:solidFill>
            </a:endParaRPr>
          </a:p>
        </p:txBody>
      </p:sp>
    </p:spTree>
    <p:extLst>
      <p:ext uri="{BB962C8B-B14F-4D97-AF65-F5344CB8AC3E}">
        <p14:creationId xmlns="" xmlns:p14="http://schemas.microsoft.com/office/powerpoint/2010/main" val="1325716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9" presetID="9"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2000"/>
                                        <p:tgtEl>
                                          <p:spTgt spid="10"/>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2052" name="Picture 4" descr="Asking for Forgiveness"/>
          <p:cNvPicPr>
            <a:picLocks noChangeAspect="1" noChangeArrowheads="1"/>
          </p:cNvPicPr>
          <p:nvPr/>
        </p:nvPicPr>
        <p:blipFill>
          <a:blip r:embed="rId3" cstate="print"/>
          <a:srcRect/>
          <a:stretch>
            <a:fillRect/>
          </a:stretch>
        </p:blipFill>
        <p:spPr bwMode="auto">
          <a:xfrm flipH="1">
            <a:off x="0" y="1844825"/>
            <a:ext cx="9144000" cy="5013176"/>
          </a:xfrm>
          <a:prstGeom prst="rect">
            <a:avLst/>
          </a:prstGeom>
          <a:ln>
            <a:noFill/>
          </a:ln>
          <a:effectLst>
            <a:softEdge rad="112500"/>
          </a:effectLst>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1190402"/>
          </a:xfrm>
        </p:spPr>
        <p:txBody>
          <a:bodyPr/>
          <a:lstStyle/>
          <a:p>
            <a:pPr eaLnBrk="1" fontAlgn="auto" hangingPunct="1">
              <a:spcAft>
                <a:spcPts val="0"/>
              </a:spcAft>
              <a:defRPr/>
            </a:pPr>
            <a:r>
              <a:rPr lang="lv-LV" b="1" dirty="0" smtClean="0">
                <a:solidFill>
                  <a:schemeClr val="tx1"/>
                </a:solidFill>
              </a:rPr>
              <a:t>Nepiedošana = Parāds</a:t>
            </a:r>
            <a:endParaRPr lang="lv-LV" b="1" dirty="0">
              <a:solidFill>
                <a:schemeClr val="tx1"/>
              </a:solidFill>
            </a:endParaRPr>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467544" y="1196752"/>
            <a:ext cx="3168352"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b="1" dirty="0" smtClean="0"/>
              <a:t>Vainas apziņa</a:t>
            </a:r>
            <a:endParaRPr lang="en-US" sz="3400" b="1" dirty="0"/>
          </a:p>
        </p:txBody>
      </p:sp>
      <p:sp>
        <p:nvSpPr>
          <p:cNvPr id="10" name="Oval 9"/>
          <p:cNvSpPr/>
          <p:nvPr/>
        </p:nvSpPr>
        <p:spPr>
          <a:xfrm>
            <a:off x="72008" y="5661248"/>
            <a:ext cx="399593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Parādnieks</a:t>
            </a:r>
            <a:endParaRPr lang="en-US" sz="3600" b="1" dirty="0">
              <a:solidFill>
                <a:schemeClr val="tx1"/>
              </a:solidFill>
            </a:endParaRPr>
          </a:p>
        </p:txBody>
      </p:sp>
      <p:sp>
        <p:nvSpPr>
          <p:cNvPr id="11" name="Rounded Rectangle 10">
            <a:extLst>
              <a:ext uri="{FF2B5EF4-FFF2-40B4-BE49-F238E27FC236}">
                <a16:creationId xmlns="" xmlns:a16="http://schemas.microsoft.com/office/drawing/2014/main" id="{AC89CC05-839E-3757-EFB4-34595DB2A347}"/>
              </a:ext>
            </a:extLst>
          </p:cNvPr>
          <p:cNvSpPr/>
          <p:nvPr/>
        </p:nvSpPr>
        <p:spPr>
          <a:xfrm>
            <a:off x="6084168" y="1124744"/>
            <a:ext cx="2448272"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b="1" dirty="0" smtClean="0"/>
              <a:t>Dusmas</a:t>
            </a:r>
            <a:endParaRPr lang="en-US" sz="3400" b="1" dirty="0"/>
          </a:p>
        </p:txBody>
      </p:sp>
      <p:sp>
        <p:nvSpPr>
          <p:cNvPr id="12" name="Oval 11"/>
          <p:cNvSpPr/>
          <p:nvPr/>
        </p:nvSpPr>
        <p:spPr>
          <a:xfrm>
            <a:off x="5220072" y="5661248"/>
            <a:ext cx="363589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Cietušais</a:t>
            </a:r>
            <a:endParaRPr lang="en-US" sz="3600" b="1" dirty="0">
              <a:solidFill>
                <a:schemeClr val="tx1"/>
              </a:solidFill>
            </a:endParaRPr>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2000"/>
                                        <p:tgtEl>
                                          <p:spTgt spid="205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39938" name="Picture 2" descr="How to Create List in C#"/>
          <p:cNvPicPr>
            <a:picLocks noChangeAspect="1" noChangeArrowheads="1"/>
          </p:cNvPicPr>
          <p:nvPr/>
        </p:nvPicPr>
        <p:blipFill>
          <a:blip r:embed="rId3" cstate="print"/>
          <a:srcRect l="7157"/>
          <a:stretch>
            <a:fillRect/>
          </a:stretch>
        </p:blipFill>
        <p:spPr bwMode="auto">
          <a:xfrm>
            <a:off x="-396552" y="1556792"/>
            <a:ext cx="4139952" cy="4765431"/>
          </a:xfrm>
          <a:prstGeom prst="rect">
            <a:avLst/>
          </a:prstGeom>
          <a:noFill/>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Kā izveidot sarakstu?</a:t>
            </a:r>
            <a:endParaRPr lang="lv-LV" b="1" dirty="0">
              <a:solidFill>
                <a:schemeClr val="tx1"/>
              </a:solidFill>
            </a:endParaRPr>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1979712" y="980728"/>
            <a:ext cx="691276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Pie kurām situācijām, cilvēkiem es domās visu laiku atgriežos?</a:t>
            </a:r>
            <a:endParaRPr lang="en-US" sz="3400" dirty="0"/>
          </a:p>
        </p:txBody>
      </p:sp>
      <p:sp>
        <p:nvSpPr>
          <p:cNvPr id="13" name="Rounded Rectangle 12">
            <a:extLst>
              <a:ext uri="{FF2B5EF4-FFF2-40B4-BE49-F238E27FC236}">
                <a16:creationId xmlns="" xmlns:a16="http://schemas.microsoft.com/office/drawing/2014/main" id="{AC89CC05-839E-3757-EFB4-34595DB2A347}"/>
              </a:ext>
            </a:extLst>
          </p:cNvPr>
          <p:cNvSpPr/>
          <p:nvPr/>
        </p:nvSpPr>
        <p:spPr>
          <a:xfrm>
            <a:off x="2987824" y="3284984"/>
            <a:ext cx="58326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de-DE" sz="3400" dirty="0" smtClean="0"/>
              <a:t>Kam es esmu nodarījis pāri</a:t>
            </a:r>
            <a:r>
              <a:rPr lang="lv-LV" sz="3400" dirty="0" smtClean="0"/>
              <a:t>?</a:t>
            </a:r>
            <a:endParaRPr lang="en-US" sz="3400" dirty="0"/>
          </a:p>
        </p:txBody>
      </p:sp>
      <p:sp>
        <p:nvSpPr>
          <p:cNvPr id="15" name="Rounded Rectangle 14">
            <a:extLst>
              <a:ext uri="{FF2B5EF4-FFF2-40B4-BE49-F238E27FC236}">
                <a16:creationId xmlns="" xmlns:a16="http://schemas.microsoft.com/office/drawing/2014/main" id="{AC89CC05-839E-3757-EFB4-34595DB2A347}"/>
              </a:ext>
            </a:extLst>
          </p:cNvPr>
          <p:cNvSpPr/>
          <p:nvPr/>
        </p:nvSpPr>
        <p:spPr>
          <a:xfrm>
            <a:off x="2123728" y="2348880"/>
            <a:ext cx="669674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K</a:t>
            </a:r>
            <a:r>
              <a:rPr lang="de-DE" sz="3400" dirty="0" smtClean="0"/>
              <a:t>am es esmu laupījis labo slavu?</a:t>
            </a:r>
            <a:endParaRPr lang="en-US" sz="3400" dirty="0"/>
          </a:p>
        </p:txBody>
      </p:sp>
      <p:sp>
        <p:nvSpPr>
          <p:cNvPr id="16" name="Rounded Rectangle 15">
            <a:extLst>
              <a:ext uri="{FF2B5EF4-FFF2-40B4-BE49-F238E27FC236}">
                <a16:creationId xmlns="" xmlns:a16="http://schemas.microsoft.com/office/drawing/2014/main" id="{AC89CC05-839E-3757-EFB4-34595DB2A347}"/>
              </a:ext>
            </a:extLst>
          </p:cNvPr>
          <p:cNvSpPr/>
          <p:nvPr/>
        </p:nvSpPr>
        <p:spPr>
          <a:xfrm>
            <a:off x="2699792" y="4293096"/>
            <a:ext cx="6120680"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No kā es esmu aizņēmies naudu un neesmu atdevis?</a:t>
            </a:r>
            <a:endParaRPr lang="en-US" sz="3400" dirty="0"/>
          </a:p>
        </p:txBody>
      </p:sp>
      <p:sp>
        <p:nvSpPr>
          <p:cNvPr id="17" name="Rounded Rectangle 16">
            <a:extLst>
              <a:ext uri="{FF2B5EF4-FFF2-40B4-BE49-F238E27FC236}">
                <a16:creationId xmlns="" xmlns:a16="http://schemas.microsoft.com/office/drawing/2014/main" id="{AC89CC05-839E-3757-EFB4-34595DB2A347}"/>
              </a:ext>
            </a:extLst>
          </p:cNvPr>
          <p:cNvSpPr/>
          <p:nvPr/>
        </p:nvSpPr>
        <p:spPr>
          <a:xfrm>
            <a:off x="1763688" y="5661248"/>
            <a:ext cx="705678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No kuriem cilvēkiem es izvairos?</a:t>
            </a:r>
            <a:endParaRPr lang="en-US" sz="34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000"/>
                                        <p:tgtEl>
                                          <p:spTgt spid="15"/>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3" grpId="0" animBg="1"/>
      <p:bldP spid="15" grpId="0" animBg="1"/>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1728"/>
            <a:ext cx="5292080" cy="1081088"/>
          </a:xfrm>
        </p:spPr>
        <p:txBody>
          <a:bodyPr/>
          <a:lstStyle/>
          <a:p>
            <a:pPr marL="0" indent="0" algn="just">
              <a:lnSpc>
                <a:spcPct val="80000"/>
              </a:lnSpc>
              <a:spcBef>
                <a:spcPct val="0"/>
              </a:spcBef>
              <a:buNone/>
            </a:pPr>
            <a:r>
              <a:rPr lang="lv-LV" sz="2800" i="1" dirty="0" smtClean="0"/>
              <a:t>5 Kad Jēzus nonāca tajā vietā, paskatījies uz augšu, viņš sacīja tam: "</a:t>
            </a:r>
            <a:r>
              <a:rPr lang="lv-LV" sz="2800" i="1" dirty="0" err="1" smtClean="0"/>
              <a:t>Caķej</a:t>
            </a:r>
            <a:r>
              <a:rPr lang="lv-LV" sz="2800" i="1" dirty="0" smtClean="0"/>
              <a:t>, kāp steigšus zemē, jo man šodien jāpaliek tavā namā." ... 8 Bet </a:t>
            </a:r>
            <a:r>
              <a:rPr lang="lv-LV" sz="2800" i="1" dirty="0" err="1" smtClean="0"/>
              <a:t>Caķejs</a:t>
            </a:r>
            <a:r>
              <a:rPr lang="lv-LV" sz="2800" i="1" dirty="0" smtClean="0"/>
              <a:t> piecēlies sacīja Kungam: "Redzi, Kungs, pusi no savas mantas esmu gatavs atdot nabagiem, un, ja esmu no kāda netaisnīgi kaut ko izspiedis, to atdošu četrkārtīgi.“ (Lk.19:5,8)</a:t>
            </a:r>
          </a:p>
        </p:txBody>
      </p:sp>
      <p:sp>
        <p:nvSpPr>
          <p:cNvPr id="2" name="Slide Number Placeholder 3"/>
          <p:cNvSpPr>
            <a:spLocks noGrp="1"/>
          </p:cNvSpPr>
          <p:nvPr>
            <p:ph type="sldNum" sz="quarter" idx="12"/>
          </p:nvPr>
        </p:nvSpPr>
        <p:spPr>
          <a:noFill/>
        </p:spPr>
        <p:txBody>
          <a:bodyPr/>
          <a:lstStyle/>
          <a:p>
            <a:fld id="{0174ACF9-64BA-4061-AB60-F8643ACB1552}" type="slidenum">
              <a:rPr lang="lv-LV" smtClean="0"/>
              <a:pPr/>
              <a:t>13</a:t>
            </a:fld>
            <a:endParaRPr lang="lv-LV" smtClean="0"/>
          </a:p>
        </p:txBody>
      </p:sp>
      <p:pic>
        <p:nvPicPr>
          <p:cNvPr id="8" name="Picture 7" descr="zacchaeus%20painting"/>
          <p:cNvPicPr>
            <a:picLocks noChangeAspect="1" noChangeArrowheads="1"/>
          </p:cNvPicPr>
          <p:nvPr/>
        </p:nvPicPr>
        <p:blipFill>
          <a:blip r:embed="rId2" cstate="print"/>
          <a:srcRect/>
          <a:stretch>
            <a:fillRect/>
          </a:stretch>
        </p:blipFill>
        <p:spPr bwMode="auto">
          <a:xfrm>
            <a:off x="5292080" y="701573"/>
            <a:ext cx="3851919" cy="6156427"/>
          </a:xfrm>
          <a:prstGeom prst="rect">
            <a:avLst/>
          </a:prstGeom>
          <a:ln>
            <a:noFill/>
          </a:ln>
          <a:effectLst>
            <a:softEdge rad="112500"/>
          </a:effectLst>
        </p:spPr>
      </p:pic>
      <p:sp>
        <p:nvSpPr>
          <p:cNvPr id="9"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4000" b="1" dirty="0" err="1" smtClean="0">
                <a:solidFill>
                  <a:schemeClr val="tx1"/>
                </a:solidFill>
              </a:rPr>
              <a:t>Caķeja</a:t>
            </a:r>
            <a:r>
              <a:rPr lang="lv-LV" sz="4000" b="1" dirty="0" smtClean="0">
                <a:solidFill>
                  <a:schemeClr val="tx1"/>
                </a:solidFill>
              </a:rPr>
              <a:t> sirds pārmaiņa</a:t>
            </a:r>
            <a:endParaRPr lang="lv-LV" sz="4000" b="1" dirty="0">
              <a:solidFill>
                <a:schemeClr val="tx1"/>
              </a:solidFill>
            </a:endParaRPr>
          </a:p>
        </p:txBody>
      </p:sp>
      <p:sp>
        <p:nvSpPr>
          <p:cNvPr id="10" name="Rounded Rectangle 9">
            <a:extLst>
              <a:ext uri="{FF2B5EF4-FFF2-40B4-BE49-F238E27FC236}">
                <a16:creationId xmlns="" xmlns:a16="http://schemas.microsoft.com/office/drawing/2014/main" id="{AC89CC05-839E-3757-EFB4-34595DB2A347}"/>
              </a:ext>
            </a:extLst>
          </p:cNvPr>
          <p:cNvSpPr/>
          <p:nvPr/>
        </p:nvSpPr>
        <p:spPr>
          <a:xfrm>
            <a:off x="539552" y="4653136"/>
            <a:ext cx="42484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err="1" smtClean="0"/>
              <a:t>Caķejs</a:t>
            </a:r>
            <a:r>
              <a:rPr lang="lv-LV" sz="3400" dirty="0" smtClean="0"/>
              <a:t> sastop Jēzu</a:t>
            </a:r>
            <a:endParaRPr lang="en-US" sz="3400" dirty="0"/>
          </a:p>
        </p:txBody>
      </p:sp>
      <p:sp>
        <p:nvSpPr>
          <p:cNvPr id="11" name="Rounded Rectangle 10">
            <a:extLst>
              <a:ext uri="{FF2B5EF4-FFF2-40B4-BE49-F238E27FC236}">
                <a16:creationId xmlns="" xmlns:a16="http://schemas.microsoft.com/office/drawing/2014/main" id="{AC89CC05-839E-3757-EFB4-34595DB2A347}"/>
              </a:ext>
            </a:extLst>
          </p:cNvPr>
          <p:cNvSpPr/>
          <p:nvPr/>
        </p:nvSpPr>
        <p:spPr>
          <a:xfrm>
            <a:off x="539552" y="5589240"/>
            <a:ext cx="42484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err="1" smtClean="0"/>
              <a:t>Caķejs</a:t>
            </a:r>
            <a:r>
              <a:rPr lang="lv-LV" sz="3400" dirty="0" smtClean="0"/>
              <a:t> grib 4x atdot</a:t>
            </a:r>
            <a:endParaRPr lang="en-US" sz="3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9" grpId="0"/>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46082" name="Picture 2" descr="Forgiveness is good for us. Why is it so difficult? — Harvard Gazette"/>
          <p:cNvPicPr>
            <a:picLocks noChangeAspect="1" noChangeArrowheads="1"/>
          </p:cNvPicPr>
          <p:nvPr/>
        </p:nvPicPr>
        <p:blipFill>
          <a:blip r:embed="rId3" cstate="print"/>
          <a:srcRect/>
          <a:stretch>
            <a:fillRect/>
          </a:stretch>
        </p:blipFill>
        <p:spPr bwMode="auto">
          <a:xfrm>
            <a:off x="179512" y="2204864"/>
            <a:ext cx="5616624" cy="37376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4000" b="1" dirty="0" smtClean="0">
                <a:solidFill>
                  <a:schemeClr val="tx1"/>
                </a:solidFill>
              </a:rPr>
              <a:t>Ko darīt, ja parādu nevar atlīdzināt?</a:t>
            </a:r>
            <a:endParaRPr lang="lv-LV" sz="4000" b="1" dirty="0">
              <a:solidFill>
                <a:schemeClr val="tx1"/>
              </a:solidFill>
            </a:endParaRPr>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2339752" y="836712"/>
            <a:ext cx="648072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3400" dirty="0" smtClean="0"/>
              <a:t>kā tu atdosi labo slavu, cieņu?</a:t>
            </a:r>
            <a:endParaRPr lang="en-US" sz="3400" dirty="0"/>
          </a:p>
        </p:txBody>
      </p:sp>
      <p:sp>
        <p:nvSpPr>
          <p:cNvPr id="13" name="Rounded Rectangle 12">
            <a:extLst>
              <a:ext uri="{FF2B5EF4-FFF2-40B4-BE49-F238E27FC236}">
                <a16:creationId xmlns="" xmlns:a16="http://schemas.microsoft.com/office/drawing/2014/main" id="{AC89CC05-839E-3757-EFB4-34595DB2A347}"/>
              </a:ext>
            </a:extLst>
          </p:cNvPr>
          <p:cNvSpPr/>
          <p:nvPr/>
        </p:nvSpPr>
        <p:spPr>
          <a:xfrm>
            <a:off x="2339752" y="1700808"/>
            <a:ext cx="6480720"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de-DE" sz="3400" dirty="0" smtClean="0"/>
              <a:t>Ir tikai viens veids kā no </a:t>
            </a:r>
            <a:r>
              <a:rPr lang="lv-LV" sz="3400" dirty="0" smtClean="0"/>
              <a:t>parāda</a:t>
            </a:r>
            <a:r>
              <a:rPr lang="de-DE" sz="3400" dirty="0" smtClean="0"/>
              <a:t> atbrīvoties </a:t>
            </a:r>
            <a:r>
              <a:rPr lang="lv-LV" sz="3400" dirty="0" smtClean="0">
                <a:sym typeface="Wingdings" pitchFamily="2" charset="2"/>
              </a:rPr>
              <a:t></a:t>
            </a:r>
            <a:r>
              <a:rPr lang="de-DE" sz="3400" dirty="0" smtClean="0"/>
              <a:t> parādu atlaist</a:t>
            </a:r>
            <a:endParaRPr lang="en-US" sz="3400" dirty="0"/>
          </a:p>
        </p:txBody>
      </p:sp>
      <p:sp>
        <p:nvSpPr>
          <p:cNvPr id="15" name="Rounded Rectangle 14">
            <a:extLst>
              <a:ext uri="{FF2B5EF4-FFF2-40B4-BE49-F238E27FC236}">
                <a16:creationId xmlns="" xmlns:a16="http://schemas.microsoft.com/office/drawing/2014/main" id="{AC89CC05-839E-3757-EFB4-34595DB2A347}"/>
              </a:ext>
            </a:extLst>
          </p:cNvPr>
          <p:cNvSpPr/>
          <p:nvPr/>
        </p:nvSpPr>
        <p:spPr>
          <a:xfrm>
            <a:off x="5940152" y="3140968"/>
            <a:ext cx="266429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Būsim pārsteigti</a:t>
            </a:r>
            <a:endParaRPr lang="en-US" sz="4400" dirty="0"/>
          </a:p>
        </p:txBody>
      </p:sp>
      <p:sp>
        <p:nvSpPr>
          <p:cNvPr id="17" name="Rounded Rectangle 16">
            <a:extLst>
              <a:ext uri="{FF2B5EF4-FFF2-40B4-BE49-F238E27FC236}">
                <a16:creationId xmlns="" xmlns:a16="http://schemas.microsoft.com/office/drawing/2014/main" id="{AC89CC05-839E-3757-EFB4-34595DB2A347}"/>
              </a:ext>
            </a:extLst>
          </p:cNvPr>
          <p:cNvSpPr/>
          <p:nvPr/>
        </p:nvSpPr>
        <p:spPr>
          <a:xfrm>
            <a:off x="2267744" y="5661248"/>
            <a:ext cx="655272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Bieži ar PIEDOŠANU pietiek!</a:t>
            </a:r>
            <a:endParaRPr lang="en-US" sz="34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6082"/>
                                        </p:tgtEl>
                                        <p:attrNameLst>
                                          <p:attrName>style.visibility</p:attrName>
                                        </p:attrNameLst>
                                      </p:cBhvr>
                                      <p:to>
                                        <p:strVal val="visible"/>
                                      </p:to>
                                    </p:set>
                                    <p:animEffect transition="in" filter="fade">
                                      <p:cBhvr>
                                        <p:cTn id="11" dur="2000"/>
                                        <p:tgtEl>
                                          <p:spTgt spid="4608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000"/>
                                        <p:tgtEl>
                                          <p:spTgt spid="15"/>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3" grpId="0" animBg="1"/>
      <p:bldP spid="15"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36512" y="0"/>
            <a:ext cx="4176464" cy="620713"/>
          </a:xfrm>
        </p:spPr>
        <p:txBody>
          <a:bodyPr/>
          <a:lstStyle/>
          <a:p>
            <a:pPr eaLnBrk="1" hangingPunct="1"/>
            <a:r>
              <a:rPr lang="lv-LV" sz="4000" b="1" dirty="0">
                <a:solidFill>
                  <a:schemeClr val="tx1"/>
                </a:solidFill>
              </a:rPr>
              <a:t>Piedošana NAV</a:t>
            </a:r>
          </a:p>
        </p:txBody>
      </p:sp>
      <p:sp>
        <p:nvSpPr>
          <p:cNvPr id="26627" name="AutoShape 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8" name="AutoShape 4"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9" name="AutoShape 6"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0" name="AutoShape 8"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1" name="AutoShape 1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4345" name="Rectangle 12"/>
          <p:cNvSpPr>
            <a:spLocks noChangeArrowheads="1"/>
          </p:cNvSpPr>
          <p:nvPr/>
        </p:nvSpPr>
        <p:spPr bwMode="auto">
          <a:xfrm>
            <a:off x="0" y="548680"/>
            <a:ext cx="4067944" cy="3970318"/>
          </a:xfrm>
          <a:prstGeom prst="rect">
            <a:avLst/>
          </a:prstGeom>
          <a:noFill/>
          <a:ln w="9525">
            <a:noFill/>
            <a:miter lim="800000"/>
            <a:headEnd/>
            <a:tailEnd/>
          </a:ln>
        </p:spPr>
        <p:txBody>
          <a:bodyPr wrap="square">
            <a:spAutoFit/>
          </a:bodyPr>
          <a:lstStyle/>
          <a:p>
            <a:pPr>
              <a:buFont typeface="Arial" charset="0"/>
              <a:buChar char="•"/>
            </a:pPr>
            <a:r>
              <a:rPr lang="lv-LV" sz="2800" b="1" dirty="0"/>
              <a:t>Pieprasīšana</a:t>
            </a:r>
            <a:r>
              <a:rPr lang="lv-LV" sz="2800" dirty="0"/>
              <a:t> cilvēkam </a:t>
            </a:r>
            <a:r>
              <a:rPr lang="lv-LV" sz="2800" b="1" dirty="0"/>
              <a:t>mainīties</a:t>
            </a:r>
            <a:r>
              <a:rPr lang="lv-LV" sz="2800" dirty="0"/>
              <a:t> </a:t>
            </a:r>
            <a:r>
              <a:rPr lang="lv-LV" sz="2800" b="1" dirty="0"/>
              <a:t>pirms</a:t>
            </a:r>
            <a:r>
              <a:rPr lang="lv-LV" sz="2800" dirty="0"/>
              <a:t> piedodat.</a:t>
            </a:r>
          </a:p>
          <a:p>
            <a:pPr>
              <a:buFont typeface="Arial" charset="0"/>
              <a:buChar char="•"/>
            </a:pPr>
            <a:r>
              <a:rPr lang="lv-LV" sz="2800" b="1" dirty="0"/>
              <a:t>Izlikšanās</a:t>
            </a:r>
            <a:r>
              <a:rPr lang="lv-LV" sz="2800" dirty="0"/>
              <a:t>, ka nav svarīgi.</a:t>
            </a:r>
          </a:p>
          <a:p>
            <a:pPr>
              <a:buFont typeface="Arial" charset="0"/>
              <a:buChar char="•"/>
            </a:pPr>
            <a:r>
              <a:rPr lang="lv-LV" sz="2800" dirty="0"/>
              <a:t>Cenšanās </a:t>
            </a:r>
            <a:r>
              <a:rPr lang="lv-LV" sz="2800" b="1" dirty="0"/>
              <a:t>aizmirst</a:t>
            </a:r>
            <a:r>
              <a:rPr lang="lv-LV" sz="2800" dirty="0"/>
              <a:t> notikušo.</a:t>
            </a:r>
          </a:p>
          <a:p>
            <a:pPr>
              <a:buFont typeface="Arial" charset="0"/>
              <a:buChar char="•"/>
            </a:pPr>
            <a:r>
              <a:rPr lang="lv-LV" sz="2800" b="1" dirty="0"/>
              <a:t>Iedomāšanās</a:t>
            </a:r>
            <a:r>
              <a:rPr lang="lv-LV" sz="2800" dirty="0"/>
              <a:t>, ka </a:t>
            </a:r>
            <a:r>
              <a:rPr lang="lv-LV" sz="2800" b="1" dirty="0"/>
              <a:t>laiks dziedēs</a:t>
            </a:r>
            <a:r>
              <a:rPr lang="lv-LV" sz="2800" dirty="0"/>
              <a:t>. </a:t>
            </a:r>
          </a:p>
        </p:txBody>
      </p:sp>
      <p:sp>
        <p:nvSpPr>
          <p:cNvPr id="26633" name="Slide Number Placeholder 10"/>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6A16516-C55A-45C6-9FC4-1738133DC07D}" type="slidenum">
              <a:rPr lang="lv-LV" sz="1400"/>
              <a:pPr algn="r"/>
              <a:t>15</a:t>
            </a:fld>
            <a:endParaRPr lang="lv-LV" sz="1400"/>
          </a:p>
        </p:txBody>
      </p:sp>
      <p:sp>
        <p:nvSpPr>
          <p:cNvPr id="11" name="Rectangle 12"/>
          <p:cNvSpPr>
            <a:spLocks noChangeArrowheads="1"/>
          </p:cNvSpPr>
          <p:nvPr/>
        </p:nvSpPr>
        <p:spPr bwMode="auto">
          <a:xfrm>
            <a:off x="3960440" y="548089"/>
            <a:ext cx="5220072" cy="3539430"/>
          </a:xfrm>
          <a:prstGeom prst="rect">
            <a:avLst/>
          </a:prstGeom>
          <a:noFill/>
          <a:ln w="9525">
            <a:noFill/>
            <a:miter lim="800000"/>
            <a:headEnd/>
            <a:tailEnd/>
          </a:ln>
        </p:spPr>
        <p:txBody>
          <a:bodyPr wrap="square">
            <a:spAutoFit/>
          </a:bodyPr>
          <a:lstStyle/>
          <a:p>
            <a:pPr>
              <a:buFont typeface="Arial" charset="0"/>
              <a:buChar char="•"/>
            </a:pPr>
            <a:r>
              <a:rPr lang="lv-LV" sz="2800" b="1" dirty="0" smtClean="0"/>
              <a:t>Parāda atlaišana</a:t>
            </a:r>
          </a:p>
          <a:p>
            <a:pPr>
              <a:buFont typeface="Arial" charset="0"/>
              <a:buChar char="•"/>
            </a:pPr>
            <a:r>
              <a:rPr lang="lv-LV" sz="2800" b="1" dirty="0" smtClean="0"/>
              <a:t>Lēmums ļaunu prātu neturēt. </a:t>
            </a:r>
          </a:p>
          <a:p>
            <a:pPr>
              <a:buFont typeface="Arial" charset="0"/>
              <a:buChar char="•"/>
            </a:pPr>
            <a:r>
              <a:rPr lang="lv-LV" sz="2800" dirty="0" smtClean="0"/>
              <a:t>Kad </a:t>
            </a:r>
            <a:r>
              <a:rPr lang="lv-LV" sz="2800" b="1" dirty="0"/>
              <a:t>tu</a:t>
            </a:r>
            <a:r>
              <a:rPr lang="lv-LV" sz="2800" dirty="0"/>
              <a:t> </a:t>
            </a:r>
            <a:r>
              <a:rPr lang="lv-LV" sz="2800" b="1" dirty="0"/>
              <a:t>saki</a:t>
            </a:r>
            <a:r>
              <a:rPr lang="lv-LV" sz="2800" dirty="0"/>
              <a:t>: “</a:t>
            </a:r>
            <a:r>
              <a:rPr lang="lv-LV" sz="2800" i="1" dirty="0"/>
              <a:t>Piedod man lūdzu, ka izdarīju </a:t>
            </a:r>
            <a:r>
              <a:rPr lang="lv-LV" sz="2800" i="1" dirty="0" smtClean="0"/>
              <a:t>.</a:t>
            </a:r>
            <a:r>
              <a:rPr lang="lv-LV" sz="2800" dirty="0" smtClean="0"/>
              <a:t>..” un </a:t>
            </a:r>
            <a:r>
              <a:rPr lang="lv-LV" sz="2800" b="1" dirty="0" smtClean="0"/>
              <a:t>otrs</a:t>
            </a:r>
            <a:r>
              <a:rPr lang="lv-LV" sz="2800" dirty="0" smtClean="0"/>
              <a:t> </a:t>
            </a:r>
            <a:r>
              <a:rPr lang="lv-LV" sz="2800" b="1" dirty="0" smtClean="0"/>
              <a:t>saka</a:t>
            </a:r>
            <a:r>
              <a:rPr lang="lv-LV" sz="2800" dirty="0" smtClean="0"/>
              <a:t> “</a:t>
            </a:r>
            <a:r>
              <a:rPr lang="lv-LV" sz="2800" i="1" dirty="0" smtClean="0"/>
              <a:t>es tev piedodu</a:t>
            </a:r>
            <a:r>
              <a:rPr lang="lv-LV" sz="2800" dirty="0" smtClean="0"/>
              <a:t>”.</a:t>
            </a:r>
            <a:endParaRPr lang="lv-LV" sz="1000" b="1" dirty="0"/>
          </a:p>
          <a:p>
            <a:pPr>
              <a:buFont typeface="Arial" charset="0"/>
              <a:buChar char="•"/>
            </a:pPr>
            <a:r>
              <a:rPr lang="lv-LV" sz="2800" b="1" dirty="0"/>
              <a:t>Aizmirst</a:t>
            </a:r>
            <a:r>
              <a:rPr lang="lv-LV" sz="2800" dirty="0"/>
              <a:t>, ja Dievs dos.</a:t>
            </a:r>
          </a:p>
          <a:p>
            <a:r>
              <a:rPr lang="lv-LV" sz="2800" dirty="0" smtClean="0"/>
              <a:t>“</a:t>
            </a:r>
            <a:r>
              <a:rPr lang="lv-LV" sz="2800" i="1" dirty="0"/>
              <a:t>Mīlestība nepiemin ļaunu</a:t>
            </a:r>
            <a:r>
              <a:rPr lang="lv-LV" sz="2800" dirty="0"/>
              <a:t>” (1.Kor.13:5)</a:t>
            </a:r>
          </a:p>
        </p:txBody>
      </p:sp>
      <p:sp>
        <p:nvSpPr>
          <p:cNvPr id="12" name="Rectangle 2"/>
          <p:cNvSpPr txBox="1">
            <a:spLocks noChangeArrowheads="1"/>
          </p:cNvSpPr>
          <p:nvPr/>
        </p:nvSpPr>
        <p:spPr bwMode="auto">
          <a:xfrm>
            <a:off x="3636441" y="-99392"/>
            <a:ext cx="5904111" cy="850900"/>
          </a:xfrm>
          <a:prstGeom prst="rect">
            <a:avLst/>
          </a:prstGeom>
          <a:noFill/>
          <a:ln w="9525">
            <a:noFill/>
            <a:miter lim="800000"/>
            <a:headEnd/>
            <a:tailEnd/>
          </a:ln>
        </p:spPr>
        <p:txBody>
          <a:bodyPr anchor="ctr"/>
          <a:lstStyle/>
          <a:p>
            <a:pPr algn="ctr">
              <a:defRPr/>
            </a:pPr>
            <a:r>
              <a:rPr lang="lv-LV" sz="4400" b="1" kern="0" dirty="0">
                <a:latin typeface="+mj-lt"/>
                <a:ea typeface="+mj-ea"/>
                <a:cs typeface="+mj-cs"/>
              </a:rPr>
              <a:t>Piedošana IR</a:t>
            </a:r>
          </a:p>
        </p:txBody>
      </p:sp>
      <p:pic>
        <p:nvPicPr>
          <p:cNvPr id="14" name="Picture 13" descr="broken-heart.png"/>
          <p:cNvPicPr>
            <a:picLocks noChangeAspect="1"/>
          </p:cNvPicPr>
          <p:nvPr/>
        </p:nvPicPr>
        <p:blipFill>
          <a:blip r:embed="rId2" cstate="print"/>
          <a:stretch>
            <a:fillRect/>
          </a:stretch>
        </p:blipFill>
        <p:spPr>
          <a:xfrm>
            <a:off x="611560" y="4255278"/>
            <a:ext cx="2602722" cy="2602722"/>
          </a:xfrm>
          <a:prstGeom prst="rect">
            <a:avLst/>
          </a:prstGeom>
        </p:spPr>
      </p:pic>
      <p:pic>
        <p:nvPicPr>
          <p:cNvPr id="16" name="Picture 15" descr="forgive.png"/>
          <p:cNvPicPr>
            <a:picLocks noChangeAspect="1"/>
          </p:cNvPicPr>
          <p:nvPr/>
        </p:nvPicPr>
        <p:blipFill>
          <a:blip r:embed="rId3" cstate="print"/>
          <a:stretch>
            <a:fillRect/>
          </a:stretch>
        </p:blipFill>
        <p:spPr>
          <a:xfrm>
            <a:off x="5436096" y="4048944"/>
            <a:ext cx="2809056" cy="2809056"/>
          </a:xfrm>
          <a:prstGeom prst="rect">
            <a:avLst/>
          </a:prstGeom>
        </p:spPr>
      </p:pic>
    </p:spTree>
    <p:extLst>
      <p:ext uri="{BB962C8B-B14F-4D97-AF65-F5344CB8AC3E}">
        <p14:creationId xmlns="" xmlns:p14="http://schemas.microsoft.com/office/powerpoint/2010/main" val="156438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0"/>
                                        <p:tgtEl>
                                          <p:spTgt spid="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4345">
                                            <p:txEl>
                                              <p:pRg st="0" end="0"/>
                                            </p:txEl>
                                          </p:spTgt>
                                        </p:tgtEl>
                                        <p:attrNameLst>
                                          <p:attrName>style.visibility</p:attrName>
                                        </p:attrNameLst>
                                      </p:cBhvr>
                                      <p:to>
                                        <p:strVal val="visible"/>
                                      </p:to>
                                    </p:set>
                                    <p:anim calcmode="lin" valueType="num">
                                      <p:cBhvr additive="base">
                                        <p:cTn id="15" dur="500" fill="hold"/>
                                        <p:tgtEl>
                                          <p:spTgt spid="1434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434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4345">
                                            <p:txEl>
                                              <p:pRg st="1" end="1"/>
                                            </p:txEl>
                                          </p:spTgt>
                                        </p:tgtEl>
                                        <p:attrNameLst>
                                          <p:attrName>style.visibility</p:attrName>
                                        </p:attrNameLst>
                                      </p:cBhvr>
                                      <p:to>
                                        <p:strVal val="visible"/>
                                      </p:to>
                                    </p:set>
                                    <p:anim calcmode="lin" valueType="num">
                                      <p:cBhvr additive="base">
                                        <p:cTn id="20" dur="500" fill="hold"/>
                                        <p:tgtEl>
                                          <p:spTgt spid="1434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434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4345">
                                            <p:txEl>
                                              <p:pRg st="2" end="2"/>
                                            </p:txEl>
                                          </p:spTgt>
                                        </p:tgtEl>
                                        <p:attrNameLst>
                                          <p:attrName>style.visibility</p:attrName>
                                        </p:attrNameLst>
                                      </p:cBhvr>
                                      <p:to>
                                        <p:strVal val="visible"/>
                                      </p:to>
                                    </p:set>
                                    <p:anim calcmode="lin" valueType="num">
                                      <p:cBhvr additive="base">
                                        <p:cTn id="25" dur="500" fill="hold"/>
                                        <p:tgtEl>
                                          <p:spTgt spid="1434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4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14345">
                                            <p:txEl>
                                              <p:pRg st="3" end="3"/>
                                            </p:txEl>
                                          </p:spTgt>
                                        </p:tgtEl>
                                        <p:attrNameLst>
                                          <p:attrName>style.visibility</p:attrName>
                                        </p:attrNameLst>
                                      </p:cBhvr>
                                      <p:to>
                                        <p:strVal val="visible"/>
                                      </p:to>
                                    </p:set>
                                    <p:anim calcmode="lin" valueType="num">
                                      <p:cBhvr additive="base">
                                        <p:cTn id="30" dur="500" fill="hold"/>
                                        <p:tgtEl>
                                          <p:spTgt spid="1434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434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500"/>
                            </p:stCondLst>
                            <p:childTnLst>
                              <p:par>
                                <p:cTn id="39" presetID="2" presetClass="entr" presetSubtype="4" fill="hold" nodeType="afterEffect">
                                  <p:stCondLst>
                                    <p:cond delay="0"/>
                                  </p:stCondLst>
                                  <p:childTnLst>
                                    <p:set>
                                      <p:cBhvr>
                                        <p:cTn id="40" dur="1" fill="hold">
                                          <p:stCondLst>
                                            <p:cond delay="0"/>
                                          </p:stCondLst>
                                        </p:cTn>
                                        <p:tgtEl>
                                          <p:spTgt spid="11">
                                            <p:txEl>
                                              <p:pRg st="3" end="3"/>
                                            </p:txEl>
                                          </p:spTgt>
                                        </p:tgtEl>
                                        <p:attrNameLst>
                                          <p:attrName>style.visibility</p:attrName>
                                        </p:attrNameLst>
                                      </p:cBhvr>
                                      <p:to>
                                        <p:strVal val="visible"/>
                                      </p:to>
                                    </p:set>
                                    <p:anim calcmode="lin" valueType="num">
                                      <p:cBhvr additive="base">
                                        <p:cTn id="41"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4" fill="hold" nodeType="afterEffect">
                                  <p:stCondLst>
                                    <p:cond delay="0"/>
                                  </p:stCondLst>
                                  <p:childTnLst>
                                    <p:set>
                                      <p:cBhvr>
                                        <p:cTn id="45" dur="1" fill="hold">
                                          <p:stCondLst>
                                            <p:cond delay="0"/>
                                          </p:stCondLst>
                                        </p:cTn>
                                        <p:tgtEl>
                                          <p:spTgt spid="11">
                                            <p:txEl>
                                              <p:pRg st="2" end="2"/>
                                            </p:txEl>
                                          </p:spTgt>
                                        </p:tgtEl>
                                        <p:attrNameLst>
                                          <p:attrName>style.visibility</p:attrName>
                                        </p:attrNameLst>
                                      </p:cBhvr>
                                      <p:to>
                                        <p:strVal val="visible"/>
                                      </p:to>
                                    </p:set>
                                    <p:anim calcmode="lin" valueType="num">
                                      <p:cBhvr additive="base">
                                        <p:cTn id="46"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500"/>
                            </p:stCondLst>
                            <p:childTnLst>
                              <p:par>
                                <p:cTn id="49" presetID="2" presetClass="entr" presetSubtype="4" fill="hold" nodeType="afterEffect">
                                  <p:stCondLst>
                                    <p:cond delay="0"/>
                                  </p:stCondLst>
                                  <p:childTnLst>
                                    <p:set>
                                      <p:cBhvr>
                                        <p:cTn id="50" dur="1" fill="hold">
                                          <p:stCondLst>
                                            <p:cond delay="0"/>
                                          </p:stCondLst>
                                        </p:cTn>
                                        <p:tgtEl>
                                          <p:spTgt spid="11">
                                            <p:txEl>
                                              <p:pRg st="0" end="0"/>
                                            </p:txEl>
                                          </p:spTgt>
                                        </p:tgtEl>
                                        <p:attrNameLst>
                                          <p:attrName>style.visibility</p:attrName>
                                        </p:attrNameLst>
                                      </p:cBhvr>
                                      <p:to>
                                        <p:strVal val="visible"/>
                                      </p:to>
                                    </p:set>
                                    <p:anim calcmode="lin" valueType="num">
                                      <p:cBhvr additive="base">
                                        <p:cTn id="5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53" fill="hold">
                            <p:stCondLst>
                              <p:cond delay="2000"/>
                            </p:stCondLst>
                            <p:childTnLst>
                              <p:par>
                                <p:cTn id="54" presetID="2" presetClass="entr" presetSubtype="4" fill="hold" nodeType="afterEffect">
                                  <p:stCondLst>
                                    <p:cond delay="0"/>
                                  </p:stCondLst>
                                  <p:childTnLst>
                                    <p:set>
                                      <p:cBhvr>
                                        <p:cTn id="55" dur="1" fill="hold">
                                          <p:stCondLst>
                                            <p:cond delay="0"/>
                                          </p:stCondLst>
                                        </p:cTn>
                                        <p:tgtEl>
                                          <p:spTgt spid="11">
                                            <p:txEl>
                                              <p:pRg st="1" end="1"/>
                                            </p:txEl>
                                          </p:spTgt>
                                        </p:tgtEl>
                                        <p:attrNameLst>
                                          <p:attrName>style.visibility</p:attrName>
                                        </p:attrNameLst>
                                      </p:cBhvr>
                                      <p:to>
                                        <p:strVal val="visible"/>
                                      </p:to>
                                    </p:set>
                                    <p:anim calcmode="lin" valueType="num">
                                      <p:cBhvr additive="base">
                                        <p:cTn id="5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58" fill="hold">
                            <p:stCondLst>
                              <p:cond delay="2500"/>
                            </p:stCondLst>
                            <p:childTnLst>
                              <p:par>
                                <p:cTn id="59" presetID="2" presetClass="entr" presetSubtype="4" fill="hold" nodeType="afterEffect">
                                  <p:stCondLst>
                                    <p:cond delay="0"/>
                                  </p:stCondLst>
                                  <p:childTnLst>
                                    <p:set>
                                      <p:cBhvr>
                                        <p:cTn id="60" dur="1" fill="hold">
                                          <p:stCondLst>
                                            <p:cond delay="0"/>
                                          </p:stCondLst>
                                        </p:cTn>
                                        <p:tgtEl>
                                          <p:spTgt spid="11">
                                            <p:txEl>
                                              <p:pRg st="4" end="4"/>
                                            </p:txEl>
                                          </p:spTgt>
                                        </p:tgtEl>
                                        <p:attrNameLst>
                                          <p:attrName>style.visibility</p:attrName>
                                        </p:attrNameLst>
                                      </p:cBhvr>
                                      <p:to>
                                        <p:strVal val="visible"/>
                                      </p:to>
                                    </p:set>
                                    <p:anim calcmode="lin" valueType="num">
                                      <p:cBhvr additive="base">
                                        <p:cTn id="61"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
                                            <p:txEl>
                                              <p:pRg st="4" end="4"/>
                                            </p:txEl>
                                          </p:spTgt>
                                        </p:tgtEl>
                                        <p:attrNameLst>
                                          <p:attrName>ppt_y</p:attrName>
                                        </p:attrNameLst>
                                      </p:cBhvr>
                                      <p:tavLst>
                                        <p:tav tm="0">
                                          <p:val>
                                            <p:strVal val="1+#ppt_h/2"/>
                                          </p:val>
                                        </p:tav>
                                        <p:tav tm="100000">
                                          <p:val>
                                            <p:strVal val="#ppt_y"/>
                                          </p:val>
                                        </p:tav>
                                      </p:tavLst>
                                    </p:anim>
                                  </p:childTnLst>
                                </p:cTn>
                              </p:par>
                              <p:par>
                                <p:cTn id="63" presetID="10" presetClass="entr" presetSubtype="0"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1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AutoShape 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8" name="AutoShape 4"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9" name="AutoShape 6"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0" name="AutoShape 8"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1" name="AutoShape 1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3" name="Slide Number Placeholder 10"/>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6A16516-C55A-45C6-9FC4-1738133DC07D}" type="slidenum">
              <a:rPr lang="lv-LV" sz="1400"/>
              <a:pPr algn="r"/>
              <a:t>16</a:t>
            </a:fld>
            <a:endParaRPr lang="lv-LV" sz="1400"/>
          </a:p>
        </p:txBody>
      </p:sp>
      <p:sp>
        <p:nvSpPr>
          <p:cNvPr id="12" name="Rectangle 2"/>
          <p:cNvSpPr txBox="1">
            <a:spLocks noChangeArrowheads="1"/>
          </p:cNvSpPr>
          <p:nvPr/>
        </p:nvSpPr>
        <p:spPr bwMode="auto">
          <a:xfrm>
            <a:off x="0" y="-99392"/>
            <a:ext cx="9180513" cy="850900"/>
          </a:xfrm>
          <a:prstGeom prst="rect">
            <a:avLst/>
          </a:prstGeom>
          <a:noFill/>
          <a:ln w="9525">
            <a:noFill/>
            <a:miter lim="800000"/>
            <a:headEnd/>
            <a:tailEnd/>
          </a:ln>
        </p:spPr>
        <p:txBody>
          <a:bodyPr anchor="ctr"/>
          <a:lstStyle/>
          <a:p>
            <a:pPr algn="ctr">
              <a:defRPr/>
            </a:pPr>
            <a:r>
              <a:rPr lang="lv-LV" sz="4400" b="1" kern="0" dirty="0" smtClean="0">
                <a:latin typeface="+mj-lt"/>
                <a:ea typeface="+mj-ea"/>
                <a:cs typeface="+mj-cs"/>
              </a:rPr>
              <a:t>Piedošana</a:t>
            </a:r>
            <a:endParaRPr lang="lv-LV" sz="4400" b="1" kern="0" dirty="0">
              <a:latin typeface="+mj-lt"/>
              <a:ea typeface="+mj-ea"/>
              <a:cs typeface="+mj-cs"/>
            </a:endParaRPr>
          </a:p>
        </p:txBody>
      </p:sp>
      <p:sp>
        <p:nvSpPr>
          <p:cNvPr id="16" name="Rounded Rectangle 15">
            <a:extLst>
              <a:ext uri="{FF2B5EF4-FFF2-40B4-BE49-F238E27FC236}">
                <a16:creationId xmlns="" xmlns:a16="http://schemas.microsoft.com/office/drawing/2014/main" id="{AC89CC05-839E-3757-EFB4-34595DB2A347}"/>
              </a:ext>
            </a:extLst>
          </p:cNvPr>
          <p:cNvSpPr/>
          <p:nvPr/>
        </p:nvSpPr>
        <p:spPr>
          <a:xfrm>
            <a:off x="179512" y="620688"/>
            <a:ext cx="4680520"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3400" dirty="0" smtClean="0"/>
              <a:t>Piedošana nenozīmē sirsnīgas jūtas pret parādnieku</a:t>
            </a:r>
            <a:endParaRPr lang="en-US" sz="3400" dirty="0"/>
          </a:p>
        </p:txBody>
      </p:sp>
      <p:sp>
        <p:nvSpPr>
          <p:cNvPr id="17" name="Rounded Rectangle 16">
            <a:extLst>
              <a:ext uri="{FF2B5EF4-FFF2-40B4-BE49-F238E27FC236}">
                <a16:creationId xmlns="" xmlns:a16="http://schemas.microsoft.com/office/drawing/2014/main" id="{AC89CC05-839E-3757-EFB4-34595DB2A347}"/>
              </a:ext>
            </a:extLst>
          </p:cNvPr>
          <p:cNvSpPr/>
          <p:nvPr/>
        </p:nvSpPr>
        <p:spPr>
          <a:xfrm>
            <a:off x="179512" y="2420888"/>
            <a:ext cx="525658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Sāpes vēl var turpināties, atmiņas un emocionālais pārdzīvojums paliks</a:t>
            </a:r>
            <a:endParaRPr lang="en-US" sz="3400" dirty="0"/>
          </a:p>
        </p:txBody>
      </p:sp>
      <p:sp>
        <p:nvSpPr>
          <p:cNvPr id="18" name="Rounded Rectangle 17">
            <a:extLst>
              <a:ext uri="{FF2B5EF4-FFF2-40B4-BE49-F238E27FC236}">
                <a16:creationId xmlns="" xmlns:a16="http://schemas.microsoft.com/office/drawing/2014/main" id="{AC89CC05-839E-3757-EFB4-34595DB2A347}"/>
              </a:ext>
            </a:extLst>
          </p:cNvPr>
          <p:cNvSpPr/>
          <p:nvPr/>
        </p:nvSpPr>
        <p:spPr>
          <a:xfrm>
            <a:off x="179512" y="4221088"/>
            <a:ext cx="4608512"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Piedošana ir racionāls lēmums otram šo vairs neatgādināt</a:t>
            </a:r>
            <a:endParaRPr lang="en-US" sz="3400" dirty="0"/>
          </a:p>
        </p:txBody>
      </p:sp>
      <p:sp>
        <p:nvSpPr>
          <p:cNvPr id="19" name="Rounded Rectangle 18">
            <a:extLst>
              <a:ext uri="{FF2B5EF4-FFF2-40B4-BE49-F238E27FC236}">
                <a16:creationId xmlns="" xmlns:a16="http://schemas.microsoft.com/office/drawing/2014/main" id="{AC89CC05-839E-3757-EFB4-34595DB2A347}"/>
              </a:ext>
            </a:extLst>
          </p:cNvPr>
          <p:cNvSpPr/>
          <p:nvPr/>
        </p:nvSpPr>
        <p:spPr>
          <a:xfrm>
            <a:off x="179512" y="6021288"/>
            <a:ext cx="604867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Nepiedošana ir pieminēšana</a:t>
            </a:r>
            <a:endParaRPr lang="en-US" sz="3400" dirty="0"/>
          </a:p>
        </p:txBody>
      </p:sp>
      <p:pic>
        <p:nvPicPr>
          <p:cNvPr id="20" name="Picture 19" descr="forgive.png"/>
          <p:cNvPicPr>
            <a:picLocks noChangeAspect="1"/>
          </p:cNvPicPr>
          <p:nvPr/>
        </p:nvPicPr>
        <p:blipFill>
          <a:blip r:embed="rId2" cstate="print"/>
          <a:stretch>
            <a:fillRect/>
          </a:stretch>
        </p:blipFill>
        <p:spPr>
          <a:xfrm>
            <a:off x="4716016" y="1700808"/>
            <a:ext cx="4608512" cy="4608512"/>
          </a:xfrm>
          <a:prstGeom prst="rect">
            <a:avLst/>
          </a:prstGeom>
        </p:spPr>
      </p:pic>
    </p:spTree>
    <p:extLst>
      <p:ext uri="{BB962C8B-B14F-4D97-AF65-F5344CB8AC3E}">
        <p14:creationId xmlns="" xmlns:p14="http://schemas.microsoft.com/office/powerpoint/2010/main" val="156438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2000"/>
                                        <p:tgtEl>
                                          <p:spTgt spid="2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2000"/>
                                        <p:tgtEl>
                                          <p:spTgt spid="1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a:noFill/>
        </p:spPr>
        <p:txBody>
          <a:bodyPr/>
          <a:lstStyle/>
          <a:p>
            <a:fld id="{4A884830-771A-45FF-82CE-3697B98331E5}" type="slidenum">
              <a:rPr lang="lv-LV" smtClean="0"/>
              <a:pPr/>
              <a:t>17</a:t>
            </a:fld>
            <a:endParaRPr lang="lv-LV"/>
          </a:p>
        </p:txBody>
      </p:sp>
      <p:sp>
        <p:nvSpPr>
          <p:cNvPr id="9" name="Rectangle 2"/>
          <p:cNvSpPr>
            <a:spLocks noGrp="1" noChangeArrowheads="1"/>
          </p:cNvSpPr>
          <p:nvPr>
            <p:ph type="title" idx="4294967295"/>
          </p:nvPr>
        </p:nvSpPr>
        <p:spPr>
          <a:xfrm>
            <a:off x="0" y="1440135"/>
            <a:ext cx="4176464" cy="620713"/>
          </a:xfrm>
        </p:spPr>
        <p:txBody>
          <a:bodyPr/>
          <a:lstStyle/>
          <a:p>
            <a:pPr eaLnBrk="1" hangingPunct="1"/>
            <a:r>
              <a:rPr lang="lv-LV" sz="4000" b="1" dirty="0">
                <a:solidFill>
                  <a:schemeClr val="tx1"/>
                </a:solidFill>
              </a:rPr>
              <a:t>Piedošana</a:t>
            </a:r>
          </a:p>
        </p:txBody>
      </p:sp>
      <p:sp>
        <p:nvSpPr>
          <p:cNvPr id="10" name="Rectangle 12"/>
          <p:cNvSpPr>
            <a:spLocks noChangeArrowheads="1"/>
          </p:cNvSpPr>
          <p:nvPr/>
        </p:nvSpPr>
        <p:spPr bwMode="auto">
          <a:xfrm>
            <a:off x="0" y="1975480"/>
            <a:ext cx="4067944" cy="2677656"/>
          </a:xfrm>
          <a:prstGeom prst="rect">
            <a:avLst/>
          </a:prstGeom>
          <a:noFill/>
          <a:ln w="9525">
            <a:noFill/>
            <a:miter lim="800000"/>
            <a:headEnd/>
            <a:tailEnd/>
          </a:ln>
        </p:spPr>
        <p:txBody>
          <a:bodyPr wrap="square">
            <a:spAutoFit/>
          </a:bodyPr>
          <a:lstStyle/>
          <a:p>
            <a:pPr>
              <a:buFont typeface="Arial" charset="0"/>
              <a:buChar char="•"/>
            </a:pPr>
            <a:r>
              <a:rPr lang="lv-LV" sz="2800" b="1" dirty="0"/>
              <a:t>Piedošana var būt arī vienpusēja.</a:t>
            </a:r>
          </a:p>
          <a:p>
            <a:pPr>
              <a:buFont typeface="Arial" charset="0"/>
              <a:buChar char="•"/>
            </a:pPr>
            <a:r>
              <a:rPr lang="lv-LV" sz="2800" b="1" dirty="0"/>
              <a:t>Piedot var un vajag pat tad, ja to neprasa</a:t>
            </a:r>
          </a:p>
          <a:p>
            <a:pPr>
              <a:buFont typeface="Arial" charset="0"/>
              <a:buChar char="•"/>
            </a:pPr>
            <a:r>
              <a:rPr lang="lv-LV" sz="2800" b="1" dirty="0"/>
              <a:t>Piedošana atvieglo sirdi</a:t>
            </a:r>
            <a:endParaRPr lang="lv-LV" sz="2800" dirty="0"/>
          </a:p>
        </p:txBody>
      </p:sp>
      <p:sp>
        <p:nvSpPr>
          <p:cNvPr id="11" name="Rectangle 12"/>
          <p:cNvSpPr>
            <a:spLocks noChangeArrowheads="1"/>
          </p:cNvSpPr>
          <p:nvPr/>
        </p:nvSpPr>
        <p:spPr bwMode="auto">
          <a:xfrm>
            <a:off x="4572000" y="1988840"/>
            <a:ext cx="4572000" cy="1815882"/>
          </a:xfrm>
          <a:prstGeom prst="rect">
            <a:avLst/>
          </a:prstGeom>
          <a:noFill/>
          <a:ln w="9525">
            <a:noFill/>
            <a:miter lim="800000"/>
            <a:headEnd/>
            <a:tailEnd/>
          </a:ln>
        </p:spPr>
        <p:txBody>
          <a:bodyPr wrap="square">
            <a:spAutoFit/>
          </a:bodyPr>
          <a:lstStyle/>
          <a:p>
            <a:pPr>
              <a:buFont typeface="Arial" charset="0"/>
              <a:buChar char="•"/>
            </a:pPr>
            <a:r>
              <a:rPr lang="lv-LV" sz="2800" b="1" dirty="0"/>
              <a:t>Lai attiecības atjaunotos vajag abas puses.</a:t>
            </a:r>
          </a:p>
          <a:p>
            <a:pPr>
              <a:buFont typeface="Arial" charset="0"/>
              <a:buChar char="•"/>
            </a:pPr>
            <a:r>
              <a:rPr lang="lv-LV" sz="2800" b="1" dirty="0"/>
              <a:t>Gan piedošanu lūgt</a:t>
            </a:r>
          </a:p>
          <a:p>
            <a:pPr>
              <a:buFont typeface="Arial" charset="0"/>
              <a:buChar char="•"/>
            </a:pPr>
            <a:r>
              <a:rPr lang="lv-LV" sz="2800" b="1" dirty="0"/>
              <a:t>Gan piedošanu dot</a:t>
            </a:r>
            <a:endParaRPr lang="lv-LV" sz="2800" dirty="0"/>
          </a:p>
        </p:txBody>
      </p:sp>
      <p:sp>
        <p:nvSpPr>
          <p:cNvPr id="12" name="Rectangle 2"/>
          <p:cNvSpPr txBox="1">
            <a:spLocks noChangeArrowheads="1"/>
          </p:cNvSpPr>
          <p:nvPr/>
        </p:nvSpPr>
        <p:spPr bwMode="auto">
          <a:xfrm>
            <a:off x="3707904" y="1268760"/>
            <a:ext cx="5904111" cy="850900"/>
          </a:xfrm>
          <a:prstGeom prst="rect">
            <a:avLst/>
          </a:prstGeom>
          <a:noFill/>
          <a:ln w="9525">
            <a:noFill/>
            <a:miter lim="800000"/>
            <a:headEnd/>
            <a:tailEnd/>
          </a:ln>
        </p:spPr>
        <p:txBody>
          <a:bodyPr anchor="ctr"/>
          <a:lstStyle/>
          <a:p>
            <a:pPr algn="ctr">
              <a:defRPr/>
            </a:pPr>
            <a:r>
              <a:rPr lang="lv-LV" sz="4400" b="1" kern="0" dirty="0">
                <a:latin typeface="+mj-lt"/>
                <a:ea typeface="+mj-ea"/>
                <a:cs typeface="+mj-cs"/>
              </a:rPr>
              <a:t>Izlīgums</a:t>
            </a:r>
          </a:p>
        </p:txBody>
      </p:sp>
      <p:pic>
        <p:nvPicPr>
          <p:cNvPr id="13" name="Picture 12" descr="forgiveness.png"/>
          <p:cNvPicPr>
            <a:picLocks noChangeAspect="1"/>
          </p:cNvPicPr>
          <p:nvPr/>
        </p:nvPicPr>
        <p:blipFill>
          <a:blip r:embed="rId2" cstate="print"/>
          <a:stretch>
            <a:fillRect/>
          </a:stretch>
        </p:blipFill>
        <p:spPr>
          <a:xfrm>
            <a:off x="4591000" y="3777322"/>
            <a:ext cx="3725416" cy="3080678"/>
          </a:xfrm>
          <a:prstGeom prst="rect">
            <a:avLst/>
          </a:prstGeom>
        </p:spPr>
      </p:pic>
      <p:pic>
        <p:nvPicPr>
          <p:cNvPr id="14" name="Picture 13" descr="forgive.png"/>
          <p:cNvPicPr>
            <a:picLocks noChangeAspect="1"/>
          </p:cNvPicPr>
          <p:nvPr/>
        </p:nvPicPr>
        <p:blipFill>
          <a:blip r:embed="rId3" cstate="print"/>
          <a:stretch>
            <a:fillRect/>
          </a:stretch>
        </p:blipFill>
        <p:spPr>
          <a:xfrm>
            <a:off x="467544" y="4048944"/>
            <a:ext cx="2809056" cy="2809056"/>
          </a:xfrm>
          <a:prstGeom prst="rect">
            <a:avLst/>
          </a:prstGeom>
        </p:spPr>
      </p:pic>
      <p:sp>
        <p:nvSpPr>
          <p:cNvPr id="16" name="Rectangle 3"/>
          <p:cNvSpPr txBox="1">
            <a:spLocks noChangeArrowheads="1"/>
          </p:cNvSpPr>
          <p:nvPr/>
        </p:nvSpPr>
        <p:spPr bwMode="auto">
          <a:xfrm>
            <a:off x="-396875" y="0"/>
            <a:ext cx="9540875" cy="1204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80000"/>
              </a:lnSpc>
              <a:spcBef>
                <a:spcPct val="20000"/>
              </a:spcBef>
              <a:spcAft>
                <a:spcPct val="0"/>
              </a:spcAft>
              <a:buClrTx/>
              <a:buSzTx/>
              <a:buFontTx/>
              <a:buNone/>
              <a:tabLst/>
              <a:defRPr/>
            </a:pPr>
            <a:r>
              <a:rPr kumimoji="0" lang="lv-LV" sz="2400" b="0" i="1" u="none" strike="noStrike" kern="0" cap="none" spc="0" normalizeH="0" baseline="0" noProof="0" smtClean="0">
                <a:ln>
                  <a:noFill/>
                </a:ln>
                <a:solidFill>
                  <a:schemeClr val="tx1"/>
                </a:solidFill>
                <a:effectLst/>
                <a:uLnTx/>
                <a:uFillTx/>
                <a:latin typeface="+mn-lt"/>
                <a:ea typeface="+mn-ea"/>
                <a:cs typeface="+mn-cs"/>
              </a:rPr>
              <a:t>    23 Tāpēc, kad tu atnes savu upurdāvanu pie altāra un tur atceries, ka tavam brālim ir kaut kas pret tevi, 24 tad atstāj savu upurdāvanu turpat altāra priekšā, ej un izlīgsti vispirms ar savu brāli un tad pienes savu upurdāvanu. 25 Nevilcinies izlīgt ar savu pretinieku, kamēr ar viņu vēl esi ceļā, </a:t>
            </a:r>
            <a:endParaRPr kumimoji="0" lang="lv-LV" sz="25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249839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0"/>
                                        <p:tgtEl>
                                          <p:spTgt spid="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000"/>
                                        <p:tgtEl>
                                          <p:spTgt spid="13"/>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11">
                                            <p:txEl>
                                              <p:pRg st="0" end="0"/>
                                            </p:txEl>
                                          </p:spTgt>
                                        </p:tgtEl>
                                        <p:attrNameLst>
                                          <p:attrName>style.visibility</p:attrName>
                                        </p:attrNameLst>
                                      </p:cBhvr>
                                      <p:to>
                                        <p:strVal val="visible"/>
                                      </p:to>
                                    </p:set>
                                    <p:anim calcmode="lin" valueType="num">
                                      <p:cBhvr additive="base">
                                        <p:cTn id="38"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11">
                                            <p:txEl>
                                              <p:pRg st="1" end="1"/>
                                            </p:txEl>
                                          </p:spTgt>
                                        </p:tgtEl>
                                        <p:attrNameLst>
                                          <p:attrName>style.visibility</p:attrName>
                                        </p:attrNameLst>
                                      </p:cBhvr>
                                      <p:to>
                                        <p:strVal val="visible"/>
                                      </p:to>
                                    </p:set>
                                    <p:anim calcmode="lin" valueType="num">
                                      <p:cBhvr additive="base">
                                        <p:cTn id="43"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45" fill="hold">
                            <p:stCondLst>
                              <p:cond delay="6500"/>
                            </p:stCondLst>
                            <p:childTnLst>
                              <p:par>
                                <p:cTn id="46" presetID="2" presetClass="entr" presetSubtype="4" fill="hold" nodeType="afterEffect">
                                  <p:stCondLst>
                                    <p:cond delay="0"/>
                                  </p:stCondLst>
                                  <p:childTnLst>
                                    <p:set>
                                      <p:cBhvr>
                                        <p:cTn id="47" dur="1" fill="hold">
                                          <p:stCondLst>
                                            <p:cond delay="0"/>
                                          </p:stCondLst>
                                        </p:cTn>
                                        <p:tgtEl>
                                          <p:spTgt spid="11">
                                            <p:txEl>
                                              <p:pRg st="2" end="2"/>
                                            </p:txEl>
                                          </p:spTgt>
                                        </p:tgtEl>
                                        <p:attrNameLst>
                                          <p:attrName>style.visibility</p:attrName>
                                        </p:attrNameLst>
                                      </p:cBhvr>
                                      <p:to>
                                        <p:strVal val="visible"/>
                                      </p:to>
                                    </p:set>
                                    <p:anim calcmode="lin" valueType="num">
                                      <p:cBhvr additive="base">
                                        <p:cTn id="48"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50" fill="hold">
                            <p:stCondLst>
                              <p:cond delay="7000"/>
                            </p:stCondLst>
                            <p:childTnLst>
                              <p:par>
                                <p:cTn id="51" presetID="2" presetClass="entr" presetSubtype="4" fill="hold" nodeType="afterEffect">
                                  <p:stCondLst>
                                    <p:cond delay="0"/>
                                  </p:stCondLst>
                                  <p:childTnLst>
                                    <p:set>
                                      <p:cBhvr>
                                        <p:cTn id="52" dur="1" fill="hold">
                                          <p:stCondLst>
                                            <p:cond delay="0"/>
                                          </p:stCondLst>
                                        </p:cTn>
                                        <p:tgtEl>
                                          <p:spTgt spid="16">
                                            <p:txEl>
                                              <p:pRg st="0" end="0"/>
                                            </p:txEl>
                                          </p:spTgt>
                                        </p:tgtEl>
                                        <p:attrNameLst>
                                          <p:attrName>style.visibility</p:attrName>
                                        </p:attrNameLst>
                                      </p:cBhvr>
                                      <p:to>
                                        <p:strVal val="visible"/>
                                      </p:to>
                                    </p:set>
                                    <p:anim calcmode="lin" valueType="num">
                                      <p:cBhvr additive="base">
                                        <p:cTn id="5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4" name="Attēls 3">
            <a:extLst>
              <a:ext uri="{FF2B5EF4-FFF2-40B4-BE49-F238E27FC236}">
                <a16:creationId xmlns="" xmlns:a16="http://schemas.microsoft.com/office/drawing/2014/main" id="{2AA53CE6-628B-6925-BACC-287792171A47}"/>
              </a:ext>
            </a:extLst>
          </p:cNvPr>
          <p:cNvPicPr>
            <a:picLocks noChangeAspect="1"/>
          </p:cNvPicPr>
          <p:nvPr/>
        </p:nvPicPr>
        <p:blipFill>
          <a:blip r:embed="rId3" cstate="print"/>
          <a:stretch>
            <a:fillRect/>
          </a:stretch>
        </p:blipFill>
        <p:spPr>
          <a:xfrm>
            <a:off x="1763688" y="3861048"/>
            <a:ext cx="5774388" cy="3024336"/>
          </a:xfrm>
          <a:prstGeom prst="rect">
            <a:avLst/>
          </a:prstGeom>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8.solis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79512" y="692696"/>
            <a:ext cx="8640960" cy="1728192"/>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Sastādījām visu to cilvēku sarakstu, kuriem bijām darījuši pāri, un</a:t>
            </a:r>
          </a:p>
          <a:p>
            <a:pPr algn="ctr"/>
            <a:r>
              <a:rPr lang="lv-LV" sz="3600" dirty="0"/>
              <a:t>vēlējāmies atlīdzināt viņiem visiem.</a:t>
            </a:r>
            <a:endParaRPr lang="en-US" sz="3600" dirty="0"/>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251520" y="2636912"/>
            <a:ext cx="4176464"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šis solis neko nepasaka par pretējo pusi - vai viņi pieņems vai noraidīs</a:t>
            </a:r>
            <a:endParaRPr lang="en-US" sz="3200" dirty="0"/>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4788024" y="2564904"/>
            <a:ext cx="428396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svarīgi, ka mēs no savas puses izdarām visu ko varām</a:t>
            </a:r>
            <a:endParaRPr lang="en-US" sz="32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Advents - laiks izlīgumam</a:t>
            </a:r>
          </a:p>
        </p:txBody>
      </p:sp>
      <p:sp>
        <p:nvSpPr>
          <p:cNvPr id="7" name="Rounded Rectangle 6"/>
          <p:cNvSpPr/>
          <p:nvPr/>
        </p:nvSpPr>
        <p:spPr>
          <a:xfrm>
            <a:off x="899592" y="764704"/>
            <a:ext cx="7344816" cy="1368152"/>
          </a:xfrm>
          <a:prstGeom prst="roundRect">
            <a:avLst/>
          </a:prstGeom>
          <a:ln w="47625"/>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Lai Dievs dod svētīgu izdošanos lūgt piedošanu Ziemassvētku laikā</a:t>
            </a:r>
            <a:endParaRPr lang="en-US" sz="3600" dirty="0"/>
          </a:p>
        </p:txBody>
      </p:sp>
      <p:pic>
        <p:nvPicPr>
          <p:cNvPr id="48130" name="Picture 2" descr="Home Alone's Last Minute Addition of Old Man Marley Changed the Ending of a  Classic - IMDb"/>
          <p:cNvPicPr>
            <a:picLocks noChangeAspect="1" noChangeArrowheads="1"/>
          </p:cNvPicPr>
          <p:nvPr/>
        </p:nvPicPr>
        <p:blipFill>
          <a:blip r:embed="rId3" cstate="print"/>
          <a:srcRect/>
          <a:stretch>
            <a:fillRect/>
          </a:stretch>
        </p:blipFill>
        <p:spPr bwMode="auto">
          <a:xfrm>
            <a:off x="539552" y="2305581"/>
            <a:ext cx="8100392" cy="45524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8130"/>
                                        </p:tgtEl>
                                        <p:attrNameLst>
                                          <p:attrName>style.visibility</p:attrName>
                                        </p:attrNameLst>
                                      </p:cBhvr>
                                      <p:to>
                                        <p:strVal val="visible"/>
                                      </p:to>
                                    </p:set>
                                    <p:animEffect transition="in" filter="fade">
                                      <p:cBhvr>
                                        <p:cTn id="11" dur="2000"/>
                                        <p:tgtEl>
                                          <p:spTgt spid="4813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ttēls 2">
            <a:extLst>
              <a:ext uri="{FF2B5EF4-FFF2-40B4-BE49-F238E27FC236}">
                <a16:creationId xmlns="" xmlns:a16="http://schemas.microsoft.com/office/drawing/2014/main" id="{D1A33C67-0499-3BDF-32EE-AD8C9E4AB363}"/>
              </a:ext>
            </a:extLst>
          </p:cNvPr>
          <p:cNvPicPr>
            <a:picLocks noChangeAspect="1"/>
          </p:cNvPicPr>
          <p:nvPr/>
        </p:nvPicPr>
        <p:blipFill>
          <a:blip r:embed="rId3" cstate="print"/>
          <a:stretch>
            <a:fillRect/>
          </a:stretch>
        </p:blipFill>
        <p:spPr>
          <a:xfrm>
            <a:off x="0" y="2204864"/>
            <a:ext cx="9144000" cy="4630748"/>
          </a:xfrm>
          <a:prstGeom prst="rect">
            <a:avLst/>
          </a:prstGeom>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Advents - laiks izlīgumam</a:t>
            </a:r>
          </a:p>
        </p:txBody>
      </p:sp>
      <p:sp>
        <p:nvSpPr>
          <p:cNvPr id="7" name="Rounded Rectangle 6"/>
          <p:cNvSpPr/>
          <p:nvPr/>
        </p:nvSpPr>
        <p:spPr>
          <a:xfrm>
            <a:off x="395536" y="764704"/>
            <a:ext cx="8136904" cy="1368152"/>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Reizēm ģimenē cilvēki nodara viens otram pāri un nesarunājas gadiem</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20</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lūgšana: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“Kungs, dod man mieru </a:t>
            </a:r>
            <a:r>
              <a:rPr lang="lv-LV" sz="4000" b="1" dirty="0"/>
              <a:t>pieņemt</a:t>
            </a:r>
            <a:r>
              <a:rPr lang="lv-LV" sz="4000" dirty="0"/>
              <a:t> </a:t>
            </a:r>
            <a:r>
              <a:rPr lang="lv-LV" sz="4000" b="1" dirty="0"/>
              <a:t>to, ko nevaru mainīt</a:t>
            </a:r>
            <a:r>
              <a:rPr lang="lv-LV" sz="4000" dirty="0"/>
              <a:t>, dod man </a:t>
            </a:r>
            <a:r>
              <a:rPr lang="lv-LV" sz="4000" b="1" dirty="0"/>
              <a:t>drosmi mainīt to, ko varu mainīt</a:t>
            </a:r>
            <a:r>
              <a:rPr lang="lv-LV" sz="4000" dirty="0"/>
              <a:t>, un dod man</a:t>
            </a:r>
            <a:r>
              <a:rPr lang="lv-LV" sz="4000" b="1" dirty="0"/>
              <a:t> gudrību</a:t>
            </a:r>
            <a:r>
              <a:rPr lang="lv-LV" sz="4000" dirty="0"/>
              <a:t> </a:t>
            </a:r>
            <a:r>
              <a:rPr lang="lv-LV" sz="4000" b="1" dirty="0"/>
              <a:t>atšķirt vienu no otra</a:t>
            </a:r>
            <a:r>
              <a:rPr lang="lv-LV" sz="4000" dirty="0"/>
              <a:t>.”</a:t>
            </a:r>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21</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a:xfrm>
            <a:off x="0" y="398686"/>
            <a:ext cx="2483768" cy="654050"/>
          </a:xfrm>
        </p:spPr>
        <p:txBody>
          <a:bodyPr/>
          <a:lstStyle/>
          <a:p>
            <a:pPr eaLnBrk="1" fontAlgn="auto" hangingPunct="1">
              <a:spcAft>
                <a:spcPts val="0"/>
              </a:spcAft>
              <a:defRPr/>
            </a:pPr>
            <a:r>
              <a:rPr lang="lv-LV" sz="4000" b="1" dirty="0">
                <a:solidFill>
                  <a:schemeClr val="tx1"/>
                </a:solidFill>
              </a:rPr>
              <a:t>1.-3.solis</a:t>
            </a:r>
          </a:p>
        </p:txBody>
      </p:sp>
      <p:sp>
        <p:nvSpPr>
          <p:cNvPr id="4" name="Rounded Rectangle 3"/>
          <p:cNvSpPr/>
          <p:nvPr/>
        </p:nvSpPr>
        <p:spPr>
          <a:xfrm>
            <a:off x="107504" y="1484784"/>
            <a:ext cx="223224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Cīņa ar atkarību</a:t>
            </a:r>
            <a:endParaRPr lang="en-US" sz="3600" dirty="0"/>
          </a:p>
        </p:txBody>
      </p:sp>
      <p:sp>
        <p:nvSpPr>
          <p:cNvPr id="5" name="Virsraksts 1"/>
          <p:cNvSpPr txBox="1">
            <a:spLocks/>
          </p:cNvSpPr>
          <p:nvPr/>
        </p:nvSpPr>
        <p:spPr bwMode="auto">
          <a:xfrm>
            <a:off x="2771800" y="398686"/>
            <a:ext cx="3039442" cy="654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lv-LV" sz="4000" b="1" kern="0" dirty="0">
                <a:latin typeface="+mj-lt"/>
                <a:ea typeface="+mj-ea"/>
                <a:cs typeface="+mj-cs"/>
              </a:rPr>
              <a:t>4</a:t>
            </a:r>
            <a:r>
              <a:rPr kumimoji="0" lang="lv-LV" sz="4000" b="1" i="0" u="none" strike="noStrike" kern="0" cap="none" spc="0" normalizeH="0" baseline="0" noProof="0" dirty="0" smtClean="0">
                <a:ln>
                  <a:noFill/>
                </a:ln>
                <a:solidFill>
                  <a:schemeClr val="tx1"/>
                </a:solidFill>
                <a:effectLst/>
                <a:uLnTx/>
                <a:uFillTx/>
                <a:latin typeface="+mj-lt"/>
                <a:ea typeface="+mj-ea"/>
                <a:cs typeface="+mj-cs"/>
              </a:rPr>
              <a:t>.-7.solis</a:t>
            </a:r>
            <a:endParaRPr kumimoji="0" lang="lv-LV" sz="4000" b="1" i="0" u="none" strike="noStrike" kern="0" cap="none" spc="0" normalizeH="0" baseline="0" noProof="0" dirty="0">
              <a:ln>
                <a:noFill/>
              </a:ln>
              <a:solidFill>
                <a:schemeClr val="tx1"/>
              </a:solidFill>
              <a:effectLst/>
              <a:uLnTx/>
              <a:uFillTx/>
              <a:latin typeface="+mj-lt"/>
              <a:ea typeface="+mj-ea"/>
              <a:cs typeface="+mj-cs"/>
            </a:endParaRPr>
          </a:p>
        </p:txBody>
      </p:sp>
      <p:sp>
        <p:nvSpPr>
          <p:cNvPr id="6" name="Rounded Rectangle 5"/>
          <p:cNvSpPr/>
          <p:nvPr/>
        </p:nvSpPr>
        <p:spPr>
          <a:xfrm>
            <a:off x="2483768" y="1484784"/>
            <a:ext cx="352839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Iekšējas </a:t>
            </a:r>
            <a:r>
              <a:rPr lang="lv-LV" sz="3600" dirty="0"/>
              <a:t>dzīves sakārtošana</a:t>
            </a:r>
            <a:endParaRPr lang="en-US" sz="3600" dirty="0"/>
          </a:p>
        </p:txBody>
      </p:sp>
      <p:pic>
        <p:nvPicPr>
          <p:cNvPr id="7" name="Picture 2" descr="10 Ways to Help Stuck Clients Move Forward"/>
          <p:cNvPicPr>
            <a:picLocks noChangeAspect="1" noChangeArrowheads="1"/>
          </p:cNvPicPr>
          <p:nvPr/>
        </p:nvPicPr>
        <p:blipFill>
          <a:blip r:embed="rId3" cstate="print"/>
          <a:srcRect l="24085" r="22392"/>
          <a:stretch>
            <a:fillRect/>
          </a:stretch>
        </p:blipFill>
        <p:spPr bwMode="auto">
          <a:xfrm>
            <a:off x="0" y="2924945"/>
            <a:ext cx="2831145" cy="2952327"/>
          </a:xfrm>
          <a:prstGeom prst="rect">
            <a:avLst/>
          </a:prstGeom>
          <a:ln>
            <a:noFill/>
          </a:ln>
          <a:effectLst>
            <a:softEdge rad="112500"/>
          </a:effectLst>
        </p:spPr>
      </p:pic>
      <p:pic>
        <p:nvPicPr>
          <p:cNvPr id="8" name="Attēls 3">
            <a:extLst>
              <a:ext uri="{FF2B5EF4-FFF2-40B4-BE49-F238E27FC236}">
                <a16:creationId xmlns:a16="http://schemas.microsoft.com/office/drawing/2014/main" xmlns="" id="{28748B80-9F85-BBF3-9A16-8D1D7DE068E2}"/>
              </a:ext>
            </a:extLst>
          </p:cNvPr>
          <p:cNvPicPr>
            <a:picLocks noChangeAspect="1"/>
          </p:cNvPicPr>
          <p:nvPr/>
        </p:nvPicPr>
        <p:blipFill>
          <a:blip r:embed="rId4" cstate="print">
            <a:extLst>
              <a:ext uri="{28A0092B-C50C-407E-A947-70E740481C1C}">
                <a14:useLocalDpi xmlns:a14="http://schemas.microsoft.com/office/drawing/2010/main" xmlns="" val="0"/>
              </a:ext>
            </a:extLst>
          </a:blip>
          <a:srcRect b="11687"/>
          <a:stretch>
            <a:fillRect/>
          </a:stretch>
        </p:blipFill>
        <p:spPr>
          <a:xfrm>
            <a:off x="2771800" y="2852936"/>
            <a:ext cx="3343036" cy="2952328"/>
          </a:xfrm>
          <a:prstGeom prst="rect">
            <a:avLst/>
          </a:prstGeom>
          <a:ln>
            <a:noFill/>
          </a:ln>
          <a:effectLst>
            <a:softEdge rad="112500"/>
          </a:effectLst>
        </p:spPr>
      </p:pic>
      <p:sp>
        <p:nvSpPr>
          <p:cNvPr id="9" name="Rounded Rectangle 8"/>
          <p:cNvSpPr/>
          <p:nvPr/>
        </p:nvSpPr>
        <p:spPr>
          <a:xfrm>
            <a:off x="6228184" y="1484784"/>
            <a:ext cx="280831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Attiecību sakārtošana</a:t>
            </a:r>
            <a:endParaRPr lang="en-US" sz="3600" dirty="0"/>
          </a:p>
        </p:txBody>
      </p:sp>
      <p:sp>
        <p:nvSpPr>
          <p:cNvPr id="10" name="Virsraksts 1"/>
          <p:cNvSpPr txBox="1">
            <a:spLocks/>
          </p:cNvSpPr>
          <p:nvPr/>
        </p:nvSpPr>
        <p:spPr bwMode="auto">
          <a:xfrm>
            <a:off x="6104558" y="398686"/>
            <a:ext cx="3039442" cy="654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000" b="1" i="0" u="none" strike="noStrike" kern="0" cap="none" spc="0" normalizeH="0" baseline="0" noProof="0" smtClean="0">
                <a:ln>
                  <a:noFill/>
                </a:ln>
                <a:solidFill>
                  <a:schemeClr val="tx1"/>
                </a:solidFill>
                <a:effectLst/>
                <a:uLnTx/>
                <a:uFillTx/>
                <a:latin typeface="+mj-lt"/>
                <a:ea typeface="+mj-ea"/>
                <a:cs typeface="+mj-cs"/>
              </a:rPr>
              <a:t>8</a:t>
            </a:r>
            <a:r>
              <a:rPr kumimoji="0" lang="lv-LV" sz="4000" b="1" i="0" u="none" strike="noStrike" kern="0" cap="none" spc="0" normalizeH="0" baseline="0" noProof="0" smtClean="0">
                <a:ln>
                  <a:noFill/>
                </a:ln>
                <a:solidFill>
                  <a:schemeClr val="tx1"/>
                </a:solidFill>
                <a:effectLst/>
                <a:uLnTx/>
                <a:uFillTx/>
                <a:latin typeface="+mj-lt"/>
                <a:ea typeface="+mj-ea"/>
                <a:cs typeface="+mj-cs"/>
              </a:rPr>
              <a:t>.-9.solis</a:t>
            </a:r>
            <a:endParaRPr kumimoji="0" lang="lv-LV" sz="4000" b="1" i="0" u="none" strike="noStrike" kern="0" cap="none" spc="0" normalizeH="0" baseline="0" noProof="0" dirty="0">
              <a:ln>
                <a:noFill/>
              </a:ln>
              <a:solidFill>
                <a:schemeClr val="tx1"/>
              </a:solidFill>
              <a:effectLst/>
              <a:uLnTx/>
              <a:uFillTx/>
              <a:latin typeface="+mj-lt"/>
              <a:ea typeface="+mj-ea"/>
              <a:cs typeface="+mj-cs"/>
            </a:endParaRPr>
          </a:p>
        </p:txBody>
      </p:sp>
      <p:pic>
        <p:nvPicPr>
          <p:cNvPr id="11" name="Attēls 3">
            <a:extLst>
              <a:ext uri="{FF2B5EF4-FFF2-40B4-BE49-F238E27FC236}">
                <a16:creationId xmlns="" xmlns:a16="http://schemas.microsoft.com/office/drawing/2014/main" id="{2AA53CE6-628B-6925-BACC-287792171A47}"/>
              </a:ext>
            </a:extLst>
          </p:cNvPr>
          <p:cNvPicPr>
            <a:picLocks noChangeAspect="1"/>
          </p:cNvPicPr>
          <p:nvPr/>
        </p:nvPicPr>
        <p:blipFill>
          <a:blip r:embed="rId5" cstate="print"/>
          <a:srcRect l="8188" r="6867"/>
          <a:stretch>
            <a:fillRect/>
          </a:stretch>
        </p:blipFill>
        <p:spPr>
          <a:xfrm>
            <a:off x="5940152" y="3231692"/>
            <a:ext cx="3240360" cy="23575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P spid="6"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4" name="Attēls 3">
            <a:extLst>
              <a:ext uri="{FF2B5EF4-FFF2-40B4-BE49-F238E27FC236}">
                <a16:creationId xmlns="" xmlns:a16="http://schemas.microsoft.com/office/drawing/2014/main" id="{2AA53CE6-628B-6925-BACC-287792171A47}"/>
              </a:ext>
            </a:extLst>
          </p:cNvPr>
          <p:cNvPicPr>
            <a:picLocks noChangeAspect="1"/>
          </p:cNvPicPr>
          <p:nvPr/>
        </p:nvPicPr>
        <p:blipFill>
          <a:blip r:embed="rId3" cstate="print"/>
          <a:stretch>
            <a:fillRect/>
          </a:stretch>
        </p:blipFill>
        <p:spPr>
          <a:xfrm>
            <a:off x="755576" y="3180391"/>
            <a:ext cx="7035908" cy="3685057"/>
          </a:xfrm>
          <a:prstGeom prst="rect">
            <a:avLst/>
          </a:prstGeom>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8.solis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79512" y="692696"/>
            <a:ext cx="8640960" cy="2016224"/>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Sastādījām visu to cilvēku sarakstu, kuriem bijām darījuši pāri, un</a:t>
            </a:r>
          </a:p>
          <a:p>
            <a:pPr algn="ctr"/>
            <a:r>
              <a:rPr lang="lv-LV" sz="3600" dirty="0"/>
              <a:t>vēlējāmies atlīdzināt viņiem </a:t>
            </a:r>
            <a:r>
              <a:rPr lang="lv-LV" sz="3600"/>
              <a:t>visiem.</a:t>
            </a:r>
            <a:endParaRPr lang="en-US" sz="3600" dirty="0"/>
          </a:p>
        </p:txBody>
      </p:sp>
      <p:sp>
        <p:nvSpPr>
          <p:cNvPr id="3" name="Rounded Rectangle 7">
            <a:extLst>
              <a:ext uri="{FF2B5EF4-FFF2-40B4-BE49-F238E27FC236}">
                <a16:creationId xmlns="" xmlns:a16="http://schemas.microsoft.com/office/drawing/2014/main" id="{73061D74-C576-1640-FAE9-E2FDFE1CE74F}"/>
              </a:ext>
            </a:extLst>
          </p:cNvPr>
          <p:cNvSpPr/>
          <p:nvPr/>
        </p:nvSpPr>
        <p:spPr>
          <a:xfrm>
            <a:off x="179512" y="2984990"/>
            <a:ext cx="288032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Piedošana</a:t>
            </a:r>
            <a:endParaRPr lang="en-US" sz="4000" dirty="0"/>
          </a:p>
        </p:txBody>
      </p:sp>
      <p:sp>
        <p:nvSpPr>
          <p:cNvPr id="5" name="Rounded Rectangle 7">
            <a:extLst>
              <a:ext uri="{FF2B5EF4-FFF2-40B4-BE49-F238E27FC236}">
                <a16:creationId xmlns="" xmlns:a16="http://schemas.microsoft.com/office/drawing/2014/main" id="{36AE3AC2-EA06-94B0-5D30-A8FE5CD46B5B}"/>
              </a:ext>
            </a:extLst>
          </p:cNvPr>
          <p:cNvSpPr/>
          <p:nvPr/>
        </p:nvSpPr>
        <p:spPr>
          <a:xfrm>
            <a:off x="6516216" y="2996952"/>
            <a:ext cx="2448272"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Izlīgums</a:t>
            </a:r>
            <a:endParaRPr lang="en-US" sz="40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16386" name="Picture 2" descr="How do I Recover from Trauma and Humiliation? (Part 1)"/>
          <p:cNvPicPr>
            <a:picLocks noChangeAspect="1" noChangeArrowheads="1"/>
          </p:cNvPicPr>
          <p:nvPr/>
        </p:nvPicPr>
        <p:blipFill>
          <a:blip r:embed="rId3" cstate="print"/>
          <a:srcRect/>
          <a:stretch>
            <a:fillRect/>
          </a:stretch>
        </p:blipFill>
        <p:spPr bwMode="auto">
          <a:xfrm>
            <a:off x="0" y="2636910"/>
            <a:ext cx="9144000" cy="4221089"/>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Viss sākas ar vēlmi izlīgt</a:t>
            </a: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1259632" y="764704"/>
            <a:ext cx="6624736" cy="100811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Parasti mēs redzam tos, kas mums darījuši pāri</a:t>
            </a:r>
            <a:endParaRPr lang="en-US" sz="3600" dirty="0"/>
          </a:p>
        </p:txBody>
      </p:sp>
      <p:sp>
        <p:nvSpPr>
          <p:cNvPr id="5" name="Rounded Rectangle 7">
            <a:extLst>
              <a:ext uri="{FF2B5EF4-FFF2-40B4-BE49-F238E27FC236}">
                <a16:creationId xmlns="" xmlns:a16="http://schemas.microsoft.com/office/drawing/2014/main" id="{C84C27BC-2BF5-47AC-127E-F544D343CF5D}"/>
              </a:ext>
            </a:extLst>
          </p:cNvPr>
          <p:cNvSpPr/>
          <p:nvPr/>
        </p:nvSpPr>
        <p:spPr>
          <a:xfrm>
            <a:off x="700074" y="1916832"/>
            <a:ext cx="768835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mēs tikai pretī bijām spiesti atbildēt</a:t>
            </a:r>
            <a:endParaRPr lang="en-US" sz="36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86"/>
                                        </p:tgtEl>
                                        <p:attrNameLst>
                                          <p:attrName>style.visibility</p:attrName>
                                        </p:attrNameLst>
                                      </p:cBhvr>
                                      <p:to>
                                        <p:strVal val="visible"/>
                                      </p:to>
                                    </p:set>
                                    <p:animEffect transition="in" filter="fade">
                                      <p:cBhvr>
                                        <p:cTn id="11" dur="2000"/>
                                        <p:tgtEl>
                                          <p:spTgt spid="1638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7FC414CC-1A1C-6D03-5034-7450CA1ADAD4}"/>
            </a:ext>
          </a:extLst>
        </p:cNvPr>
        <p:cNvGrpSpPr/>
        <p:nvPr/>
      </p:nvGrpSpPr>
      <p:grpSpPr>
        <a:xfrm>
          <a:off x="0" y="0"/>
          <a:ext cx="0" cy="0"/>
          <a:chOff x="0" y="0"/>
          <a:chExt cx="0" cy="0"/>
        </a:xfrm>
      </p:grpSpPr>
      <p:pic>
        <p:nvPicPr>
          <p:cNvPr id="4" name="Attēls 3">
            <a:extLst>
              <a:ext uri="{FF2B5EF4-FFF2-40B4-BE49-F238E27FC236}">
                <a16:creationId xmlns="" xmlns:a16="http://schemas.microsoft.com/office/drawing/2014/main" id="{49DBFD43-A479-E9B4-D317-E8FCFF7EFFAF}"/>
              </a:ext>
            </a:extLst>
          </p:cNvPr>
          <p:cNvPicPr>
            <a:picLocks noChangeAspect="1"/>
          </p:cNvPicPr>
          <p:nvPr/>
        </p:nvPicPr>
        <p:blipFill>
          <a:blip r:embed="rId3" cstate="print"/>
          <a:stretch>
            <a:fillRect/>
          </a:stretch>
        </p:blipFill>
        <p:spPr>
          <a:xfrm>
            <a:off x="899592" y="3172943"/>
            <a:ext cx="7035908" cy="3685057"/>
          </a:xfrm>
          <a:prstGeom prst="rect">
            <a:avLst/>
          </a:prstGeom>
        </p:spPr>
      </p:pic>
      <p:sp>
        <p:nvSpPr>
          <p:cNvPr id="2" name="Virsraksts 1">
            <a:extLst>
              <a:ext uri="{FF2B5EF4-FFF2-40B4-BE49-F238E27FC236}">
                <a16:creationId xmlns="" xmlns:a16="http://schemas.microsoft.com/office/drawing/2014/main" id="{6B8D38F9-2BCA-5888-65B4-EEA8DD7B785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8.solis</a:t>
            </a:r>
          </a:p>
        </p:txBody>
      </p:sp>
      <p:sp>
        <p:nvSpPr>
          <p:cNvPr id="7" name="Rounded Rectangle 6">
            <a:extLst>
              <a:ext uri="{FF2B5EF4-FFF2-40B4-BE49-F238E27FC236}">
                <a16:creationId xmlns="" xmlns:a16="http://schemas.microsoft.com/office/drawing/2014/main" id="{D89E2A4F-9DB5-D970-AC8C-388BFF5EF436}"/>
              </a:ext>
            </a:extLst>
          </p:cNvPr>
          <p:cNvSpPr/>
          <p:nvPr/>
        </p:nvSpPr>
        <p:spPr>
          <a:xfrm>
            <a:off x="179512" y="692696"/>
            <a:ext cx="8640960" cy="2016224"/>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Sastādījām visu to cilvēku sarakstu, kuriem bijām darījuši pāri, un</a:t>
            </a:r>
          </a:p>
          <a:p>
            <a:pPr algn="ctr"/>
            <a:r>
              <a:rPr lang="lv-LV" sz="3600" dirty="0"/>
              <a:t>vēlējāmies atlīdzināt viņiem </a:t>
            </a:r>
            <a:r>
              <a:rPr lang="lv-LV" sz="3600"/>
              <a:t>visiem.</a:t>
            </a:r>
            <a:endParaRPr lang="en-US" sz="3600" dirty="0"/>
          </a:p>
        </p:txBody>
      </p:sp>
      <p:sp>
        <p:nvSpPr>
          <p:cNvPr id="3" name="Rounded Rectangle 7">
            <a:extLst>
              <a:ext uri="{FF2B5EF4-FFF2-40B4-BE49-F238E27FC236}">
                <a16:creationId xmlns="" xmlns:a16="http://schemas.microsoft.com/office/drawing/2014/main" id="{5FF76111-0683-BFB0-884A-4EF40659FF3B}"/>
              </a:ext>
            </a:extLst>
          </p:cNvPr>
          <p:cNvSpPr/>
          <p:nvPr/>
        </p:nvSpPr>
        <p:spPr>
          <a:xfrm>
            <a:off x="107504" y="2984990"/>
            <a:ext cx="2808312" cy="231621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Nevis to sarakstu, kas mums darījuši pāri</a:t>
            </a:r>
            <a:endParaRPr lang="en-US" sz="3600" dirty="0"/>
          </a:p>
        </p:txBody>
      </p:sp>
      <p:sp>
        <p:nvSpPr>
          <p:cNvPr id="6" name="Rounded Rectangle 7">
            <a:extLst>
              <a:ext uri="{FF2B5EF4-FFF2-40B4-BE49-F238E27FC236}">
                <a16:creationId xmlns="" xmlns:a16="http://schemas.microsoft.com/office/drawing/2014/main" id="{A6D4332C-0086-5E95-7199-431D012D1189}"/>
              </a:ext>
            </a:extLst>
          </p:cNvPr>
          <p:cNvSpPr/>
          <p:nvPr/>
        </p:nvSpPr>
        <p:spPr>
          <a:xfrm>
            <a:off x="6156176" y="2852936"/>
            <a:ext cx="2880320" cy="1696217"/>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3600" dirty="0" smtClean="0"/>
              <a:t>Kam mēs esam darījuši pāri</a:t>
            </a:r>
            <a:endParaRPr lang="en-US" sz="3600" dirty="0"/>
          </a:p>
        </p:txBody>
      </p:sp>
      <p:sp>
        <p:nvSpPr>
          <p:cNvPr id="8" name="Rounded Rectangle 7">
            <a:extLst>
              <a:ext uri="{FF2B5EF4-FFF2-40B4-BE49-F238E27FC236}">
                <a16:creationId xmlns="" xmlns:a16="http://schemas.microsoft.com/office/drawing/2014/main" id="{A6D4332C-0086-5E95-7199-431D012D1189}"/>
              </a:ext>
            </a:extLst>
          </p:cNvPr>
          <p:cNvSpPr/>
          <p:nvPr/>
        </p:nvSpPr>
        <p:spPr>
          <a:xfrm>
            <a:off x="6660232" y="5373216"/>
            <a:ext cx="2304256" cy="1264169"/>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Var būt abpusēji</a:t>
            </a:r>
            <a:endParaRPr lang="en-US" sz="3600" dirty="0"/>
          </a:p>
        </p:txBody>
      </p:sp>
      <p:pic>
        <p:nvPicPr>
          <p:cNvPr id="9" name="Picture 8" descr="cancel.png"/>
          <p:cNvPicPr>
            <a:picLocks noChangeAspect="1"/>
          </p:cNvPicPr>
          <p:nvPr/>
        </p:nvPicPr>
        <p:blipFill>
          <a:blip r:embed="rId4" cstate="print"/>
          <a:stretch>
            <a:fillRect/>
          </a:stretch>
        </p:blipFill>
        <p:spPr>
          <a:xfrm>
            <a:off x="-36512" y="2780928"/>
            <a:ext cx="727916" cy="727916"/>
          </a:xfrm>
          <a:prstGeom prst="rect">
            <a:avLst/>
          </a:prstGeom>
        </p:spPr>
      </p:pic>
      <p:pic>
        <p:nvPicPr>
          <p:cNvPr id="10" name="Picture 9" descr="yes.png"/>
          <p:cNvPicPr>
            <a:picLocks noChangeAspect="1"/>
          </p:cNvPicPr>
          <p:nvPr/>
        </p:nvPicPr>
        <p:blipFill>
          <a:blip r:embed="rId5" cstate="print"/>
          <a:stretch>
            <a:fillRect/>
          </a:stretch>
        </p:blipFill>
        <p:spPr>
          <a:xfrm>
            <a:off x="5796136" y="2780928"/>
            <a:ext cx="782557" cy="782557"/>
          </a:xfrm>
          <a:prstGeom prst="rect">
            <a:avLst/>
          </a:prstGeom>
        </p:spPr>
      </p:pic>
      <p:pic>
        <p:nvPicPr>
          <p:cNvPr id="11" name="Picture 10" descr="yes.png"/>
          <p:cNvPicPr>
            <a:picLocks noChangeAspect="1"/>
          </p:cNvPicPr>
          <p:nvPr/>
        </p:nvPicPr>
        <p:blipFill>
          <a:blip r:embed="rId5" cstate="print"/>
          <a:stretch>
            <a:fillRect/>
          </a:stretch>
        </p:blipFill>
        <p:spPr>
          <a:xfrm>
            <a:off x="6228184" y="5229200"/>
            <a:ext cx="782557" cy="782557"/>
          </a:xfrm>
          <a:prstGeom prst="rect">
            <a:avLst/>
          </a:prstGeom>
        </p:spPr>
      </p:pic>
      <p:sp>
        <p:nvSpPr>
          <p:cNvPr id="12" name="Rounded Rectangle 7">
            <a:extLst>
              <a:ext uri="{FF2B5EF4-FFF2-40B4-BE49-F238E27FC236}">
                <a16:creationId xmlns="" xmlns:a16="http://schemas.microsoft.com/office/drawing/2014/main" id="{5FF76111-0683-BFB0-884A-4EF40659FF3B}"/>
              </a:ext>
            </a:extLst>
          </p:cNvPr>
          <p:cNvSpPr/>
          <p:nvPr/>
        </p:nvSpPr>
        <p:spPr>
          <a:xfrm>
            <a:off x="107504" y="5868888"/>
            <a:ext cx="2808312" cy="656456"/>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Upura loma</a:t>
            </a:r>
            <a:endParaRPr lang="en-US" sz="3600" dirty="0"/>
          </a:p>
        </p:txBody>
      </p:sp>
    </p:spTree>
    <p:extLst>
      <p:ext uri="{BB962C8B-B14F-4D97-AF65-F5344CB8AC3E}">
        <p14:creationId xmlns="" xmlns:p14="http://schemas.microsoft.com/office/powerpoint/2010/main" val="228654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par>
                          <p:cTn id="23" fill="hold">
                            <p:stCondLst>
                              <p:cond delay="800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10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2000"/>
                                        <p:tgtEl>
                                          <p:spTgt spid="8"/>
                                        </p:tgtEl>
                                      </p:cBhvr>
                                    </p:animEffect>
                                  </p:childTnLst>
                                </p:cTn>
                              </p:par>
                              <p:par>
                                <p:cTn id="34" presetID="10"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par>
                          <p:cTn id="37" fill="hold">
                            <p:stCondLst>
                              <p:cond delay="12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6" grpId="0" animBg="1"/>
      <p:bldP spid="8"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2052" name="Picture 4" descr="Asking for Forgiveness"/>
          <p:cNvPicPr>
            <a:picLocks noChangeAspect="1" noChangeArrowheads="1"/>
          </p:cNvPicPr>
          <p:nvPr/>
        </p:nvPicPr>
        <p:blipFill>
          <a:blip r:embed="rId3" cstate="print"/>
          <a:srcRect/>
          <a:stretch>
            <a:fillRect/>
          </a:stretch>
        </p:blipFill>
        <p:spPr bwMode="auto">
          <a:xfrm flipH="1">
            <a:off x="323527" y="2564904"/>
            <a:ext cx="8280919" cy="4293096"/>
          </a:xfrm>
          <a:prstGeom prst="rect">
            <a:avLst/>
          </a:prstGeom>
          <a:noFill/>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8.solis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79512" y="692696"/>
            <a:ext cx="8640960" cy="1800200"/>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Sastādījām visu to cilvēku sarakstu, kuriem bijām darījuši pāri, un</a:t>
            </a:r>
          </a:p>
          <a:p>
            <a:pPr algn="ctr"/>
            <a:r>
              <a:rPr lang="lv-LV" sz="3600" dirty="0"/>
              <a:t>vēlējāmies atlīdzināt viņiem </a:t>
            </a:r>
            <a:r>
              <a:rPr lang="lv-LV" sz="3600"/>
              <a:t>visiem.</a:t>
            </a:r>
            <a:endParaRPr lang="en-US" sz="3600" dirty="0"/>
          </a:p>
        </p:txBody>
      </p:sp>
      <p:sp>
        <p:nvSpPr>
          <p:cNvPr id="3" name="Rounded Rectangle 7">
            <a:extLst>
              <a:ext uri="{FF2B5EF4-FFF2-40B4-BE49-F238E27FC236}">
                <a16:creationId xmlns="" xmlns:a16="http://schemas.microsoft.com/office/drawing/2014/main" id="{73061D74-C576-1640-FAE9-E2FDFE1CE74F}"/>
              </a:ext>
            </a:extLst>
          </p:cNvPr>
          <p:cNvSpPr/>
          <p:nvPr/>
        </p:nvSpPr>
        <p:spPr>
          <a:xfrm>
            <a:off x="5148064" y="4941168"/>
            <a:ext cx="3816424" cy="159613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vēlēšanās salabot vismaz no savas puses</a:t>
            </a:r>
            <a:endParaRPr lang="en-US" sz="3600" dirty="0"/>
          </a:p>
        </p:txBody>
      </p:sp>
      <p:sp>
        <p:nvSpPr>
          <p:cNvPr id="8" name="Rounded Rectangle 7">
            <a:extLst>
              <a:ext uri="{FF2B5EF4-FFF2-40B4-BE49-F238E27FC236}">
                <a16:creationId xmlns="" xmlns:a16="http://schemas.microsoft.com/office/drawing/2014/main" id="{A6D4332C-0086-5E95-7199-431D012D1189}"/>
              </a:ext>
            </a:extLst>
          </p:cNvPr>
          <p:cNvSpPr/>
          <p:nvPr/>
        </p:nvSpPr>
        <p:spPr>
          <a:xfrm>
            <a:off x="179512" y="5117159"/>
            <a:ext cx="2952328" cy="1264169"/>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Piedošanas lūgšana</a:t>
            </a:r>
            <a:endParaRPr lang="en-US" sz="36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2000"/>
                                        <p:tgtEl>
                                          <p:spTgt spid="205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37894" name="Picture 6" descr="How To Ask For Forgiveness — Heartfelt Counseling"/>
          <p:cNvPicPr>
            <a:picLocks noChangeAspect="1" noChangeArrowheads="1"/>
          </p:cNvPicPr>
          <p:nvPr/>
        </p:nvPicPr>
        <p:blipFill>
          <a:blip r:embed="rId3" cstate="print"/>
          <a:srcRect l="12116"/>
          <a:stretch>
            <a:fillRect/>
          </a:stretch>
        </p:blipFill>
        <p:spPr bwMode="auto">
          <a:xfrm>
            <a:off x="0" y="716278"/>
            <a:ext cx="9144000" cy="6141722"/>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Viss sākas ar vēlmi izlīgt</a:t>
            </a: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2771800" y="692696"/>
            <a:ext cx="6264696"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Lai lūgtu piedošanu citiem, pašam ir jāiemācas piedot</a:t>
            </a:r>
            <a:endParaRPr lang="en-US" sz="3400" dirty="0"/>
          </a:p>
        </p:txBody>
      </p:sp>
      <p:sp>
        <p:nvSpPr>
          <p:cNvPr id="7" name="Rounded Rectangle 6">
            <a:extLst>
              <a:ext uri="{FF2B5EF4-FFF2-40B4-BE49-F238E27FC236}">
                <a16:creationId xmlns="" xmlns:a16="http://schemas.microsoft.com/office/drawing/2014/main" id="{AC89CC05-839E-3757-EFB4-34595DB2A347}"/>
              </a:ext>
            </a:extLst>
          </p:cNvPr>
          <p:cNvSpPr/>
          <p:nvPr/>
        </p:nvSpPr>
        <p:spPr>
          <a:xfrm>
            <a:off x="1115616" y="1844824"/>
            <a:ext cx="792088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pt-BR" sz="3400" dirty="0" smtClean="0"/>
              <a:t>Nepiedošana ir saistīta ar upura lomu</a:t>
            </a:r>
            <a:endParaRPr lang="en-US" sz="3400" dirty="0"/>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72008" y="2492896"/>
            <a:ext cx="896448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Lūgt piedošanu nozīmē atzīt sevi par vainīgu</a:t>
            </a:r>
            <a:endParaRPr lang="en-US" sz="3400" dirty="0"/>
          </a:p>
        </p:txBody>
      </p:sp>
      <p:sp>
        <p:nvSpPr>
          <p:cNvPr id="10" name="Rounded Rectangle 9">
            <a:extLst>
              <a:ext uri="{FF2B5EF4-FFF2-40B4-BE49-F238E27FC236}">
                <a16:creationId xmlns="" xmlns:a16="http://schemas.microsoft.com/office/drawing/2014/main" id="{AC89CC05-839E-3757-EFB4-34595DB2A347}"/>
              </a:ext>
            </a:extLst>
          </p:cNvPr>
          <p:cNvSpPr/>
          <p:nvPr/>
        </p:nvSpPr>
        <p:spPr>
          <a:xfrm>
            <a:off x="2987824" y="3212976"/>
            <a:ext cx="604867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Atzīt sevi par vainīgu nozīmē uzņemties atbildību</a:t>
            </a:r>
            <a:endParaRPr lang="en-US" sz="3400" dirty="0"/>
          </a:p>
        </p:txBody>
      </p:sp>
      <p:sp>
        <p:nvSpPr>
          <p:cNvPr id="11" name="Rounded Rectangle 10">
            <a:extLst>
              <a:ext uri="{FF2B5EF4-FFF2-40B4-BE49-F238E27FC236}">
                <a16:creationId xmlns="" xmlns:a16="http://schemas.microsoft.com/office/drawing/2014/main" id="{AC89CC05-839E-3757-EFB4-34595DB2A347}"/>
              </a:ext>
            </a:extLst>
          </p:cNvPr>
          <p:cNvSpPr/>
          <p:nvPr/>
        </p:nvSpPr>
        <p:spPr>
          <a:xfrm>
            <a:off x="1907704" y="4437112"/>
            <a:ext cx="712879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Uzņemties atbildību spēj tikai tas, kas ir atteicies no upura lomas</a:t>
            </a:r>
            <a:endParaRPr lang="en-US" sz="3400" dirty="0"/>
          </a:p>
        </p:txBody>
      </p:sp>
      <p:sp>
        <p:nvSpPr>
          <p:cNvPr id="12" name="Rounded Rectangle 11">
            <a:extLst>
              <a:ext uri="{FF2B5EF4-FFF2-40B4-BE49-F238E27FC236}">
                <a16:creationId xmlns="" xmlns:a16="http://schemas.microsoft.com/office/drawing/2014/main" id="{AC89CC05-839E-3757-EFB4-34595DB2A347}"/>
              </a:ext>
            </a:extLst>
          </p:cNvPr>
          <p:cNvSpPr/>
          <p:nvPr/>
        </p:nvSpPr>
        <p:spPr>
          <a:xfrm>
            <a:off x="1907704" y="5589240"/>
            <a:ext cx="712879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Tikt vaļā no upura lomas var tikai tad, kad esmu iemācījies piedot</a:t>
            </a:r>
            <a:endParaRPr lang="en-US" sz="36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7894"/>
                                        </p:tgtEl>
                                        <p:attrNameLst>
                                          <p:attrName>style.visibility</p:attrName>
                                        </p:attrNameLst>
                                      </p:cBhvr>
                                      <p:to>
                                        <p:strVal val="visible"/>
                                      </p:to>
                                    </p:set>
                                    <p:animEffect transition="in" filter="fade">
                                      <p:cBhvr>
                                        <p:cTn id="11" dur="2000"/>
                                        <p:tgtEl>
                                          <p:spTgt spid="3789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7"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216570"/>
            <a:ext cx="9144000" cy="692150"/>
          </a:xfrm>
        </p:spPr>
        <p:txBody>
          <a:bodyPr/>
          <a:lstStyle/>
          <a:p>
            <a:pPr eaLnBrk="1" hangingPunct="1"/>
            <a:r>
              <a:rPr lang="lv-LV" altLang="lv-LV" sz="3600" b="1" dirty="0"/>
              <a:t>Un piedod mums mūsu </a:t>
            </a:r>
            <a:r>
              <a:rPr lang="lv-LV" altLang="lv-LV" sz="3600" b="1" dirty="0" smtClean="0"/>
              <a:t>parādus, </a:t>
            </a:r>
            <a:r>
              <a:rPr lang="lv-LV" altLang="lv-LV" sz="3600" b="1" dirty="0"/>
              <a:t>kā arī mēs piedodam saviem parādniekiem</a:t>
            </a:r>
            <a:r>
              <a:rPr lang="lv-LV" altLang="lv-LV" dirty="0"/>
              <a:t> </a:t>
            </a:r>
          </a:p>
        </p:txBody>
      </p:sp>
      <p:sp>
        <p:nvSpPr>
          <p:cNvPr id="1126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004266B2-F767-4CB8-B220-750897EAB197}" type="slidenum">
              <a:rPr lang="lv-LV" altLang="lv-LV" sz="1400"/>
              <a:pPr algn="r" eaLnBrk="1" hangingPunct="1"/>
              <a:t>9</a:t>
            </a:fld>
            <a:endParaRPr lang="lv-LV" altLang="lv-LV" sz="1400"/>
          </a:p>
        </p:txBody>
      </p:sp>
      <p:pic>
        <p:nvPicPr>
          <p:cNvPr id="7" name="Picture 3"/>
          <p:cNvPicPr>
            <a:picLocks noChangeAspect="1" noChangeArrowheads="1"/>
          </p:cNvPicPr>
          <p:nvPr/>
        </p:nvPicPr>
        <p:blipFill>
          <a:blip r:embed="rId2" cstate="print"/>
          <a:srcRect/>
          <a:stretch>
            <a:fillRect/>
          </a:stretch>
        </p:blipFill>
        <p:spPr bwMode="auto">
          <a:xfrm>
            <a:off x="0" y="1196752"/>
            <a:ext cx="9144000" cy="5661248"/>
          </a:xfrm>
          <a:prstGeom prst="rect">
            <a:avLst/>
          </a:prstGeom>
          <a:ln>
            <a:noFill/>
          </a:ln>
          <a:effectLst>
            <a:softEdge rad="112500"/>
          </a:effectLst>
        </p:spPr>
      </p:pic>
      <p:sp>
        <p:nvSpPr>
          <p:cNvPr id="8" name="Oval 7"/>
          <p:cNvSpPr/>
          <p:nvPr/>
        </p:nvSpPr>
        <p:spPr>
          <a:xfrm>
            <a:off x="395536" y="1556792"/>
            <a:ext cx="4392488"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Nepiedošana</a:t>
            </a:r>
            <a:endParaRPr lang="en-US" sz="3600" b="1" dirty="0">
              <a:solidFill>
                <a:schemeClr val="tx1"/>
              </a:solidFill>
            </a:endParaRPr>
          </a:p>
        </p:txBody>
      </p:sp>
      <p:sp>
        <p:nvSpPr>
          <p:cNvPr id="9" name="Oval 8"/>
          <p:cNvSpPr/>
          <p:nvPr/>
        </p:nvSpPr>
        <p:spPr>
          <a:xfrm>
            <a:off x="6084168" y="1556792"/>
            <a:ext cx="2664296"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Parāds</a:t>
            </a:r>
            <a:endParaRPr lang="en-US" sz="3600" b="1" dirty="0">
              <a:solidFill>
                <a:schemeClr val="tx1"/>
              </a:solidFill>
            </a:endParaRPr>
          </a:p>
        </p:txBody>
      </p:sp>
      <p:sp>
        <p:nvSpPr>
          <p:cNvPr id="12" name="Equal 11"/>
          <p:cNvSpPr/>
          <p:nvPr/>
        </p:nvSpPr>
        <p:spPr>
          <a:xfrm>
            <a:off x="5004048" y="1556792"/>
            <a:ext cx="1008112" cy="648072"/>
          </a:xfrm>
          <a:prstGeom prst="mathEqual">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600" b="1">
              <a:solidFill>
                <a:schemeClr val="tx1"/>
              </a:solidFill>
            </a:endParaRPr>
          </a:p>
        </p:txBody>
      </p:sp>
      <p:sp>
        <p:nvSpPr>
          <p:cNvPr id="11" name="Oval 10"/>
          <p:cNvSpPr/>
          <p:nvPr/>
        </p:nvSpPr>
        <p:spPr>
          <a:xfrm>
            <a:off x="395536" y="5013176"/>
            <a:ext cx="3600400" cy="72008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Piedošana</a:t>
            </a:r>
            <a:endParaRPr lang="en-US" sz="3600" b="1" dirty="0">
              <a:solidFill>
                <a:schemeClr val="tx1"/>
              </a:solidFill>
            </a:endParaRPr>
          </a:p>
        </p:txBody>
      </p:sp>
      <p:sp>
        <p:nvSpPr>
          <p:cNvPr id="14" name="Oval 13"/>
          <p:cNvSpPr/>
          <p:nvPr/>
        </p:nvSpPr>
        <p:spPr>
          <a:xfrm>
            <a:off x="5580112" y="4797152"/>
            <a:ext cx="3168352" cy="122413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Parāda atlaišana</a:t>
            </a:r>
            <a:endParaRPr lang="en-US" sz="3600" b="1" dirty="0">
              <a:solidFill>
                <a:schemeClr val="tx1"/>
              </a:solidFill>
            </a:endParaRPr>
          </a:p>
        </p:txBody>
      </p:sp>
      <p:sp>
        <p:nvSpPr>
          <p:cNvPr id="15" name="Equal 14"/>
          <p:cNvSpPr/>
          <p:nvPr/>
        </p:nvSpPr>
        <p:spPr>
          <a:xfrm>
            <a:off x="4427984" y="5013176"/>
            <a:ext cx="1008112" cy="648072"/>
          </a:xfrm>
          <a:prstGeom prst="mathEqual">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600" b="1">
              <a:solidFill>
                <a:schemeClr val="tx1"/>
              </a:solidFill>
            </a:endParaRPr>
          </a:p>
        </p:txBody>
      </p:sp>
    </p:spTree>
    <p:extLst>
      <p:ext uri="{BB962C8B-B14F-4D97-AF65-F5344CB8AC3E}">
        <p14:creationId xmlns="" xmlns:p14="http://schemas.microsoft.com/office/powerpoint/2010/main" val="25562668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animBg="1"/>
      <p:bldP spid="9" grpId="0" animBg="1"/>
      <p:bldP spid="12" grpId="0" animBg="1"/>
      <p:bldP spid="11" grpId="0" animBg="1"/>
      <p:bldP spid="14" grpId="0" animBg="1"/>
      <p:bldP spid="15"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25138</TotalTime>
  <Words>848</Words>
  <Application>Microsoft Office PowerPoint</Application>
  <PresentationFormat>On-screen Show (4:3)</PresentationFormat>
  <Paragraphs>127</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Mt.5:23-26 Piedošana un izlīgums</vt:lpstr>
      <vt:lpstr>Advents - laiks izlīgumam</vt:lpstr>
      <vt:lpstr>1.-3.solis</vt:lpstr>
      <vt:lpstr>8.solis</vt:lpstr>
      <vt:lpstr>Viss sākas ar vēlmi izlīgt</vt:lpstr>
      <vt:lpstr>8.solis</vt:lpstr>
      <vt:lpstr>8.solis</vt:lpstr>
      <vt:lpstr>Viss sākas ar vēlmi izlīgt</vt:lpstr>
      <vt:lpstr>Un piedod mums mūsu parādus, kā arī mēs piedodam saviem parādniekiem </vt:lpstr>
      <vt:lpstr>Un piedod mums mūsu parādus, kā arī mēs piedodam saviem parādniekiem </vt:lpstr>
      <vt:lpstr>Nepiedošana = Parāds</vt:lpstr>
      <vt:lpstr>Kā izveidot sarakstu?</vt:lpstr>
      <vt:lpstr>Caķeja sirds pārmaiņa</vt:lpstr>
      <vt:lpstr>Ko darīt, ja parādu nevar atlīdzināt?</vt:lpstr>
      <vt:lpstr>Piedošana NAV</vt:lpstr>
      <vt:lpstr>Slide 16</vt:lpstr>
      <vt:lpstr>Piedošana</vt:lpstr>
      <vt:lpstr>8.solis</vt:lpstr>
      <vt:lpstr>Advents - laiks izlīgumam</vt:lpstr>
      <vt:lpstr>AA lūgšana: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203</cp:revision>
  <dcterms:created xsi:type="dcterms:W3CDTF">2010-10-07T14:46:11Z</dcterms:created>
  <dcterms:modified xsi:type="dcterms:W3CDTF">2024-12-18T12:20:52Z</dcterms:modified>
</cp:coreProperties>
</file>