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287" r:id="rId3"/>
    <p:sldId id="298" r:id="rId4"/>
    <p:sldId id="288" r:id="rId5"/>
    <p:sldId id="316" r:id="rId6"/>
    <p:sldId id="317" r:id="rId7"/>
    <p:sldId id="315" r:id="rId8"/>
    <p:sldId id="308" r:id="rId9"/>
    <p:sldId id="313" r:id="rId10"/>
    <p:sldId id="309" r:id="rId11"/>
    <p:sldId id="311" r:id="rId12"/>
    <p:sldId id="310" r:id="rId13"/>
    <p:sldId id="312" r:id="rId14"/>
    <p:sldId id="318" r:id="rId15"/>
    <p:sldId id="314" r:id="rId16"/>
    <p:sldId id="304" r:id="rId17"/>
    <p:sldId id="294" r:id="rId18"/>
    <p:sldId id="279" r:id="rId19"/>
    <p:sldId id="272" r:id="rId2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1.Kor.1:10-13 </a:t>
            </a:r>
            <a:r>
              <a:rPr lang="lv-LV" sz="3600" b="1" dirty="0" smtClean="0"/>
              <a:t>Kristiešu vienotība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28.jan.2024.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 l="9346" t="16271" r="17757" b="4944"/>
          <a:stretch>
            <a:fillRect/>
          </a:stretch>
        </p:blipFill>
        <p:spPr bwMode="auto">
          <a:xfrm>
            <a:off x="971600" y="1251259"/>
            <a:ext cx="7200800" cy="5606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ow to Start a Small Group Bible Study | Lifew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62" y="1083489"/>
            <a:ext cx="8479110" cy="5657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 baptistiem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251520" y="1052736"/>
            <a:ext cx="324036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Mazās grupas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5076056" y="908720"/>
            <a:ext cx="367240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Jaunu draudžu dibināšana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3635896" y="5445224"/>
            <a:ext cx="288032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Slavēšanas mūzika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Kāpēc pareizticīgie un vecticībnieki Ziemassvētkus svin 7. janvārī?"/>
          <p:cNvPicPr>
            <a:picLocks noChangeAspect="1" noChangeArrowheads="1"/>
          </p:cNvPicPr>
          <p:nvPr/>
        </p:nvPicPr>
        <p:blipFill>
          <a:blip r:embed="rId2" cstate="print"/>
          <a:srcRect l="12075" r="38576" b="23614"/>
          <a:stretch>
            <a:fillRect/>
          </a:stretch>
        </p:blipFill>
        <p:spPr bwMode="auto">
          <a:xfrm>
            <a:off x="1763688" y="764704"/>
            <a:ext cx="5904844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 pareizticīgiem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5364088" y="908720"/>
            <a:ext cx="367240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Attieksme pret garīgu mākslu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980728"/>
            <a:ext cx="3384376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Paklausību garīdzniekiem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ow to Start a Small Group Bible Study | Lifew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62" y="1083489"/>
            <a:ext cx="8479110" cy="5657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 adventistiem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12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2411760" y="980728"/>
            <a:ext cx="417646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Nopietnu Bībeles studēšanu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Imaju najbrži porast broja članova na svijetu, a vjeruju da je Bog prvo bio  čovjek - tko su mormoni? - Bitno.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68" y="1412776"/>
            <a:ext cx="9137432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 mormoņiem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179512" y="980728"/>
            <a:ext cx="417646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Strādāšanu divatā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323528" y="5301208"/>
            <a:ext cx="338437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Nodošanos evaņģelizācijai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5868144" y="908720"/>
            <a:ext cx="280831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Galanta ģērbšanās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6012160" y="5013176"/>
            <a:ext cx="2808312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Labas Bībeles zināšanas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6" grpId="0" animBg="1"/>
      <p:bldP spid="7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EC0EABF-CA93-4B07-9BCC-4F13EF4A9F43}" type="slidenum">
              <a:rPr lang="en-US" sz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rPr>
              <a:t>Baznīca ir slimnīca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828" y="2636912"/>
            <a:ext cx="8803660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lv-LV" sz="2800" i="1" dirty="0">
                <a:latin typeface="Calibri" pitchFamily="34" charset="0"/>
              </a:rPr>
              <a:t>“Ne veseliem vajag ārsta, bet slimiem” (Mt.9:12</a:t>
            </a:r>
            <a:r>
              <a:rPr lang="lv-LV" sz="2800" i="1" dirty="0" smtClean="0">
                <a:latin typeface="Calibri" pitchFamily="34" charset="0"/>
              </a:rPr>
              <a:t>)</a:t>
            </a:r>
          </a:p>
          <a:p>
            <a:pPr algn="ctr" eaLnBrk="0" hangingPunct="0"/>
            <a:r>
              <a:rPr lang="lv-LV" sz="2800" dirty="0" smtClean="0">
                <a:latin typeface="Calibri" pitchFamily="34" charset="0"/>
              </a:rPr>
              <a:t>Baznīcā cilvēki </a:t>
            </a:r>
            <a:r>
              <a:rPr lang="lv-LV" sz="2800" b="1" dirty="0" smtClean="0">
                <a:latin typeface="Calibri" pitchFamily="34" charset="0"/>
              </a:rPr>
              <a:t>ārstējas no grēkiem un maldiem</a:t>
            </a:r>
            <a:endParaRPr lang="lv-LV" sz="2800" dirty="0" smtClean="0">
              <a:latin typeface="Calibri" pitchFamily="34" charset="0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144016" y="1700808"/>
            <a:ext cx="8748464" cy="648072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Slimnīcas nodaļas = Konfesijas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40102" y="2996952"/>
            <a:ext cx="2285330" cy="500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 dirty="0" smtClean="0"/>
              <a:t>Pareizticīgie</a:t>
            </a:r>
            <a:endParaRPr lang="lv-LV" sz="28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43558" y="2996952"/>
            <a:ext cx="1857375" cy="5000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/>
              <a:t>Luterāņi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4948014" y="3861048"/>
            <a:ext cx="1872208" cy="5000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/>
              <a:t>Adventisti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923678" y="3789040"/>
            <a:ext cx="1438275" cy="5000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/>
              <a:t>Baptisti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3363838" y="2996952"/>
            <a:ext cx="1643063" cy="5000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 dirty="0" smtClean="0"/>
              <a:t>Katoļi</a:t>
            </a:r>
            <a:endParaRPr lang="lv-LV" sz="28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363838" y="4509120"/>
            <a:ext cx="1857375" cy="500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/>
              <a:t>Anglikāņi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627534" y="4509120"/>
            <a:ext cx="1857375" cy="500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/>
              <a:t>Reformāti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388174" y="4437112"/>
            <a:ext cx="2000250" cy="50006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lv-LV" sz="2800" dirty="0"/>
              <a:t>Vasarsvētki</a:t>
            </a: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63347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lv-LV" sz="2800" dirty="0" smtClean="0">
                <a:latin typeface="Calibri" pitchFamily="34" charset="0"/>
              </a:rPr>
              <a:t>Kas ir </a:t>
            </a:r>
            <a:r>
              <a:rPr lang="lv-LV" sz="2800" b="1" dirty="0" smtClean="0">
                <a:latin typeface="Calibri" pitchFamily="34" charset="0"/>
              </a:rPr>
              <a:t>luterāņu slimība</a:t>
            </a:r>
            <a:r>
              <a:rPr lang="lv-LV" sz="2800" dirty="0" smtClean="0">
                <a:latin typeface="Calibri" pitchFamily="34" charset="0"/>
              </a:rPr>
              <a:t>? </a:t>
            </a:r>
            <a:r>
              <a:rPr lang="lv-LV" sz="2800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lv-LV" sz="2800" b="1" dirty="0" smtClean="0">
                <a:latin typeface="Calibri" pitchFamily="34" charset="0"/>
                <a:sym typeface="Wingdings" pitchFamily="2" charset="2"/>
              </a:rPr>
              <a:t>Vecuma </a:t>
            </a:r>
            <a:r>
              <a:rPr lang="lv-LV" sz="2800" b="1" dirty="0" err="1" smtClean="0">
                <a:latin typeface="Calibri" pitchFamily="34" charset="0"/>
                <a:sym typeface="Wingdings" pitchFamily="2" charset="2"/>
              </a:rPr>
              <a:t>marazms</a:t>
            </a:r>
            <a:endParaRPr lang="lv-LV" sz="2800" b="1" dirty="0" smtClean="0">
              <a:latin typeface="Calibri" pitchFamily="34" charset="0"/>
            </a:endParaRPr>
          </a:p>
        </p:txBody>
      </p:sp>
      <p:sp>
        <p:nvSpPr>
          <p:cNvPr id="19" name="Down Arrow 18"/>
          <p:cNvSpPr/>
          <p:nvPr/>
        </p:nvSpPr>
        <p:spPr>
          <a:xfrm rot="1913561">
            <a:off x="2813921" y="2582569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 rot="19450675">
            <a:off x="5052943" y="2585916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1331640" y="5373216"/>
            <a:ext cx="6552728" cy="86409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/>
            <a:r>
              <a:rPr lang="lv-LV" sz="3200" b="1" dirty="0" smtClean="0">
                <a:solidFill>
                  <a:schemeClr val="tx1"/>
                </a:solidFill>
                <a:latin typeface="Calibri" pitchFamily="34" charset="0"/>
              </a:rPr>
              <a:t>Katrai konfesijai </a:t>
            </a:r>
            <a:r>
              <a:rPr lang="lv-LV" sz="3200" dirty="0" smtClean="0">
                <a:solidFill>
                  <a:schemeClr val="tx1"/>
                </a:solidFill>
                <a:latin typeface="Calibri" pitchFamily="34" charset="0"/>
              </a:rPr>
              <a:t>ir </a:t>
            </a:r>
            <a:r>
              <a:rPr lang="lv-LV" sz="3200" b="1" dirty="0" smtClean="0">
                <a:solidFill>
                  <a:schemeClr val="tx1"/>
                </a:solidFill>
                <a:latin typeface="Calibri" pitchFamily="34" charset="0"/>
              </a:rPr>
              <a:t>savas slimības </a:t>
            </a:r>
            <a:r>
              <a:rPr lang="lv-LV" sz="3200" dirty="0" smtClean="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lv-LV" sz="3200" b="1" dirty="0" smtClean="0">
                <a:solidFill>
                  <a:schemeClr val="tx1"/>
                </a:solidFill>
                <a:latin typeface="Calibri" pitchFamily="34" charset="0"/>
              </a:rPr>
              <a:t>maldu mācības</a:t>
            </a:r>
            <a:r>
              <a:rPr lang="lv-LV" sz="3200" dirty="0" smtClean="0">
                <a:solidFill>
                  <a:schemeClr val="tx1"/>
                </a:solidFill>
                <a:latin typeface="Calibri" pitchFamily="34" charset="0"/>
              </a:rPr>
              <a:t>)!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0"/>
                            </p:stCondLst>
                            <p:childTnLst>
                              <p:par>
                                <p:cTn id="6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ow to Start a Small Group Bible Study | Lifew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114644"/>
            <a:ext cx="7470998" cy="3743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Mācīsimies no </a:t>
            </a:r>
            <a:r>
              <a:rPr lang="lv-LV" b="1" dirty="0" err="1" smtClean="0">
                <a:solidFill>
                  <a:schemeClr val="tx1"/>
                </a:solidFill>
              </a:rPr>
              <a:t>Berojiešiem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15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251520" y="836712"/>
            <a:ext cx="8712968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dirty="0" smtClean="0"/>
              <a:t>“10 Bet brāļi tūdaļ naktī Pāvilu un </a:t>
            </a:r>
            <a:r>
              <a:rPr lang="lv-LV" sz="2800" dirty="0" err="1" smtClean="0"/>
              <a:t>Sīlu</a:t>
            </a:r>
            <a:r>
              <a:rPr lang="lv-LV" sz="2800" dirty="0" smtClean="0"/>
              <a:t> nosūtīja uz </a:t>
            </a:r>
            <a:r>
              <a:rPr lang="lv-LV" sz="2800" dirty="0" err="1" smtClean="0"/>
              <a:t>Beroju</a:t>
            </a:r>
            <a:r>
              <a:rPr lang="lv-LV" sz="2800" dirty="0" smtClean="0"/>
              <a:t>; tur nonākuši, viņi iegāja jūdu sinagogā</a:t>
            </a:r>
            <a:r>
              <a:rPr lang="lv-LV" sz="2800" dirty="0" smtClean="0"/>
              <a:t>. 11 </a:t>
            </a:r>
            <a:r>
              <a:rPr lang="lv-LV" sz="2800" dirty="0" smtClean="0"/>
              <a:t>Tie bija labvēlīgāki par </a:t>
            </a:r>
            <a:r>
              <a:rPr lang="lv-LV" sz="2800" dirty="0" err="1" smtClean="0"/>
              <a:t>Tesalonīkes</a:t>
            </a:r>
            <a:r>
              <a:rPr lang="lv-LV" sz="2800" dirty="0" smtClean="0"/>
              <a:t> jūdiem un vārdu labprāt uzņēma, meklēdami ik dienas rakstos, vai tas tā esot</a:t>
            </a:r>
            <a:r>
              <a:rPr lang="lv-LV" sz="2800" dirty="0" smtClean="0"/>
              <a:t>.” (Ap.d.17:10-11)</a:t>
            </a:r>
            <a:endParaRPr lang="lv-LV" sz="2800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251520" y="5373216"/>
            <a:ext cx="208823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Labo paturam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6732240" y="5373216"/>
            <a:ext cx="208823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Slikto atmetam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755576" y="4797152"/>
            <a:ext cx="5256584" cy="1512168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Pret Jēzu, pret pestīšanu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79512" y="2996952"/>
            <a:ext cx="3851920" cy="1512168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Nāvējošas slimības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CCF01C6-AB49-4AED-AE2A-EDD702AB2014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Par ko ir vērts runāt?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179512" y="1196752"/>
            <a:ext cx="3851920" cy="136815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Nozīmīgi maldi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572000" y="1124744"/>
            <a:ext cx="4355976" cy="1368152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Nenozīmīgi maldi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9" name="Picture 4" descr="D:\Downloads\bi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4437112"/>
            <a:ext cx="2016224" cy="2016224"/>
          </a:xfrm>
          <a:prstGeom prst="rect">
            <a:avLst/>
          </a:prstGeom>
          <a:noFill/>
        </p:spPr>
      </p:pic>
      <p:sp>
        <p:nvSpPr>
          <p:cNvPr id="12" name="Oval 11"/>
          <p:cNvSpPr/>
          <p:nvPr/>
        </p:nvSpPr>
        <p:spPr>
          <a:xfrm>
            <a:off x="4932040" y="2924944"/>
            <a:ext cx="3851920" cy="208823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Slimības ar ko var sadzīvot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63347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lv-LV" sz="2800" b="1" dirty="0" smtClean="0">
                <a:cs typeface="Arial" charset="0"/>
              </a:rPr>
              <a:t>Vienīgais</a:t>
            </a:r>
            <a:r>
              <a:rPr lang="lv-LV" sz="2800" dirty="0" smtClean="0">
                <a:cs typeface="Arial" charset="0"/>
              </a:rPr>
              <a:t> </a:t>
            </a:r>
            <a:r>
              <a:rPr lang="lv-LV" sz="2800" dirty="0">
                <a:cs typeface="Arial" charset="0"/>
              </a:rPr>
              <a:t>par ko ir vērts </a:t>
            </a:r>
            <a:r>
              <a:rPr lang="lv-LV" sz="2800" b="1" dirty="0">
                <a:cs typeface="Arial" charset="0"/>
              </a:rPr>
              <a:t>cīnīties</a:t>
            </a:r>
            <a:r>
              <a:rPr lang="lv-LV" sz="2800" dirty="0">
                <a:cs typeface="Arial" charset="0"/>
              </a:rPr>
              <a:t> ir </a:t>
            </a:r>
            <a:r>
              <a:rPr lang="lv-LV" sz="2800" b="1" dirty="0" smtClean="0">
                <a:cs typeface="Arial" charset="0"/>
              </a:rPr>
              <a:t>pestīšana</a:t>
            </a:r>
            <a:r>
              <a:rPr lang="lv-LV" sz="2800" dirty="0" smtClean="0">
                <a:cs typeface="Arial" charset="0"/>
              </a:rPr>
              <a:t>!</a:t>
            </a:r>
            <a:endParaRPr lang="lv-LV" sz="2800" dirty="0">
              <a:cs typeface="Arial" charset="0"/>
            </a:endParaRPr>
          </a:p>
        </p:txBody>
      </p:sp>
      <p:sp>
        <p:nvSpPr>
          <p:cNvPr id="15" name="Down Arrow 14"/>
          <p:cNvSpPr/>
          <p:nvPr/>
        </p:nvSpPr>
        <p:spPr>
          <a:xfrm rot="1913561">
            <a:off x="3347864" y="710361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9450675">
            <a:off x="4644008" y="764704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print"/>
          <a:srcRect l="2990" t="2807" b="7355"/>
          <a:stretch>
            <a:fillRect/>
          </a:stretch>
        </p:blipFill>
        <p:spPr bwMode="auto">
          <a:xfrm>
            <a:off x="179512" y="1412776"/>
            <a:ext cx="949052" cy="9361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340768"/>
            <a:ext cx="901453" cy="9178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Down Arrow 18"/>
          <p:cNvSpPr/>
          <p:nvPr/>
        </p:nvSpPr>
        <p:spPr>
          <a:xfrm>
            <a:off x="1907704" y="2636912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6588224" y="2564904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2771800" y="4509120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62466" grpId="0"/>
      <p:bldP spid="6" grpId="0" animBg="1"/>
      <p:bldP spid="7" grpId="0" animBg="1"/>
      <p:bldP spid="12" grpId="0" animBg="1"/>
      <p:bldP spid="15" grpId="0" animBg="1"/>
      <p:bldP spid="16" grpId="0" animBg="1"/>
      <p:bldP spid="19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205AC3C-2FAA-4975-88EC-4E92ECBCCF7F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Kuras konfesijas būs debesīs?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4601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914" y="980728"/>
            <a:ext cx="8591550" cy="30003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0280" y="4437112"/>
            <a:ext cx="1933720" cy="1908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221088"/>
            <a:ext cx="78581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2800" dirty="0" smtClean="0">
                <a:cs typeface="Arial" charset="0"/>
              </a:rPr>
              <a:t>Kas </a:t>
            </a:r>
            <a:r>
              <a:rPr lang="lv-LV" sz="2800" dirty="0">
                <a:cs typeface="Arial" charset="0"/>
              </a:rPr>
              <a:t>tic </a:t>
            </a:r>
            <a:r>
              <a:rPr lang="lv-LV" sz="2800" b="1" dirty="0" smtClean="0">
                <a:cs typeface="Arial" charset="0"/>
              </a:rPr>
              <a:t>Jēzus Kristus nāvei par mums </a:t>
            </a:r>
            <a:r>
              <a:rPr lang="lv-LV" sz="2800" dirty="0" smtClean="0">
                <a:cs typeface="Arial" charset="0"/>
              </a:rPr>
              <a:t>kā </a:t>
            </a:r>
            <a:r>
              <a:rPr lang="lv-LV" sz="2800" b="1" dirty="0" smtClean="0">
                <a:cs typeface="Arial" charset="0"/>
              </a:rPr>
              <a:t>ticības </a:t>
            </a:r>
            <a:r>
              <a:rPr lang="lv-LV" sz="2800" b="1" dirty="0">
                <a:cs typeface="Arial" charset="0"/>
              </a:rPr>
              <a:t>apliecībā </a:t>
            </a:r>
            <a:r>
              <a:rPr lang="lv-LV" sz="2800" dirty="0">
                <a:cs typeface="Arial" charset="0"/>
              </a:rPr>
              <a:t>rakstīts, tie </a:t>
            </a:r>
            <a:r>
              <a:rPr lang="lv-LV" sz="2800" b="1" dirty="0" smtClean="0">
                <a:cs typeface="Arial" charset="0"/>
              </a:rPr>
              <a:t>mantos debesu valstību.</a:t>
            </a:r>
            <a:endParaRPr lang="lv-LV" sz="2800" dirty="0"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259632" y="5301208"/>
            <a:ext cx="5688632" cy="155679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Kristieši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Kā izturēties pret citām konfesijām?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36512" y="692696"/>
            <a:ext cx="93245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800" i="1" dirty="0" smtClean="0"/>
              <a:t>Un beidzot, brāļi, priecājieties, pilnveidojieties, uzmundriniet cits citu, esiet vienprātīgi, dzīvojiet mierā, un tad mīlestības un miera Dievs būs ar jums</a:t>
            </a:r>
            <a:r>
              <a:rPr lang="lv-LV" sz="2800" dirty="0" smtClean="0"/>
              <a:t>. (2.Kor 13:11)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18</a:t>
            </a:fld>
            <a:endParaRPr lang="lv-LV" smtClean="0"/>
          </a:p>
        </p:txBody>
      </p:sp>
      <p:pic>
        <p:nvPicPr>
          <p:cNvPr id="16386" name="Picture 2" descr="Christians matter, even though they're unwoke | The Austral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9144000" cy="479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Oval 7"/>
          <p:cNvSpPr/>
          <p:nvPr/>
        </p:nvSpPr>
        <p:spPr>
          <a:xfrm>
            <a:off x="4355976" y="5445224"/>
            <a:ext cx="4464496" cy="1152128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Citiem par labu priekšzīmi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076056" y="2276872"/>
            <a:ext cx="3923928" cy="72008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Kristu centrā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179512" y="2276872"/>
            <a:ext cx="3635896" cy="576064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Turiet mieru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60040" y="5517232"/>
            <a:ext cx="3779912" cy="100811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Meklējiet vienprātību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5536" y="3501008"/>
            <a:ext cx="2880320" cy="1512168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Debesu valstības celšanai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19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53181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1.Kor.1:10-13 </a:t>
            </a:r>
            <a:r>
              <a:rPr lang="lv-LV" sz="3600" b="1" dirty="0" smtClean="0"/>
              <a:t>Kristiešu vienotība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76" y="546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939199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3600" baseline="30000" dirty="0" smtClean="0"/>
              <a:t>10</a:t>
            </a:r>
            <a:r>
              <a:rPr lang="lv-LV" sz="3600" dirty="0" smtClean="0"/>
              <a:t> Brāļi, es aicinu jūs mūsu Kunga Jēzus Kristus vārdā, esiet visi vienoti, lai starp jums nav šķelšanās, bet lai jūs būtu saliedēti vienprātībā un kopīgā atziņā. </a:t>
            </a:r>
            <a:r>
              <a:rPr lang="lv-LV" sz="3600" baseline="30000" dirty="0" smtClean="0"/>
              <a:t>11</a:t>
            </a:r>
            <a:r>
              <a:rPr lang="lv-LV" sz="3600" dirty="0" smtClean="0"/>
              <a:t> Raugiet, par jums, mani brāļi, man ir darīts zināms no </a:t>
            </a:r>
            <a:r>
              <a:rPr lang="lv-LV" sz="3600" dirty="0" err="1" smtClean="0"/>
              <a:t>Hloes</a:t>
            </a:r>
            <a:r>
              <a:rPr lang="lv-LV" sz="3600" dirty="0" smtClean="0"/>
              <a:t> nama ļaudīm, ka starp jums esot strīdi. </a:t>
            </a:r>
            <a:r>
              <a:rPr lang="lv-LV" sz="3600" baseline="30000" dirty="0" smtClean="0"/>
              <a:t>12</a:t>
            </a:r>
            <a:r>
              <a:rPr lang="lv-LV" sz="3600" dirty="0" smtClean="0"/>
              <a:t>  Es gribu sacīt, redzi, ko: ikviens pie jums paradis runāt – es piederu Pāvilam, es </a:t>
            </a:r>
            <a:r>
              <a:rPr lang="lv-LV" sz="3600" dirty="0" err="1" smtClean="0"/>
              <a:t>Apollam</a:t>
            </a:r>
            <a:r>
              <a:rPr lang="lv-LV" sz="3600" dirty="0" smtClean="0"/>
              <a:t>, es Pēterim, bet es Kristum. </a:t>
            </a:r>
            <a:r>
              <a:rPr lang="lv-LV" sz="3600" baseline="30000" dirty="0" smtClean="0"/>
              <a:t>13</a:t>
            </a:r>
            <a:r>
              <a:rPr lang="lv-LV" sz="3600" dirty="0" smtClean="0"/>
              <a:t> Vai tad Kristus būtu dalīts? </a:t>
            </a:r>
            <a:endParaRPr lang="lv-LV" sz="32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28.jan.2024.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5704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11</a:t>
            </a:r>
            <a:r>
              <a:rPr lang="lv-LV" sz="2800" i="1" dirty="0" smtClean="0"/>
              <a:t> Raugiet, par jums, mani brāļi, man ir darīts zināms no </a:t>
            </a:r>
            <a:r>
              <a:rPr lang="lv-LV" sz="2800" i="1" dirty="0" err="1" smtClean="0"/>
              <a:t>Hloes</a:t>
            </a:r>
            <a:r>
              <a:rPr lang="lv-LV" sz="2800" i="1" dirty="0" smtClean="0"/>
              <a:t> nama ļaudīm, ka </a:t>
            </a:r>
            <a:r>
              <a:rPr lang="lv-LV" sz="2800" b="1" i="1" dirty="0" smtClean="0"/>
              <a:t>starp jums esot strīdi</a:t>
            </a:r>
            <a:r>
              <a:rPr lang="lv-LV" sz="2800" i="1" dirty="0" smtClean="0"/>
              <a:t>. </a:t>
            </a:r>
            <a:r>
              <a:rPr lang="lv-LV" sz="2800" i="1" baseline="30000" dirty="0" smtClean="0"/>
              <a:t>12</a:t>
            </a:r>
            <a:r>
              <a:rPr lang="lv-LV" sz="2800" i="1" dirty="0" smtClean="0"/>
              <a:t>  Es gribu sacīt, redzi, ko: ikviens pie jums paradis runāt – es piederu Pāvilam, es </a:t>
            </a:r>
            <a:r>
              <a:rPr lang="lv-LV" sz="2800" i="1" dirty="0" err="1" smtClean="0"/>
              <a:t>Apollam</a:t>
            </a:r>
            <a:r>
              <a:rPr lang="lv-LV" sz="2800" i="1" dirty="0" smtClean="0"/>
              <a:t>, es Pēterim, bet es Kristum. </a:t>
            </a:r>
            <a:r>
              <a:rPr lang="lv-LV" sz="2800" i="1" baseline="30000" dirty="0" smtClean="0"/>
              <a:t>13</a:t>
            </a:r>
            <a:r>
              <a:rPr lang="lv-LV" sz="2800" i="1" dirty="0" smtClean="0"/>
              <a:t> </a:t>
            </a:r>
            <a:r>
              <a:rPr lang="lv-LV" sz="2800" b="1" i="1" dirty="0" smtClean="0"/>
              <a:t>Vai tad Kristus būtu dalīts? </a:t>
            </a:r>
            <a:r>
              <a:rPr lang="lv-LV" sz="2800" i="1" dirty="0" smtClean="0"/>
              <a:t>Vai Pāvils jūsu dēļ būtu krustā sists, vai jūs būtu Pāvila vārdā kristīti?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3074" name="Picture 2" descr="St. Paul - Saints &amp; Angels - Catholic Onl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85102"/>
            <a:ext cx="1800200" cy="34960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 descr="Saint Apollo - Hand-Painted Icon | OramaWorld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708920"/>
            <a:ext cx="2133472" cy="35981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8" name="Picture 6" descr="St Peter the Apostle Statue | Wood Carved or Fiberglass - ChurchSupplies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08920"/>
            <a:ext cx="2232248" cy="35283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080" name="AutoShape 8" descr="Jesus christ Stock Photos, Royalty Free Jesus christ Images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" name="AutoShape 10" descr="Jesus christ Stock Photos, Royalty Free Jesus christ Images | Depositphot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5" cstate="print"/>
          <a:srcRect l="12419" r="9362"/>
          <a:stretch>
            <a:fillRect/>
          </a:stretch>
        </p:blipFill>
        <p:spPr bwMode="auto">
          <a:xfrm>
            <a:off x="6948264" y="2636912"/>
            <a:ext cx="2098771" cy="35055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95536" y="6237312"/>
            <a:ext cx="16561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Pāvils</a:t>
            </a:r>
            <a:endParaRPr lang="lv-LV" sz="3600" b="1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555776" y="6211669"/>
            <a:ext cx="16561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err="1" smtClean="0"/>
              <a:t>Apolls</a:t>
            </a:r>
            <a:endParaRPr lang="lv-LV" sz="3600" b="1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932040" y="6211669"/>
            <a:ext cx="1872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Pēteris</a:t>
            </a:r>
            <a:endParaRPr lang="lv-LV" sz="3600" b="1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271792" y="6211669"/>
            <a:ext cx="187220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3600" b="1" dirty="0" smtClean="0"/>
              <a:t>Jēzus</a:t>
            </a:r>
            <a:endParaRPr lang="lv-LV" sz="3600" b="1" dirty="0"/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-17140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Vai Kristus ir dalīts?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l="9346" t="16271" r="17757" b="4944"/>
          <a:stretch>
            <a:fillRect/>
          </a:stretch>
        </p:blipFill>
        <p:spPr bwMode="auto">
          <a:xfrm>
            <a:off x="1547664" y="2308596"/>
            <a:ext cx="6264696" cy="454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Kristiešu vienotības nedēļa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4704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 smtClean="0"/>
              <a:t>Kā </a:t>
            </a:r>
            <a:r>
              <a:rPr lang="lv-LV" sz="3600" b="1" dirty="0" smtClean="0"/>
              <a:t>attiekties</a:t>
            </a:r>
            <a:r>
              <a:rPr lang="lv-LV" sz="3600" dirty="0" smtClean="0"/>
              <a:t> pret citām </a:t>
            </a:r>
            <a:r>
              <a:rPr lang="lv-LV" sz="3600" b="1" dirty="0" smtClean="0"/>
              <a:t>konfesijām</a:t>
            </a:r>
            <a:r>
              <a:rPr lang="lv-LV" sz="3600" dirty="0" smtClean="0"/>
              <a:t>?</a:t>
            </a:r>
          </a:p>
          <a:p>
            <a:pPr>
              <a:buFontTx/>
              <a:buChar char="•"/>
            </a:pPr>
            <a:r>
              <a:rPr lang="lv-LV" sz="3600" dirty="0" smtClean="0"/>
              <a:t>Kāpēc ir svarīgi uzturēt </a:t>
            </a:r>
            <a:r>
              <a:rPr lang="lv-LV" sz="3600" b="1" dirty="0" smtClean="0"/>
              <a:t>labas attiecības </a:t>
            </a:r>
            <a:r>
              <a:rPr lang="lv-LV" sz="3600" dirty="0" smtClean="0"/>
              <a:t>ar </a:t>
            </a:r>
            <a:r>
              <a:rPr lang="lv-LV" sz="3600" b="1" dirty="0" smtClean="0"/>
              <a:t>citām konfesijām</a:t>
            </a:r>
            <a:r>
              <a:rPr lang="lv-LV" sz="3600" dirty="0" smtClean="0"/>
              <a:t>? </a:t>
            </a:r>
            <a:endParaRPr lang="lv-LV" sz="3600" dirty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4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01836"/>
            <a:ext cx="9144000" cy="85090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Kāpēc tiekties pēc miera un vienprātības konfesiju starpā?</a:t>
            </a:r>
          </a:p>
        </p:txBody>
      </p:sp>
      <p:sp>
        <p:nvSpPr>
          <p:cNvPr id="1028" name="AutoShape 4" descr="Augsburgas ticības apliecība - iBook.lv - Grāmatu draug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Augsburgas ticības apliecība - iBook.lv - Grāmatu draug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Augsburgas ticības apliecība - iBook.lv - Grāmatu draug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496" y="1196752"/>
            <a:ext cx="4968552" cy="2952328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4000" b="1" dirty="0" smtClean="0">
              <a:solidFill>
                <a:schemeClr val="tx1"/>
              </a:solidFill>
            </a:endParaRPr>
          </a:p>
          <a:p>
            <a:pPr algn="ctr"/>
            <a:endParaRPr lang="lv-LV" sz="4000" b="1" dirty="0" smtClean="0">
              <a:solidFill>
                <a:schemeClr val="tx1"/>
              </a:solidFill>
            </a:endParaRPr>
          </a:p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1. Ticības priekšzīme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320480" y="1124744"/>
            <a:ext cx="4788024" cy="3168352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 sz="4000" b="1" dirty="0" smtClean="0">
              <a:solidFill>
                <a:schemeClr val="tx1"/>
              </a:solidFill>
            </a:endParaRPr>
          </a:p>
          <a:p>
            <a:pPr algn="ctr"/>
            <a:endParaRPr lang="lv-LV" sz="4000" b="1" dirty="0" smtClean="0">
              <a:solidFill>
                <a:schemeClr val="tx1"/>
              </a:solidFill>
            </a:endParaRPr>
          </a:p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2. Debesu valstība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418034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3 Jo jūs vēl esat miesīgi. Kamēr jūsu starpā </a:t>
            </a:r>
            <a:r>
              <a:rPr lang="lv-LV" sz="2800" b="1" i="1" dirty="0" smtClean="0"/>
              <a:t>naids</a:t>
            </a:r>
            <a:r>
              <a:rPr lang="lv-LV" sz="2800" i="1" dirty="0" smtClean="0"/>
              <a:t> un </a:t>
            </a:r>
            <a:r>
              <a:rPr lang="lv-LV" sz="2800" b="1" i="1" dirty="0" smtClean="0"/>
              <a:t>ķildas</a:t>
            </a:r>
            <a:r>
              <a:rPr lang="lv-LV" sz="2800" i="1" dirty="0" smtClean="0"/>
              <a:t>, vai tad neesat </a:t>
            </a:r>
            <a:r>
              <a:rPr lang="lv-LV" sz="2800" b="1" i="1" dirty="0" smtClean="0"/>
              <a:t>miesīgi</a:t>
            </a:r>
            <a:r>
              <a:rPr lang="lv-LV" sz="2800" i="1" dirty="0" smtClean="0"/>
              <a:t> un vai nedzīvojat kā šīs </a:t>
            </a:r>
            <a:r>
              <a:rPr lang="lv-LV" sz="2800" b="1" i="1" dirty="0" smtClean="0"/>
              <a:t>pasaules cilvēki</a:t>
            </a:r>
            <a:r>
              <a:rPr lang="lv-LV" sz="2800" i="1" dirty="0" smtClean="0"/>
              <a:t>? 4 Jo, kad viens saka: es turos pie Pāvila, bet otrs: es pie </a:t>
            </a:r>
            <a:r>
              <a:rPr lang="lv-LV" sz="2800" i="1" dirty="0" err="1" smtClean="0"/>
              <a:t>Apolla</a:t>
            </a:r>
            <a:r>
              <a:rPr lang="lv-LV" sz="2800" i="1" dirty="0" smtClean="0"/>
              <a:t>, - vai tad neesat miesīgi? 5 Kas tad ir </a:t>
            </a:r>
            <a:r>
              <a:rPr lang="lv-LV" sz="2800" i="1" dirty="0" err="1" smtClean="0"/>
              <a:t>Apolls</a:t>
            </a:r>
            <a:r>
              <a:rPr lang="lv-LV" sz="2800" i="1" dirty="0" smtClean="0"/>
              <a:t>, un kas ir Pāvils? Tik </a:t>
            </a:r>
            <a:r>
              <a:rPr lang="lv-LV" sz="2800" b="1" i="1" dirty="0" smtClean="0"/>
              <a:t>kalpi</a:t>
            </a:r>
            <a:r>
              <a:rPr lang="lv-LV" sz="2800" i="1" dirty="0" smtClean="0"/>
              <a:t>, ar kuru </a:t>
            </a:r>
            <a:r>
              <a:rPr lang="lv-LV" sz="2800" b="1" i="1" dirty="0" smtClean="0"/>
              <a:t>palīdzību</a:t>
            </a:r>
            <a:r>
              <a:rPr lang="lv-LV" sz="2800" i="1" dirty="0" smtClean="0"/>
              <a:t> jūs </a:t>
            </a:r>
            <a:r>
              <a:rPr lang="lv-LV" sz="2800" b="1" i="1" dirty="0" smtClean="0"/>
              <a:t>kļuvāt ticīgi </a:t>
            </a:r>
            <a:r>
              <a:rPr lang="lv-LV" sz="2800" i="1" dirty="0" smtClean="0"/>
              <a:t>(1.Kor.3:3-5)</a:t>
            </a:r>
            <a:endParaRPr lang="lv-LV" sz="2800" i="1" dirty="0"/>
          </a:p>
        </p:txBody>
      </p:sp>
      <p:pic>
        <p:nvPicPr>
          <p:cNvPr id="41986" name="Picture 2" descr="D:\Downloads\ey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052736"/>
            <a:ext cx="1872208" cy="1872208"/>
          </a:xfrm>
          <a:prstGeom prst="rect">
            <a:avLst/>
          </a:prstGeom>
          <a:noFill/>
        </p:spPr>
      </p:pic>
      <p:pic>
        <p:nvPicPr>
          <p:cNvPr id="41987" name="Picture 3" descr="D:\Downloads\heaven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8759" y="1196753"/>
            <a:ext cx="1863601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205AC3C-2FAA-4975-88EC-4E92ECBCCF7F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Kas ir kristīga konfesija?</a:t>
            </a:r>
            <a:endParaRPr lang="lv-LV" sz="4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836712"/>
            <a:ext cx="78581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>
                <a:cs typeface="Arial" charset="0"/>
              </a:rPr>
              <a:t>Apustuļi mēģināja novilkt </a:t>
            </a:r>
            <a:r>
              <a:rPr lang="lv-LV" sz="2800" b="1" dirty="0">
                <a:cs typeface="Arial" charset="0"/>
              </a:rPr>
              <a:t>Baznīcas robežu</a:t>
            </a:r>
            <a:r>
              <a:rPr lang="lv-LV" sz="2800" dirty="0">
                <a:cs typeface="Arial" charset="0"/>
              </a:rPr>
              <a:t>, kur ir kristīga Baznīca un kur nē: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>
                <a:cs typeface="Arial" charset="0"/>
              </a:rPr>
              <a:t>Tā ir </a:t>
            </a:r>
            <a:r>
              <a:rPr lang="lv-LV" sz="2800" b="1" dirty="0">
                <a:cs typeface="Arial" charset="0"/>
              </a:rPr>
              <a:t>Apustuļu Ticības apliecība</a:t>
            </a:r>
            <a:r>
              <a:rPr lang="lv-LV" sz="2800" dirty="0">
                <a:cs typeface="Arial" charset="0"/>
              </a:rPr>
              <a:t> </a:t>
            </a:r>
          </a:p>
          <a:p>
            <a:pPr>
              <a:buFont typeface="Wingdings" pitchFamily="2" charset="2"/>
              <a:buChar char="§"/>
            </a:pPr>
            <a:r>
              <a:rPr lang="lv-LV" sz="2800" dirty="0">
                <a:cs typeface="Arial" charset="0"/>
              </a:rPr>
              <a:t>Kas tic kā šai ticības apliecībā rakstīts, tie </a:t>
            </a:r>
            <a:r>
              <a:rPr lang="lv-LV" sz="2800" b="1" dirty="0">
                <a:cs typeface="Arial" charset="0"/>
              </a:rPr>
              <a:t>ietilpst kristīgā Baznīcā</a:t>
            </a:r>
            <a:r>
              <a:rPr lang="lv-LV" sz="2800" dirty="0">
                <a:cs typeface="Arial" charset="0"/>
              </a:rPr>
              <a:t>, bet tie, kuri netic neietilpst. </a:t>
            </a: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1350" y="1268760"/>
            <a:ext cx="2152650" cy="2124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Oval 6"/>
          <p:cNvSpPr/>
          <p:nvPr/>
        </p:nvSpPr>
        <p:spPr>
          <a:xfrm>
            <a:off x="1475656" y="3212976"/>
            <a:ext cx="5004048" cy="1008112"/>
          </a:xfrm>
          <a:prstGeom prst="ellipse">
            <a:avLst/>
          </a:prstGeom>
          <a:solidFill>
            <a:schemeClr val="accent1">
              <a:alpha val="8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1. Trīsvienība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39552" y="5445224"/>
            <a:ext cx="5531856" cy="1340768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3. Glābšana ticībā uz Jēzu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283968" y="4221088"/>
            <a:ext cx="4739768" cy="1260140"/>
          </a:xfrm>
          <a:prstGeom prst="ellipse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2. Kristus dievišķums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7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Latvijā labas attiecības lielāko konfesiju starpā.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Regulāri ekumeniskie dievkalpojumi.</a:t>
            </a:r>
          </a:p>
          <a:p>
            <a:pPr>
              <a:buFontTx/>
              <a:buChar char="•"/>
            </a:pPr>
            <a:r>
              <a:rPr lang="lv-LV" sz="2800" dirty="0" smtClean="0"/>
              <a:t>Dažādu konfesiju dievkalpjumu translācijas LTV1.</a:t>
            </a:r>
          </a:p>
          <a:p>
            <a:pPr>
              <a:buFontTx/>
              <a:buChar char="•"/>
            </a:pPr>
            <a:r>
              <a:rPr lang="lv-LV" sz="2800" dirty="0" smtClean="0"/>
              <a:t>Ekumēnisks Latvijas Kristīgais Radio.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15362" name="Picture 2" descr="&#10;"/>
          <p:cNvPicPr>
            <a:picLocks noChangeAspect="1" noChangeArrowheads="1"/>
          </p:cNvPicPr>
          <p:nvPr/>
        </p:nvPicPr>
        <p:blipFill>
          <a:blip r:embed="rId2" cstate="print"/>
          <a:srcRect b="23119"/>
          <a:stretch>
            <a:fillRect/>
          </a:stretch>
        </p:blipFill>
        <p:spPr bwMode="auto">
          <a:xfrm>
            <a:off x="428596" y="2571744"/>
            <a:ext cx="8286776" cy="407196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0900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Ekumeniskā situācija Latvijā</a:t>
            </a:r>
          </a:p>
        </p:txBody>
      </p:sp>
      <p:sp>
        <p:nvSpPr>
          <p:cNvPr id="9" name="Rectangle 8"/>
          <p:cNvSpPr/>
          <p:nvPr/>
        </p:nvSpPr>
        <p:spPr>
          <a:xfrm>
            <a:off x="6156176" y="4509120"/>
            <a:ext cx="23230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400" b="1" dirty="0" smtClean="0"/>
              <a:t>Dati: la.lv 2017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l="9346" t="16271" r="17757" b="4944"/>
          <a:stretch>
            <a:fillRect/>
          </a:stretch>
        </p:blipFill>
        <p:spPr bwMode="auto">
          <a:xfrm>
            <a:off x="395536" y="844420"/>
            <a:ext cx="8280920" cy="601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01836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Ko varam mācīties no citām konfesijām?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8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Romas katoļu baznīca Latvijā - Nacionālā enciklopēdij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5809"/>
            <a:ext cx="9144000" cy="6092191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 katoļiem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6300192" y="908720"/>
            <a:ext cx="244827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Garīgas kopienas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4355976" y="5373216"/>
            <a:ext cx="453650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Dažādu laiku svēto turēšana godā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395536" y="908720"/>
            <a:ext cx="3384376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Paklausību garīdzniekiem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323528" y="5373216"/>
            <a:ext cx="244827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Baznīcas vēsture</a:t>
            </a:r>
            <a:endParaRPr lang="en-US" sz="3600" dirty="0"/>
          </a:p>
        </p:txBody>
      </p:sp>
      <p:sp>
        <p:nvSpPr>
          <p:cNvPr id="13" name="Right Arrow 12"/>
          <p:cNvSpPr/>
          <p:nvPr/>
        </p:nvSpPr>
        <p:spPr>
          <a:xfrm>
            <a:off x="3203848" y="5589240"/>
            <a:ext cx="79208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6444208" y="2204864"/>
            <a:ext cx="244827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Baznīcas kopība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7338</TotalTime>
  <Words>604</Words>
  <Application>Microsoft Office PowerPoint</Application>
  <PresentationFormat>On-screen Show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1.Kor.1:10-13 Kristiešu vienotība</vt:lpstr>
      <vt:lpstr>1.Kor.1:10-13 Kristiešu vienotība</vt:lpstr>
      <vt:lpstr>Vai Kristus ir dalīts?</vt:lpstr>
      <vt:lpstr>Kristiešu vienotības nedēļa</vt:lpstr>
      <vt:lpstr>Kāpēc tiekties pēc miera un vienprātības konfesiju starpā?</vt:lpstr>
      <vt:lpstr>Slide 6</vt:lpstr>
      <vt:lpstr>Ekumeniskā situācija Latvijā</vt:lpstr>
      <vt:lpstr>Ko varam mācīties no citām konfesijām?</vt:lpstr>
      <vt:lpstr>No katoļiem</vt:lpstr>
      <vt:lpstr>No baptistiem</vt:lpstr>
      <vt:lpstr>No pareizticīgiem</vt:lpstr>
      <vt:lpstr>No adventistiem</vt:lpstr>
      <vt:lpstr>No mormoņiem</vt:lpstr>
      <vt:lpstr>Slide 14</vt:lpstr>
      <vt:lpstr>Mācīsimies no Berojiešiem</vt:lpstr>
      <vt:lpstr>Slide 16</vt:lpstr>
      <vt:lpstr>Slide 17</vt:lpstr>
      <vt:lpstr>Kā izturēties pret citām konfesijām?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114</cp:revision>
  <dcterms:created xsi:type="dcterms:W3CDTF">2010-10-07T14:46:11Z</dcterms:created>
  <dcterms:modified xsi:type="dcterms:W3CDTF">2024-01-25T21:44:52Z</dcterms:modified>
</cp:coreProperties>
</file>