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87" r:id="rId2"/>
    <p:sldId id="258" r:id="rId3"/>
    <p:sldId id="288" r:id="rId4"/>
    <p:sldId id="289" r:id="rId5"/>
    <p:sldId id="290" r:id="rId6"/>
    <p:sldId id="291" r:id="rId7"/>
    <p:sldId id="292" r:id="rId8"/>
    <p:sldId id="293" r:id="rId9"/>
    <p:sldId id="260" r:id="rId10"/>
    <p:sldId id="294" r:id="rId11"/>
    <p:sldId id="295" r:id="rId12"/>
    <p:sldId id="296" r:id="rId13"/>
    <p:sldId id="286" r:id="rId14"/>
    <p:sldId id="297" r:id="rId15"/>
    <p:sldId id="279" r:id="rId16"/>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24" autoAdjust="0"/>
  </p:normalViewPr>
  <p:slideViewPr>
    <p:cSldViewPr>
      <p:cViewPr>
        <p:scale>
          <a:sx n="75" d="100"/>
          <a:sy n="75" d="100"/>
        </p:scale>
        <p:origin x="-678" y="15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1" y="0"/>
            <a:ext cx="2946448" cy="497438"/>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lvl1pPr defTabSz="914291" eaLnBrk="0" hangingPunct="0">
              <a:defRPr sz="1200"/>
            </a:lvl1pPr>
          </a:lstStyle>
          <a:p>
            <a:pPr>
              <a:defRPr/>
            </a:pPr>
            <a:endParaRPr lang="lv-LV"/>
          </a:p>
        </p:txBody>
      </p:sp>
      <p:sp>
        <p:nvSpPr>
          <p:cNvPr id="21507" name="Rectangle 3"/>
          <p:cNvSpPr>
            <a:spLocks noGrp="1" noChangeArrowheads="1"/>
          </p:cNvSpPr>
          <p:nvPr>
            <p:ph type="dt" idx="1"/>
          </p:nvPr>
        </p:nvSpPr>
        <p:spPr bwMode="auto">
          <a:xfrm>
            <a:off x="3849648" y="0"/>
            <a:ext cx="2946448" cy="497438"/>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lvl1pPr algn="r" defTabSz="914291" eaLnBrk="0" hangingPunct="0">
              <a:defRPr sz="1200"/>
            </a:lvl1pPr>
          </a:lstStyle>
          <a:p>
            <a:pPr>
              <a:defRPr/>
            </a:pPr>
            <a:fld id="{E0036556-3C21-4B8F-8A16-88583D0ADD5E}" type="datetimeFigureOut">
              <a:rPr lang="lv-LV"/>
              <a:pPr>
                <a:defRPr/>
              </a:pPr>
              <a:t>07.01.2023</a:t>
            </a:fld>
            <a:endParaRPr lang="lv-LV"/>
          </a:p>
        </p:txBody>
      </p:sp>
      <p:sp>
        <p:nvSpPr>
          <p:cNvPr id="12292" name="Rectangle 4"/>
          <p:cNvSpPr>
            <a:spLocks noGrp="1" noRot="1" noChangeAspect="1" noChangeArrowheads="1" noTextEdit="1"/>
          </p:cNvSpPr>
          <p:nvPr>
            <p:ph type="sldImg" idx="2"/>
          </p:nvPr>
        </p:nvSpPr>
        <p:spPr bwMode="auto">
          <a:xfrm>
            <a:off x="919163" y="744538"/>
            <a:ext cx="4960937" cy="3722687"/>
          </a:xfrm>
          <a:prstGeom prst="rect">
            <a:avLst/>
          </a:prstGeom>
          <a:noFill/>
          <a:ln w="9525">
            <a:solidFill>
              <a:srgbClr val="000000"/>
            </a:solidFill>
            <a:miter lim="800000"/>
            <a:headEnd/>
            <a:tailEnd/>
          </a:ln>
        </p:spPr>
      </p:sp>
      <p:sp>
        <p:nvSpPr>
          <p:cNvPr id="21509" name="Rectangle 5"/>
          <p:cNvSpPr>
            <a:spLocks noGrp="1" noChangeArrowheads="1"/>
          </p:cNvSpPr>
          <p:nvPr>
            <p:ph type="body" sz="quarter" idx="3"/>
          </p:nvPr>
        </p:nvSpPr>
        <p:spPr bwMode="auto">
          <a:xfrm>
            <a:off x="678979" y="4715390"/>
            <a:ext cx="5439719" cy="4467461"/>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21510" name="Rectangle 6"/>
          <p:cNvSpPr>
            <a:spLocks noGrp="1" noChangeArrowheads="1"/>
          </p:cNvSpPr>
          <p:nvPr>
            <p:ph type="ftr" sz="quarter" idx="4"/>
          </p:nvPr>
        </p:nvSpPr>
        <p:spPr bwMode="auto">
          <a:xfrm>
            <a:off x="1" y="9427622"/>
            <a:ext cx="2946448" cy="497438"/>
          </a:xfrm>
          <a:prstGeom prst="rect">
            <a:avLst/>
          </a:prstGeom>
          <a:noFill/>
          <a:ln w="9525">
            <a:noFill/>
            <a:miter lim="800000"/>
            <a:headEnd/>
            <a:tailEnd/>
          </a:ln>
        </p:spPr>
        <p:txBody>
          <a:bodyPr vert="horz" wrap="square" lIns="91438" tIns="45718" rIns="91438" bIns="45718" numCol="1" anchor="b" anchorCtr="0" compatLnSpc="1">
            <a:prstTxWarp prst="textNoShape">
              <a:avLst/>
            </a:prstTxWarp>
          </a:bodyPr>
          <a:lstStyle>
            <a:lvl1pPr defTabSz="914291" eaLnBrk="0" hangingPunct="0">
              <a:defRPr sz="1200"/>
            </a:lvl1pPr>
          </a:lstStyle>
          <a:p>
            <a:pPr>
              <a:defRPr/>
            </a:pPr>
            <a:endParaRPr lang="lv-LV"/>
          </a:p>
        </p:txBody>
      </p:sp>
      <p:sp>
        <p:nvSpPr>
          <p:cNvPr id="21511" name="Rectangle 7"/>
          <p:cNvSpPr>
            <a:spLocks noGrp="1" noChangeArrowheads="1"/>
          </p:cNvSpPr>
          <p:nvPr>
            <p:ph type="sldNum" sz="quarter" idx="5"/>
          </p:nvPr>
        </p:nvSpPr>
        <p:spPr bwMode="auto">
          <a:xfrm>
            <a:off x="3849648" y="9427622"/>
            <a:ext cx="2946448" cy="497438"/>
          </a:xfrm>
          <a:prstGeom prst="rect">
            <a:avLst/>
          </a:prstGeom>
          <a:noFill/>
          <a:ln w="9525">
            <a:noFill/>
            <a:miter lim="800000"/>
            <a:headEnd/>
            <a:tailEnd/>
          </a:ln>
        </p:spPr>
        <p:txBody>
          <a:bodyPr vert="horz" wrap="square" lIns="91438" tIns="45718" rIns="91438" bIns="45718" numCol="1" anchor="b" anchorCtr="0" compatLnSpc="1">
            <a:prstTxWarp prst="textNoShape">
              <a:avLst/>
            </a:prstTxWarp>
          </a:bodyPr>
          <a:lstStyle>
            <a:lvl1pPr algn="r" defTabSz="914291" eaLnBrk="0" hangingPunct="0">
              <a:defRPr sz="1200"/>
            </a:lvl1pPr>
          </a:lstStyle>
          <a:p>
            <a:pPr>
              <a:defRPr/>
            </a:pPr>
            <a:fld id="{9FEA989D-78B7-49FD-AE76-64EA137DBD29}" type="slidenum">
              <a:rPr lang="lv-LV"/>
              <a:pPr>
                <a:defRPr/>
              </a:pPr>
              <a:t>‹#›</a:t>
            </a:fld>
            <a:endParaRPr 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3A0B2A1-3160-4B85-89D9-BBDA935B999E}"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1CC1E63-9B67-44D8-A3E4-4DBF217D42BD}"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6063F26-55FE-4948-845D-858CB2BFFEE1}"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B254078-EFE6-4132-94C6-88E9C8ED22E3}"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6B5A6CB-786F-46B2-BFBF-0A7DCC69E9C8}"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F813D5C-B69E-4C8E-91EB-5F49C87EB7B8}"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7A7AAA17-3DC3-4C04-886E-48C700C51998}"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B052FBC-7968-4442-888B-CA2662237B5E}"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B94B5C83-B448-4C8D-87A9-77B40857B8E1}"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13F75A7-8DDC-479A-B744-DD092C10991E}"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8045293-2265-44E9-BE5C-3BD2706914FD}"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68FA1E3-AAAA-44BA-B9CC-5DBD765E4E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idx="4294967295"/>
          </p:nvPr>
        </p:nvSpPr>
        <p:spPr>
          <a:xfrm>
            <a:off x="914400" y="71438"/>
            <a:ext cx="8229600" cy="836612"/>
          </a:xfrm>
        </p:spPr>
        <p:txBody>
          <a:bodyPr/>
          <a:lstStyle/>
          <a:p>
            <a:pPr eaLnBrk="1" hangingPunct="1"/>
            <a:r>
              <a:rPr lang="lv-LV" b="1" smtClean="0">
                <a:solidFill>
                  <a:schemeClr val="tx1"/>
                </a:solidFill>
              </a:rPr>
              <a:t>Mt.2:1-12 Zvaigznes diena</a:t>
            </a:r>
          </a:p>
        </p:txBody>
      </p:sp>
      <p:sp>
        <p:nvSpPr>
          <p:cNvPr id="2051"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pic>
        <p:nvPicPr>
          <p:cNvPr id="2052" name="Picture 3" descr="DOVE019"/>
          <p:cNvPicPr>
            <a:picLocks noChangeAspect="1" noChangeArrowheads="1"/>
          </p:cNvPicPr>
          <p:nvPr/>
        </p:nvPicPr>
        <p:blipFill>
          <a:blip r:embed="rId2" cstate="print"/>
          <a:srcRect/>
          <a:stretch>
            <a:fillRect/>
          </a:stretch>
        </p:blipFill>
        <p:spPr bwMode="auto">
          <a:xfrm>
            <a:off x="0" y="0"/>
            <a:ext cx="860425" cy="981075"/>
          </a:xfrm>
          <a:prstGeom prst="rect">
            <a:avLst/>
          </a:prstGeom>
          <a:noFill/>
          <a:ln w="9525">
            <a:noFill/>
            <a:miter lim="800000"/>
            <a:headEnd/>
            <a:tailEnd/>
          </a:ln>
        </p:spPr>
      </p:pic>
      <p:sp>
        <p:nvSpPr>
          <p:cNvPr id="2053"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37C352CC-84C2-4E21-B78A-3593F24AE6F5}" type="slidenum">
              <a:rPr lang="lv-LV" sz="1400"/>
              <a:pPr algn="r"/>
              <a:t>1</a:t>
            </a:fld>
            <a:endParaRPr lang="lv-LV" sz="1400"/>
          </a:p>
        </p:txBody>
      </p:sp>
      <p:sp>
        <p:nvSpPr>
          <p:cNvPr id="2055"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8</a:t>
            </a:r>
            <a:r>
              <a:rPr lang="lv-LV" sz="2000" dirty="0" smtClean="0"/>
              <a:t>.jan.2023.</a:t>
            </a:r>
            <a:endParaRPr lang="lv-LV" sz="2000" dirty="0"/>
          </a:p>
        </p:txBody>
      </p:sp>
      <p:sp>
        <p:nvSpPr>
          <p:cNvPr id="2056" name="Text Box 6"/>
          <p:cNvSpPr txBox="1">
            <a:spLocks noChangeArrowheads="1"/>
          </p:cNvSpPr>
          <p:nvPr/>
        </p:nvSpPr>
        <p:spPr bwMode="auto">
          <a:xfrm>
            <a:off x="6357938" y="785813"/>
            <a:ext cx="2786062"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pic>
        <p:nvPicPr>
          <p:cNvPr id="9" name="Picture 2" descr="Image result for epiphany"/>
          <p:cNvPicPr>
            <a:picLocks noChangeAspect="1" noChangeArrowheads="1"/>
          </p:cNvPicPr>
          <p:nvPr/>
        </p:nvPicPr>
        <p:blipFill>
          <a:blip r:embed="rId3" cstate="print"/>
          <a:srcRect/>
          <a:stretch>
            <a:fillRect/>
          </a:stretch>
        </p:blipFill>
        <p:spPr bwMode="auto">
          <a:xfrm>
            <a:off x="-1" y="1196752"/>
            <a:ext cx="9144001" cy="566124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Kas ir šie austrumu gudrie?</a:t>
            </a: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10</a:t>
            </a:fld>
            <a:endParaRPr lang="lv-LV" smtClean="0"/>
          </a:p>
        </p:txBody>
      </p:sp>
      <p:sp>
        <p:nvSpPr>
          <p:cNvPr id="4100" name="Rectangle 7"/>
          <p:cNvSpPr>
            <a:spLocks noChangeArrowheads="1"/>
          </p:cNvSpPr>
          <p:nvPr/>
        </p:nvSpPr>
        <p:spPr bwMode="auto">
          <a:xfrm>
            <a:off x="35496" y="3284984"/>
            <a:ext cx="2808312" cy="830997"/>
          </a:xfrm>
          <a:prstGeom prst="rect">
            <a:avLst/>
          </a:prstGeom>
          <a:noFill/>
          <a:ln w="9525">
            <a:noFill/>
            <a:miter lim="800000"/>
            <a:headEnd/>
            <a:tailEnd/>
          </a:ln>
        </p:spPr>
        <p:txBody>
          <a:bodyPr wrap="square">
            <a:spAutoFit/>
          </a:bodyPr>
          <a:lstStyle/>
          <a:p>
            <a:pPr algn="ctr"/>
            <a:r>
              <a:rPr lang="lv-LV" sz="2400" b="1" dirty="0" smtClean="0"/>
              <a:t>Nav</a:t>
            </a:r>
            <a:r>
              <a:rPr lang="lv-LV" sz="2400" dirty="0" smtClean="0"/>
              <a:t> </a:t>
            </a:r>
            <a:r>
              <a:rPr lang="lv-LV" sz="2400" b="1" dirty="0" smtClean="0"/>
              <a:t>austrumu reliģiju pārstāvji </a:t>
            </a:r>
            <a:endParaRPr lang="lv-LV" sz="2400" b="1" dirty="0"/>
          </a:p>
        </p:txBody>
      </p:sp>
      <p:pic>
        <p:nvPicPr>
          <p:cNvPr id="24580" name="Picture 4" descr="Stream of Consciousness: Are the stars out tonight? | The nativity story,  Three wise men, Wise man costume"/>
          <p:cNvPicPr>
            <a:picLocks noChangeAspect="1" noChangeArrowheads="1"/>
          </p:cNvPicPr>
          <p:nvPr/>
        </p:nvPicPr>
        <p:blipFill>
          <a:blip r:embed="rId2" cstate="print"/>
          <a:srcRect b="19318"/>
          <a:stretch>
            <a:fillRect/>
          </a:stretch>
        </p:blipFill>
        <p:spPr bwMode="auto">
          <a:xfrm>
            <a:off x="1403648" y="692696"/>
            <a:ext cx="5904656" cy="2592288"/>
          </a:xfrm>
          <a:prstGeom prst="rect">
            <a:avLst/>
          </a:prstGeom>
          <a:ln>
            <a:noFill/>
          </a:ln>
          <a:effectLst>
            <a:softEdge rad="112500"/>
          </a:effectLst>
        </p:spPr>
      </p:pic>
      <p:pic>
        <p:nvPicPr>
          <p:cNvPr id="24582" name="Picture 6" descr="AN ANTITHESIS OF RELIGION – Science by Elvince Ager"/>
          <p:cNvPicPr>
            <a:picLocks noChangeAspect="1" noChangeArrowheads="1"/>
          </p:cNvPicPr>
          <p:nvPr/>
        </p:nvPicPr>
        <p:blipFill>
          <a:blip r:embed="rId3" cstate="print"/>
          <a:srcRect/>
          <a:stretch>
            <a:fillRect/>
          </a:stretch>
        </p:blipFill>
        <p:spPr bwMode="auto">
          <a:xfrm>
            <a:off x="35496" y="4077072"/>
            <a:ext cx="2857500" cy="2780928"/>
          </a:xfrm>
          <a:prstGeom prst="ellipse">
            <a:avLst/>
          </a:prstGeom>
          <a:ln>
            <a:noFill/>
          </a:ln>
          <a:effectLst>
            <a:softEdge rad="112500"/>
          </a:effectLst>
        </p:spPr>
      </p:pic>
      <p:sp>
        <p:nvSpPr>
          <p:cNvPr id="11" name="Rectangle 7"/>
          <p:cNvSpPr>
            <a:spLocks noChangeArrowheads="1"/>
          </p:cNvSpPr>
          <p:nvPr/>
        </p:nvSpPr>
        <p:spPr bwMode="auto">
          <a:xfrm>
            <a:off x="3059832" y="3284984"/>
            <a:ext cx="2808312" cy="830997"/>
          </a:xfrm>
          <a:prstGeom prst="rect">
            <a:avLst/>
          </a:prstGeom>
          <a:noFill/>
          <a:ln w="9525">
            <a:noFill/>
            <a:miter lim="800000"/>
            <a:headEnd/>
            <a:tailEnd/>
          </a:ln>
        </p:spPr>
        <p:txBody>
          <a:bodyPr wrap="square">
            <a:spAutoFit/>
          </a:bodyPr>
          <a:lstStyle/>
          <a:p>
            <a:pPr algn="ctr"/>
            <a:r>
              <a:rPr lang="lv-LV" sz="2400" b="1" dirty="0" smtClean="0"/>
              <a:t>Zinātnieki</a:t>
            </a:r>
          </a:p>
          <a:p>
            <a:pPr algn="ctr"/>
            <a:r>
              <a:rPr lang="lv-LV" sz="2400" b="1" dirty="0" smtClean="0"/>
              <a:t>Astronomi</a:t>
            </a:r>
            <a:endParaRPr lang="lv-LV" sz="2400" b="1" dirty="0"/>
          </a:p>
        </p:txBody>
      </p:sp>
      <p:pic>
        <p:nvPicPr>
          <p:cNvPr id="24584" name="Picture 8" descr="10 Top Astronomers from the Ancient World -"/>
          <p:cNvPicPr>
            <a:picLocks noChangeAspect="1" noChangeArrowheads="1"/>
          </p:cNvPicPr>
          <p:nvPr/>
        </p:nvPicPr>
        <p:blipFill>
          <a:blip r:embed="rId4" cstate="print"/>
          <a:srcRect l="28160"/>
          <a:stretch>
            <a:fillRect/>
          </a:stretch>
        </p:blipFill>
        <p:spPr bwMode="auto">
          <a:xfrm>
            <a:off x="2915817" y="4082297"/>
            <a:ext cx="3024336" cy="2731079"/>
          </a:xfrm>
          <a:prstGeom prst="rect">
            <a:avLst/>
          </a:prstGeom>
          <a:ln>
            <a:noFill/>
          </a:ln>
          <a:effectLst>
            <a:softEdge rad="112500"/>
          </a:effectLst>
        </p:spPr>
      </p:pic>
      <p:sp>
        <p:nvSpPr>
          <p:cNvPr id="13" name="Rectangle 7"/>
          <p:cNvSpPr>
            <a:spLocks noChangeArrowheads="1"/>
          </p:cNvSpPr>
          <p:nvPr/>
        </p:nvSpPr>
        <p:spPr bwMode="auto">
          <a:xfrm>
            <a:off x="6335688" y="3645024"/>
            <a:ext cx="2808312" cy="461665"/>
          </a:xfrm>
          <a:prstGeom prst="rect">
            <a:avLst/>
          </a:prstGeom>
          <a:noFill/>
          <a:ln w="9525">
            <a:noFill/>
            <a:miter lim="800000"/>
            <a:headEnd/>
            <a:tailEnd/>
          </a:ln>
        </p:spPr>
        <p:txBody>
          <a:bodyPr wrap="square">
            <a:spAutoFit/>
          </a:bodyPr>
          <a:lstStyle/>
          <a:p>
            <a:pPr algn="ctr"/>
            <a:r>
              <a:rPr lang="lv-LV" sz="2400" b="1" dirty="0" smtClean="0"/>
              <a:t>Pagānu kristieši</a:t>
            </a:r>
            <a:endParaRPr lang="lv-LV" sz="2400" b="1" dirty="0"/>
          </a:p>
        </p:txBody>
      </p:sp>
      <p:pic>
        <p:nvPicPr>
          <p:cNvPr id="24588" name="Picture 12" descr="World&amp;#39;s most committed Christians live in Africa, Latin America, U.S. | Pew  Research Center"/>
          <p:cNvPicPr>
            <a:picLocks noChangeAspect="1" noChangeArrowheads="1"/>
          </p:cNvPicPr>
          <p:nvPr/>
        </p:nvPicPr>
        <p:blipFill>
          <a:blip r:embed="rId5" cstate="print"/>
          <a:srcRect/>
          <a:stretch>
            <a:fillRect/>
          </a:stretch>
        </p:blipFill>
        <p:spPr bwMode="auto">
          <a:xfrm>
            <a:off x="6228184" y="4293096"/>
            <a:ext cx="2915816" cy="22322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580"/>
                                        </p:tgtEl>
                                        <p:attrNameLst>
                                          <p:attrName>style.visibility</p:attrName>
                                        </p:attrNameLst>
                                      </p:cBhvr>
                                      <p:to>
                                        <p:strVal val="visible"/>
                                      </p:to>
                                    </p:set>
                                    <p:animEffect transition="in" filter="fade">
                                      <p:cBhvr>
                                        <p:cTn id="11" dur="2000"/>
                                        <p:tgtEl>
                                          <p:spTgt spid="24580"/>
                                        </p:tgtEl>
                                      </p:cBhvr>
                                    </p:animEffect>
                                  </p:childTnLst>
                                </p:cTn>
                              </p:par>
                            </p:childTnLst>
                          </p:cTn>
                        </p:par>
                        <p:par>
                          <p:cTn id="12" fill="hold">
                            <p:stCondLst>
                              <p:cond delay="2000"/>
                            </p:stCondLst>
                            <p:childTnLst>
                              <p:par>
                                <p:cTn id="13" presetID="2" presetClass="entr" presetSubtype="8" fill="hold" grpId="0" nodeType="afterEffect">
                                  <p:stCondLst>
                                    <p:cond delay="0"/>
                                  </p:stCondLst>
                                  <p:childTnLst>
                                    <p:set>
                                      <p:cBhvr>
                                        <p:cTn id="14" dur="1" fill="hold">
                                          <p:stCondLst>
                                            <p:cond delay="0"/>
                                          </p:stCondLst>
                                        </p:cTn>
                                        <p:tgtEl>
                                          <p:spTgt spid="4100"/>
                                        </p:tgtEl>
                                        <p:attrNameLst>
                                          <p:attrName>style.visibility</p:attrName>
                                        </p:attrNameLst>
                                      </p:cBhvr>
                                      <p:to>
                                        <p:strVal val="visible"/>
                                      </p:to>
                                    </p:set>
                                    <p:anim calcmode="lin" valueType="num">
                                      <p:cBhvr additive="base">
                                        <p:cTn id="15" dur="500" fill="hold"/>
                                        <p:tgtEl>
                                          <p:spTgt spid="4100"/>
                                        </p:tgtEl>
                                        <p:attrNameLst>
                                          <p:attrName>ppt_x</p:attrName>
                                        </p:attrNameLst>
                                      </p:cBhvr>
                                      <p:tavLst>
                                        <p:tav tm="0">
                                          <p:val>
                                            <p:strVal val="0-#ppt_w/2"/>
                                          </p:val>
                                        </p:tav>
                                        <p:tav tm="100000">
                                          <p:val>
                                            <p:strVal val="#ppt_x"/>
                                          </p:val>
                                        </p:tav>
                                      </p:tavLst>
                                    </p:anim>
                                    <p:anim calcmode="lin" valueType="num">
                                      <p:cBhvr additive="base">
                                        <p:cTn id="16" dur="500" fill="hold"/>
                                        <p:tgtEl>
                                          <p:spTgt spid="4100"/>
                                        </p:tgtEl>
                                        <p:attrNameLst>
                                          <p:attrName>ppt_y</p:attrName>
                                        </p:attrNameLst>
                                      </p:cBhvr>
                                      <p:tavLst>
                                        <p:tav tm="0">
                                          <p:val>
                                            <p:strVal val="#ppt_y"/>
                                          </p:val>
                                        </p:tav>
                                        <p:tav tm="100000">
                                          <p:val>
                                            <p:strVal val="#ppt_y"/>
                                          </p:val>
                                        </p:tav>
                                      </p:tavLst>
                                    </p:anim>
                                  </p:childTnLst>
                                </p:cTn>
                              </p:par>
                              <p:par>
                                <p:cTn id="17" presetID="8" presetClass="entr" presetSubtype="32" fill="hold" nodeType="withEffect">
                                  <p:stCondLst>
                                    <p:cond delay="0"/>
                                  </p:stCondLst>
                                  <p:childTnLst>
                                    <p:set>
                                      <p:cBhvr>
                                        <p:cTn id="18" dur="1" fill="hold">
                                          <p:stCondLst>
                                            <p:cond delay="0"/>
                                          </p:stCondLst>
                                        </p:cTn>
                                        <p:tgtEl>
                                          <p:spTgt spid="24582"/>
                                        </p:tgtEl>
                                        <p:attrNameLst>
                                          <p:attrName>style.visibility</p:attrName>
                                        </p:attrNameLst>
                                      </p:cBhvr>
                                      <p:to>
                                        <p:strVal val="visible"/>
                                      </p:to>
                                    </p:set>
                                    <p:animEffect transition="in" filter="diamond(out)">
                                      <p:cBhvr>
                                        <p:cTn id="19" dur="2000"/>
                                        <p:tgtEl>
                                          <p:spTgt spid="2458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par>
                                <p:cTn id="26" presetID="8" presetClass="entr" presetSubtype="16" fill="hold" nodeType="withEffect">
                                  <p:stCondLst>
                                    <p:cond delay="0"/>
                                  </p:stCondLst>
                                  <p:childTnLst>
                                    <p:set>
                                      <p:cBhvr>
                                        <p:cTn id="27" dur="1" fill="hold">
                                          <p:stCondLst>
                                            <p:cond delay="0"/>
                                          </p:stCondLst>
                                        </p:cTn>
                                        <p:tgtEl>
                                          <p:spTgt spid="24584"/>
                                        </p:tgtEl>
                                        <p:attrNameLst>
                                          <p:attrName>style.visibility</p:attrName>
                                        </p:attrNameLst>
                                      </p:cBhvr>
                                      <p:to>
                                        <p:strVal val="visible"/>
                                      </p:to>
                                    </p:set>
                                    <p:animEffect transition="in" filter="diamond(in)">
                                      <p:cBhvr>
                                        <p:cTn id="28" dur="2000"/>
                                        <p:tgtEl>
                                          <p:spTgt spid="24584"/>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1+#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par>
                                <p:cTn id="35" presetID="8" presetClass="entr" presetSubtype="16" fill="hold" nodeType="withEffect">
                                  <p:stCondLst>
                                    <p:cond delay="0"/>
                                  </p:stCondLst>
                                  <p:childTnLst>
                                    <p:set>
                                      <p:cBhvr>
                                        <p:cTn id="36" dur="1" fill="hold">
                                          <p:stCondLst>
                                            <p:cond delay="0"/>
                                          </p:stCondLst>
                                        </p:cTn>
                                        <p:tgtEl>
                                          <p:spTgt spid="24588"/>
                                        </p:tgtEl>
                                        <p:attrNameLst>
                                          <p:attrName>style.visibility</p:attrName>
                                        </p:attrNameLst>
                                      </p:cBhvr>
                                      <p:to>
                                        <p:strVal val="visible"/>
                                      </p:to>
                                    </p:set>
                                    <p:animEffect transition="in" filter="diamond(in)">
                                      <p:cBhvr>
                                        <p:cTn id="37" dur="2000"/>
                                        <p:tgtEl>
                                          <p:spTgt spid="245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4100" grpId="0"/>
      <p:bldP spid="11"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Ticīgie austrumu vīri</a:t>
            </a: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11</a:t>
            </a:fld>
            <a:endParaRPr lang="lv-LV" smtClean="0"/>
          </a:p>
        </p:txBody>
      </p:sp>
      <p:pic>
        <p:nvPicPr>
          <p:cNvPr id="25602" name="Picture 2" descr="How many wise men were there, and were they really kings? – Adventist Record"/>
          <p:cNvPicPr>
            <a:picLocks noChangeAspect="1" noChangeArrowheads="1"/>
          </p:cNvPicPr>
          <p:nvPr/>
        </p:nvPicPr>
        <p:blipFill>
          <a:blip r:embed="rId2" cstate="print"/>
          <a:srcRect/>
          <a:stretch>
            <a:fillRect/>
          </a:stretch>
        </p:blipFill>
        <p:spPr bwMode="auto">
          <a:xfrm>
            <a:off x="107504" y="3284984"/>
            <a:ext cx="8930702" cy="4375448"/>
          </a:xfrm>
          <a:prstGeom prst="rect">
            <a:avLst/>
          </a:prstGeom>
          <a:ln>
            <a:noFill/>
          </a:ln>
          <a:effectLst>
            <a:softEdge rad="112500"/>
          </a:effectLst>
        </p:spPr>
      </p:pic>
      <p:sp>
        <p:nvSpPr>
          <p:cNvPr id="7" name="Rectangle 3"/>
          <p:cNvSpPr txBox="1">
            <a:spLocks noChangeArrowheads="1"/>
          </p:cNvSpPr>
          <p:nvPr/>
        </p:nvSpPr>
        <p:spPr bwMode="auto">
          <a:xfrm>
            <a:off x="0" y="620688"/>
            <a:ext cx="9144000" cy="1428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lgn="just">
              <a:spcBef>
                <a:spcPct val="20000"/>
              </a:spcBef>
              <a:defRPr/>
            </a:pPr>
            <a:r>
              <a:rPr kumimoji="0" lang="lv-LV" sz="2600" b="0" i="1" u="none" strike="noStrike" kern="0" cap="none" spc="0" normalizeH="0" baseline="0" noProof="0" dirty="0" smtClean="0">
                <a:ln>
                  <a:noFill/>
                </a:ln>
                <a:solidFill>
                  <a:schemeClr val="tx1"/>
                </a:solidFill>
                <a:effectLst/>
                <a:uLnTx/>
                <a:uFillTx/>
                <a:latin typeface="+mn-lt"/>
                <a:ea typeface="+mn-ea"/>
                <a:cs typeface="+mn-cs"/>
              </a:rPr>
              <a:t> </a:t>
            </a:r>
            <a:r>
              <a:rPr lang="lv-LV" sz="2400" dirty="0" smtClean="0"/>
              <a:t>10 Un, zvaigzni ieraudzījuši, tie priecājās ar </a:t>
            </a:r>
            <a:r>
              <a:rPr lang="lv-LV" sz="2400" dirty="0" err="1" smtClean="0"/>
              <a:t>varen</a:t>
            </a:r>
            <a:r>
              <a:rPr lang="lv-LV" sz="2400" dirty="0" smtClean="0"/>
              <a:t> lielu prieku.</a:t>
            </a:r>
            <a:endParaRPr kumimoji="0" lang="lv-LV" sz="32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Rectangle 5"/>
          <p:cNvSpPr>
            <a:spLocks noChangeArrowheads="1"/>
          </p:cNvSpPr>
          <p:nvPr/>
        </p:nvSpPr>
        <p:spPr bwMode="auto">
          <a:xfrm>
            <a:off x="0" y="1196752"/>
            <a:ext cx="9144000" cy="2092881"/>
          </a:xfrm>
          <a:prstGeom prst="rect">
            <a:avLst/>
          </a:prstGeom>
          <a:noFill/>
          <a:ln w="9525">
            <a:noFill/>
            <a:miter lim="800000"/>
            <a:headEnd/>
            <a:tailEnd/>
          </a:ln>
        </p:spPr>
        <p:txBody>
          <a:bodyPr wrap="square">
            <a:spAutoFit/>
          </a:bodyPr>
          <a:lstStyle/>
          <a:p>
            <a:pPr>
              <a:buFont typeface="Arial" pitchFamily="34" charset="0"/>
              <a:buChar char="•"/>
            </a:pPr>
            <a:r>
              <a:rPr lang="lv-LV" sz="2600" dirty="0" smtClean="0"/>
              <a:t>Šī </a:t>
            </a:r>
            <a:r>
              <a:rPr lang="lv-LV" sz="2600" b="1" dirty="0" smtClean="0"/>
              <a:t>zvaigzne spīdēja </a:t>
            </a:r>
            <a:r>
              <a:rPr lang="lv-LV" sz="2600" dirty="0" smtClean="0"/>
              <a:t>pār </a:t>
            </a:r>
            <a:r>
              <a:rPr lang="lv-LV" sz="2600" b="1" dirty="0" smtClean="0"/>
              <a:t>Jeruzalemi</a:t>
            </a:r>
            <a:r>
              <a:rPr lang="lv-LV" sz="2600" dirty="0" smtClean="0"/>
              <a:t>, bet </a:t>
            </a:r>
            <a:r>
              <a:rPr lang="lv-LV" sz="2600" b="1" dirty="0" smtClean="0"/>
              <a:t>jūdi</a:t>
            </a:r>
            <a:r>
              <a:rPr lang="lv-LV" sz="2600" dirty="0" smtClean="0"/>
              <a:t> to </a:t>
            </a:r>
            <a:r>
              <a:rPr lang="lv-LV" sz="2600" b="1" dirty="0" smtClean="0"/>
              <a:t>neredzēja</a:t>
            </a:r>
            <a:r>
              <a:rPr lang="lv-LV" sz="2600" dirty="0" smtClean="0"/>
              <a:t>.</a:t>
            </a:r>
          </a:p>
          <a:p>
            <a:pPr>
              <a:buFont typeface="Arial" pitchFamily="34" charset="0"/>
              <a:buChar char="•"/>
            </a:pPr>
            <a:r>
              <a:rPr lang="lv-LV" sz="2600" dirty="0" smtClean="0"/>
              <a:t>Tas rāda, ka </a:t>
            </a:r>
            <a:r>
              <a:rPr lang="lv-LV" sz="2600" b="1" dirty="0" smtClean="0"/>
              <a:t>galvenā jūdu problēma </a:t>
            </a:r>
            <a:r>
              <a:rPr lang="lv-LV" sz="2600" dirty="0" smtClean="0"/>
              <a:t>ir </a:t>
            </a:r>
            <a:r>
              <a:rPr lang="lv-LV" sz="2600" b="1" dirty="0" smtClean="0"/>
              <a:t>neticība</a:t>
            </a:r>
            <a:r>
              <a:rPr lang="lv-LV" sz="2600" dirty="0" smtClean="0"/>
              <a:t>. </a:t>
            </a:r>
            <a:r>
              <a:rPr lang="lv-LV" sz="2600" b="1" dirty="0" smtClean="0"/>
              <a:t>Neticība</a:t>
            </a:r>
            <a:r>
              <a:rPr lang="lv-LV" sz="2600" dirty="0" smtClean="0"/>
              <a:t> ir </a:t>
            </a:r>
            <a:r>
              <a:rPr lang="lv-LV" sz="2600" b="1" dirty="0" smtClean="0"/>
              <a:t>akluma cēlonis</a:t>
            </a:r>
            <a:r>
              <a:rPr lang="lv-LV" sz="2600" dirty="0" smtClean="0"/>
              <a:t>, kas </a:t>
            </a:r>
            <a:r>
              <a:rPr lang="lv-LV" sz="2600" b="1" dirty="0" smtClean="0"/>
              <a:t>neļauj redzēt evaņģēliju</a:t>
            </a:r>
            <a:r>
              <a:rPr lang="lv-LV" sz="2600" dirty="0" smtClean="0"/>
              <a:t>.</a:t>
            </a:r>
          </a:p>
          <a:p>
            <a:pPr>
              <a:buFont typeface="Arial" pitchFamily="34" charset="0"/>
              <a:buChar char="•"/>
            </a:pPr>
            <a:r>
              <a:rPr lang="lv-LV" sz="2600" dirty="0" smtClean="0"/>
              <a:t>Savukārt </a:t>
            </a:r>
            <a:r>
              <a:rPr lang="lv-LV" sz="2600" b="1" dirty="0" smtClean="0"/>
              <a:t>austrumu vīri </a:t>
            </a:r>
            <a:r>
              <a:rPr lang="lv-LV" sz="2600" dirty="0" smtClean="0"/>
              <a:t>ir </a:t>
            </a:r>
            <a:r>
              <a:rPr lang="lv-LV" sz="2600" b="1" dirty="0" smtClean="0"/>
              <a:t>pirmie pagānu kristieši</a:t>
            </a:r>
            <a:r>
              <a:rPr lang="lv-LV" sz="2600" dirty="0" smtClean="0"/>
              <a:t>, kas nāk pie </a:t>
            </a:r>
            <a:r>
              <a:rPr lang="lv-LV" sz="2600" b="1" dirty="0" smtClean="0"/>
              <a:t>evaņģēlija ticības</a:t>
            </a:r>
            <a:r>
              <a:rPr lang="lv-LV" sz="2600" dirty="0" smtClean="0"/>
              <a:t>, kas </a:t>
            </a:r>
            <a:r>
              <a:rPr lang="lv-LV" sz="2600" b="1" dirty="0" smtClean="0"/>
              <a:t>sekos</a:t>
            </a:r>
            <a:r>
              <a:rPr lang="lv-LV" sz="2600" dirty="0" smtClean="0"/>
              <a:t> vēl </a:t>
            </a:r>
            <a:r>
              <a:rPr lang="lv-LV" sz="2600" b="1" dirty="0" smtClean="0"/>
              <a:t>daudzas citas tautas</a:t>
            </a:r>
            <a:r>
              <a:rPr lang="lv-LV" sz="2600" dirty="0" smtClean="0"/>
              <a:t>.</a:t>
            </a:r>
            <a:endParaRPr lang="lv-LV"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5602"/>
                                        </p:tgtEl>
                                        <p:attrNameLst>
                                          <p:attrName>style.visibility</p:attrName>
                                        </p:attrNameLst>
                                      </p:cBhvr>
                                      <p:to>
                                        <p:strVal val="visible"/>
                                      </p:to>
                                    </p:set>
                                    <p:animEffect transition="in" filter="fade">
                                      <p:cBhvr>
                                        <p:cTn id="17" dur="2000"/>
                                        <p:tgtEl>
                                          <p:spTgt spid="25602"/>
                                        </p:tgtEl>
                                      </p:cBhvr>
                                    </p:animEffect>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6">
                                            <p:txEl>
                                              <p:pRg st="1" end="1"/>
                                            </p:txEl>
                                          </p:spTgt>
                                        </p:tgtEl>
                                        <p:attrNameLst>
                                          <p:attrName>style.visibility</p:attrName>
                                        </p:attrNameLst>
                                      </p:cBhvr>
                                      <p:to>
                                        <p:strVal val="visible"/>
                                      </p:to>
                                    </p:set>
                                    <p:anim calcmode="lin" valueType="num">
                                      <p:cBhvr additive="base">
                                        <p:cTn id="26"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6">
                                            <p:txEl>
                                              <p:pRg st="2" end="2"/>
                                            </p:txEl>
                                          </p:spTgt>
                                        </p:tgtEl>
                                        <p:attrNameLst>
                                          <p:attrName>style.visibility</p:attrName>
                                        </p:attrNameLst>
                                      </p:cBhvr>
                                      <p:to>
                                        <p:strVal val="visible"/>
                                      </p:to>
                                    </p:set>
                                    <p:anim calcmode="lin" valueType="num">
                                      <p:cBhvr additive="base">
                                        <p:cTn id="3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3 Dāvanas Ķēniņam</a:t>
            </a: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12</a:t>
            </a:fld>
            <a:endParaRPr lang="lv-LV" smtClean="0"/>
          </a:p>
        </p:txBody>
      </p:sp>
      <p:sp>
        <p:nvSpPr>
          <p:cNvPr id="6" name="Rectangle 4"/>
          <p:cNvSpPr txBox="1">
            <a:spLocks noChangeArrowheads="1"/>
          </p:cNvSpPr>
          <p:nvPr/>
        </p:nvSpPr>
        <p:spPr bwMode="auto">
          <a:xfrm>
            <a:off x="-357188" y="620688"/>
            <a:ext cx="9501188" cy="12144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100000"/>
              </a:lnSpc>
              <a:spcBef>
                <a:spcPct val="20000"/>
              </a:spcBef>
              <a:spcAft>
                <a:spcPct val="0"/>
              </a:spcAft>
              <a:buClrTx/>
              <a:buSzTx/>
              <a:buFontTx/>
              <a:buChar char="•"/>
              <a:tabLst/>
              <a:defRPr/>
            </a:pPr>
            <a:r>
              <a:rPr kumimoji="0" lang="lv-LV" sz="2600" b="0" i="1" u="none" strike="noStrike" kern="0" cap="none" spc="0" normalizeH="0" baseline="0" noProof="0" dirty="0" smtClean="0">
                <a:ln>
                  <a:noFill/>
                </a:ln>
                <a:solidFill>
                  <a:schemeClr val="tx1"/>
                </a:solidFill>
                <a:effectLst/>
                <a:uLnTx/>
                <a:uFillTx/>
                <a:latin typeface="+mn-lt"/>
                <a:ea typeface="+mn-ea"/>
                <a:cs typeface="+mn-cs"/>
              </a:rPr>
              <a:t>11 Un, namā iegājuši, tie ieraudzīja bērnu līdz ar Mariju, Viņa māti, un tie nometās ceļos un Viņu pielūdza. Tad tie atvēra savas mantas un dāvāja Viņam zeltu, vīraku un mirres. </a:t>
            </a:r>
            <a:endParaRPr kumimoji="0" lang="en-US" sz="2600" b="0" i="1" u="none" strike="noStrike" kern="0" cap="none" spc="0" normalizeH="0" baseline="0" noProof="0" dirty="0" smtClean="0">
              <a:ln>
                <a:noFill/>
              </a:ln>
              <a:solidFill>
                <a:schemeClr val="tx1"/>
              </a:solidFill>
              <a:effectLst/>
              <a:uLnTx/>
              <a:uFillTx/>
              <a:latin typeface="+mn-lt"/>
              <a:ea typeface="+mn-ea"/>
              <a:cs typeface="+mn-cs"/>
            </a:endParaRPr>
          </a:p>
        </p:txBody>
      </p:sp>
      <p:sp>
        <p:nvSpPr>
          <p:cNvPr id="7" name="Slide Number Placeholder 4"/>
          <p:cNvSpPr txBox="1">
            <a:spLocks/>
          </p:cNvSpPr>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324D347-1F79-492C-9A25-467DF989BBE0}" type="slidenum">
              <a:rPr kumimoji="0" lang="lv-LV" sz="1400" b="0" i="0" u="none" strike="noStrike" kern="1200" cap="none" spc="0" normalizeH="0" baseline="0" noProof="0" smtClean="0">
                <a:ln>
                  <a:noFill/>
                </a:ln>
                <a:solidFill>
                  <a:schemeClr val="tx1"/>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lv-LV" sz="14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8" name="Rectangle 7"/>
          <p:cNvSpPr>
            <a:spLocks noChangeArrowheads="1"/>
          </p:cNvSpPr>
          <p:nvPr/>
        </p:nvSpPr>
        <p:spPr bwMode="auto">
          <a:xfrm>
            <a:off x="323528" y="1916832"/>
            <a:ext cx="3240360" cy="523220"/>
          </a:xfrm>
          <a:prstGeom prst="rect">
            <a:avLst/>
          </a:prstGeom>
          <a:noFill/>
          <a:ln w="9525">
            <a:noFill/>
            <a:miter lim="800000"/>
            <a:headEnd/>
            <a:tailEnd/>
          </a:ln>
        </p:spPr>
        <p:txBody>
          <a:bodyPr wrap="square">
            <a:spAutoFit/>
          </a:bodyPr>
          <a:lstStyle/>
          <a:p>
            <a:pPr algn="ctr"/>
            <a:r>
              <a:rPr lang="lv-LV" sz="2800" b="1" dirty="0" smtClean="0"/>
              <a:t>Zelts - </a:t>
            </a:r>
            <a:r>
              <a:rPr lang="lv-LV" sz="2800" b="1" dirty="0" smtClean="0"/>
              <a:t>Ķēniņš</a:t>
            </a:r>
            <a:endParaRPr lang="lv-LV" sz="2800" b="1" dirty="0"/>
          </a:p>
        </p:txBody>
      </p:sp>
      <p:sp>
        <p:nvSpPr>
          <p:cNvPr id="9" name="Rectangle 7"/>
          <p:cNvSpPr>
            <a:spLocks noChangeArrowheads="1"/>
          </p:cNvSpPr>
          <p:nvPr/>
        </p:nvSpPr>
        <p:spPr bwMode="auto">
          <a:xfrm>
            <a:off x="3491880" y="2420888"/>
            <a:ext cx="2808312" cy="1384995"/>
          </a:xfrm>
          <a:prstGeom prst="rect">
            <a:avLst/>
          </a:prstGeom>
          <a:noFill/>
          <a:ln w="9525">
            <a:noFill/>
            <a:miter lim="800000"/>
            <a:headEnd/>
            <a:tailEnd/>
          </a:ln>
        </p:spPr>
        <p:txBody>
          <a:bodyPr wrap="square">
            <a:spAutoFit/>
          </a:bodyPr>
          <a:lstStyle/>
          <a:p>
            <a:pPr algn="ctr"/>
            <a:r>
              <a:rPr lang="lv-LV" sz="2800" b="1" dirty="0" smtClean="0"/>
              <a:t>Vīraks</a:t>
            </a:r>
            <a:r>
              <a:rPr lang="lv-LV" sz="2800" dirty="0" smtClean="0"/>
              <a:t> – </a:t>
            </a:r>
            <a:r>
              <a:rPr lang="lv-LV" sz="2800" b="1" dirty="0" smtClean="0"/>
              <a:t>Augstais</a:t>
            </a:r>
            <a:r>
              <a:rPr lang="lv-LV" sz="2800" dirty="0" smtClean="0"/>
              <a:t> </a:t>
            </a:r>
            <a:r>
              <a:rPr lang="lv-LV" sz="2800" b="1" dirty="0" smtClean="0"/>
              <a:t>Priesteris</a:t>
            </a:r>
            <a:endParaRPr lang="lv-LV" sz="2800" b="1" dirty="0" smtClean="0"/>
          </a:p>
        </p:txBody>
      </p:sp>
      <p:sp>
        <p:nvSpPr>
          <p:cNvPr id="10" name="Rectangle 7"/>
          <p:cNvSpPr>
            <a:spLocks noChangeArrowheads="1"/>
          </p:cNvSpPr>
          <p:nvPr/>
        </p:nvSpPr>
        <p:spPr bwMode="auto">
          <a:xfrm>
            <a:off x="6335688" y="2132856"/>
            <a:ext cx="2808312" cy="954107"/>
          </a:xfrm>
          <a:prstGeom prst="rect">
            <a:avLst/>
          </a:prstGeom>
          <a:noFill/>
          <a:ln w="9525">
            <a:noFill/>
            <a:miter lim="800000"/>
            <a:headEnd/>
            <a:tailEnd/>
          </a:ln>
        </p:spPr>
        <p:txBody>
          <a:bodyPr wrap="square">
            <a:spAutoFit/>
          </a:bodyPr>
          <a:lstStyle/>
          <a:p>
            <a:pPr algn="ctr"/>
            <a:r>
              <a:rPr lang="lv-LV" sz="2800" b="1" dirty="0" smtClean="0"/>
              <a:t>Mirres</a:t>
            </a:r>
            <a:r>
              <a:rPr lang="lv-LV" sz="2800" dirty="0" smtClean="0"/>
              <a:t> – </a:t>
            </a:r>
            <a:r>
              <a:rPr lang="lv-LV" sz="2800" b="1" dirty="0" smtClean="0"/>
              <a:t>Kristus Nāve</a:t>
            </a:r>
            <a:endParaRPr lang="lv-LV" sz="2800" b="1" dirty="0" smtClean="0"/>
          </a:p>
        </p:txBody>
      </p:sp>
      <p:pic>
        <p:nvPicPr>
          <p:cNvPr id="33794" name="Picture 2" descr="Facts About Gold | Live Science"/>
          <p:cNvPicPr>
            <a:picLocks noChangeAspect="1" noChangeArrowheads="1"/>
          </p:cNvPicPr>
          <p:nvPr/>
        </p:nvPicPr>
        <p:blipFill>
          <a:blip r:embed="rId2" cstate="print"/>
          <a:srcRect/>
          <a:stretch>
            <a:fillRect/>
          </a:stretch>
        </p:blipFill>
        <p:spPr bwMode="auto">
          <a:xfrm>
            <a:off x="225811" y="2348880"/>
            <a:ext cx="2978037" cy="2952328"/>
          </a:xfrm>
          <a:prstGeom prst="ellipse">
            <a:avLst/>
          </a:prstGeom>
          <a:ln>
            <a:noFill/>
          </a:ln>
          <a:effectLst>
            <a:softEdge rad="112500"/>
          </a:effectLst>
        </p:spPr>
      </p:pic>
      <p:pic>
        <p:nvPicPr>
          <p:cNvPr id="12" name="Picture 4" descr="BIBLE016"/>
          <p:cNvPicPr>
            <a:picLocks noChangeAspect="1" noChangeArrowheads="1"/>
          </p:cNvPicPr>
          <p:nvPr/>
        </p:nvPicPr>
        <p:blipFill>
          <a:blip r:embed="rId3" cstate="print"/>
          <a:srcRect/>
          <a:stretch>
            <a:fillRect/>
          </a:stretch>
        </p:blipFill>
        <p:spPr bwMode="auto">
          <a:xfrm>
            <a:off x="6211290" y="3356992"/>
            <a:ext cx="2932710" cy="3501008"/>
          </a:xfrm>
          <a:prstGeom prst="rect">
            <a:avLst/>
          </a:prstGeom>
          <a:noFill/>
          <a:ln w="9525">
            <a:noFill/>
            <a:miter lim="800000"/>
            <a:headEnd/>
            <a:tailEnd/>
          </a:ln>
        </p:spPr>
      </p:pic>
      <p:pic>
        <p:nvPicPr>
          <p:cNvPr id="33796" name="Picture 4" descr="Why Should 3 Nephi Be Read as the Book of the High Priest Nephi? | Book of  Mormon Central"/>
          <p:cNvPicPr>
            <a:picLocks noChangeAspect="1" noChangeArrowheads="1"/>
          </p:cNvPicPr>
          <p:nvPr/>
        </p:nvPicPr>
        <p:blipFill>
          <a:blip r:embed="rId4" cstate="print"/>
          <a:srcRect l="33617"/>
          <a:stretch>
            <a:fillRect/>
          </a:stretch>
        </p:blipFill>
        <p:spPr bwMode="auto">
          <a:xfrm>
            <a:off x="3203848" y="3645024"/>
            <a:ext cx="2843808" cy="3212976"/>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33794"/>
                                        </p:tgtEl>
                                        <p:attrNameLst>
                                          <p:attrName>style.visibility</p:attrName>
                                        </p:attrNameLst>
                                      </p:cBhvr>
                                      <p:to>
                                        <p:strVal val="visible"/>
                                      </p:to>
                                    </p:set>
                                    <p:animEffect transition="in" filter="fade">
                                      <p:cBhvr>
                                        <p:cTn id="21" dur="2000"/>
                                        <p:tgtEl>
                                          <p:spTgt spid="33794"/>
                                        </p:tgtEl>
                                      </p:cBhvr>
                                    </p:animEffect>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33796"/>
                                        </p:tgtEl>
                                        <p:attrNameLst>
                                          <p:attrName>style.visibility</p:attrName>
                                        </p:attrNameLst>
                                      </p:cBhvr>
                                      <p:to>
                                        <p:strVal val="visible"/>
                                      </p:to>
                                    </p:set>
                                    <p:animEffect transition="in" filter="fade">
                                      <p:cBhvr>
                                        <p:cTn id="29" dur="2000"/>
                                        <p:tgtEl>
                                          <p:spTgt spid="33796"/>
                                        </p:tgtEl>
                                      </p:cBhvr>
                                    </p:animEffect>
                                  </p:childTnLst>
                                </p:cTn>
                              </p:par>
                            </p:childTnLst>
                          </p:cTn>
                        </p:par>
                        <p:par>
                          <p:cTn id="30" fill="hold">
                            <p:stCondLst>
                              <p:cond delay="5000"/>
                            </p:stCondLst>
                            <p:childTnLst>
                              <p:par>
                                <p:cTn id="31" presetID="2" presetClass="entr" presetSubtype="2"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1+#ppt_w/2"/>
                                          </p:val>
                                        </p:tav>
                                        <p:tav tm="100000">
                                          <p:val>
                                            <p:strVal val="#ppt_x"/>
                                          </p:val>
                                        </p:tav>
                                      </p:tavLst>
                                    </p:anim>
                                    <p:anim calcmode="lin" valueType="num">
                                      <p:cBhvr additive="base">
                                        <p:cTn id="34" dur="500" fill="hold"/>
                                        <p:tgtEl>
                                          <p:spTgt spid="10"/>
                                        </p:tgtEl>
                                        <p:attrNameLst>
                                          <p:attrName>ppt_y</p:attrName>
                                        </p:attrNameLst>
                                      </p:cBhvr>
                                      <p:tavLst>
                                        <p:tav tm="0">
                                          <p:val>
                                            <p:strVal val="#ppt_y"/>
                                          </p:val>
                                        </p:tav>
                                        <p:tav tm="100000">
                                          <p:val>
                                            <p:strVal val="#ppt_y"/>
                                          </p:val>
                                        </p:tav>
                                      </p:tavLst>
                                    </p:anim>
                                  </p:childTnLst>
                                </p:cTn>
                              </p:par>
                              <p:par>
                                <p:cTn id="35" presetID="9"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dissolve">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6" grpId="0" build="p"/>
      <p:bldP spid="8" grpId="0"/>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3"/>
          <p:cNvSpPr>
            <a:spLocks noGrp="1" noChangeArrowheads="1"/>
          </p:cNvSpPr>
          <p:nvPr>
            <p:ph type="body" idx="1"/>
          </p:nvPr>
        </p:nvSpPr>
        <p:spPr>
          <a:xfrm>
            <a:off x="-323850" y="548680"/>
            <a:ext cx="9467850" cy="642938"/>
          </a:xfrm>
        </p:spPr>
        <p:txBody>
          <a:bodyPr/>
          <a:lstStyle/>
          <a:p>
            <a:pPr algn="just" eaLnBrk="1" hangingPunct="1">
              <a:buFontTx/>
              <a:buNone/>
            </a:pPr>
            <a:r>
              <a:rPr lang="lv-LV" sz="2800" i="1" dirty="0" smtClean="0"/>
              <a:t>    </a:t>
            </a:r>
            <a:r>
              <a:rPr lang="lv-LV" sz="2600" i="1" dirty="0" smtClean="0"/>
              <a:t>3 Kad ķēniņš </a:t>
            </a:r>
            <a:r>
              <a:rPr lang="lv-LV" sz="2600" i="1" dirty="0" err="1" smtClean="0"/>
              <a:t>Hērods</a:t>
            </a:r>
            <a:r>
              <a:rPr lang="lv-LV" sz="2600" i="1" dirty="0" smtClean="0"/>
              <a:t> to dzirdēja, tad viņš izbijās un visa </a:t>
            </a:r>
            <a:r>
              <a:rPr lang="lv-LV" sz="2600" i="1" dirty="0" err="1" smtClean="0"/>
              <a:t>Jeruzāleme</a:t>
            </a:r>
            <a:r>
              <a:rPr lang="lv-LV" sz="2600" i="1" dirty="0" smtClean="0"/>
              <a:t> līdz ar viņu. </a:t>
            </a:r>
            <a:endParaRPr lang="lv-LV" dirty="0" smtClean="0"/>
          </a:p>
        </p:txBody>
      </p:sp>
      <p:sp>
        <p:nvSpPr>
          <p:cNvPr id="6" name="Rectangle 5"/>
          <p:cNvSpPr>
            <a:spLocks noChangeArrowheads="1"/>
          </p:cNvSpPr>
          <p:nvPr/>
        </p:nvSpPr>
        <p:spPr bwMode="auto">
          <a:xfrm>
            <a:off x="0" y="1556792"/>
            <a:ext cx="4788024" cy="2492990"/>
          </a:xfrm>
          <a:prstGeom prst="rect">
            <a:avLst/>
          </a:prstGeom>
          <a:noFill/>
          <a:ln w="9525">
            <a:noFill/>
            <a:miter lim="800000"/>
            <a:headEnd/>
            <a:tailEnd/>
          </a:ln>
        </p:spPr>
        <p:txBody>
          <a:bodyPr wrap="square">
            <a:spAutoFit/>
          </a:bodyPr>
          <a:lstStyle/>
          <a:p>
            <a:pPr>
              <a:buFont typeface="Arial" pitchFamily="34" charset="0"/>
              <a:buChar char="•"/>
            </a:pPr>
            <a:r>
              <a:rPr lang="lv-LV" sz="2600" b="1" dirty="0" smtClean="0"/>
              <a:t>Kāpēc </a:t>
            </a:r>
            <a:r>
              <a:rPr lang="lv-LV" sz="2600" b="1" dirty="0" err="1" smtClean="0"/>
              <a:t>Hērods</a:t>
            </a:r>
            <a:r>
              <a:rPr lang="lv-LV" sz="2600" b="1" dirty="0" smtClean="0"/>
              <a:t> izbīstas?</a:t>
            </a:r>
          </a:p>
          <a:p>
            <a:pPr>
              <a:buFont typeface="Arial" pitchFamily="34" charset="0"/>
              <a:buChar char="•"/>
            </a:pPr>
            <a:r>
              <a:rPr lang="lv-LV" sz="2600" dirty="0" err="1" smtClean="0"/>
              <a:t>Hērods</a:t>
            </a:r>
            <a:r>
              <a:rPr lang="lv-LV" sz="2600" dirty="0" smtClean="0"/>
              <a:t> bīstas no cita īstā Ķēniņa!</a:t>
            </a:r>
          </a:p>
          <a:p>
            <a:pPr>
              <a:buFont typeface="Arial" pitchFamily="34" charset="0"/>
              <a:buChar char="•"/>
            </a:pPr>
            <a:r>
              <a:rPr lang="lv-LV" sz="2600" dirty="0" smtClean="0"/>
              <a:t>Viņi abi nevar reizē valdīt.</a:t>
            </a:r>
          </a:p>
          <a:p>
            <a:pPr>
              <a:buFont typeface="Arial" pitchFamily="34" charset="0"/>
              <a:buChar char="•"/>
            </a:pPr>
            <a:r>
              <a:rPr lang="lv-LV" sz="2600" dirty="0" err="1" smtClean="0"/>
              <a:t>Hērods</a:t>
            </a:r>
            <a:r>
              <a:rPr lang="lv-LV" sz="2600" dirty="0" smtClean="0"/>
              <a:t> grib būt vienīgais īstais valdnieks.</a:t>
            </a:r>
          </a:p>
        </p:txBody>
      </p:sp>
      <p:sp>
        <p:nvSpPr>
          <p:cNvPr id="6149" name="Slide Number Placeholder 6"/>
          <p:cNvSpPr>
            <a:spLocks noGrp="1"/>
          </p:cNvSpPr>
          <p:nvPr>
            <p:ph type="sldNum" sz="quarter" idx="12"/>
          </p:nvPr>
        </p:nvSpPr>
        <p:spPr>
          <a:noFill/>
        </p:spPr>
        <p:txBody>
          <a:bodyPr/>
          <a:lstStyle/>
          <a:p>
            <a:fld id="{4EC81C69-563C-4AFC-9854-3B9FC5B04B3E}" type="slidenum">
              <a:rPr lang="lv-LV" smtClean="0"/>
              <a:pPr/>
              <a:t>13</a:t>
            </a:fld>
            <a:endParaRPr lang="lv-LV" smtClean="0"/>
          </a:p>
        </p:txBody>
      </p:sp>
      <p:sp>
        <p:nvSpPr>
          <p:cNvPr id="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Kristus atnākšanas sekas</a:t>
            </a:r>
            <a:endParaRPr lang="lv-LV" b="1" dirty="0" smtClean="0">
              <a:solidFill>
                <a:schemeClr val="tx1"/>
              </a:solidFill>
            </a:endParaRPr>
          </a:p>
        </p:txBody>
      </p:sp>
      <p:sp>
        <p:nvSpPr>
          <p:cNvPr id="8" name="Rectangle 7"/>
          <p:cNvSpPr>
            <a:spLocks noChangeArrowheads="1"/>
          </p:cNvSpPr>
          <p:nvPr/>
        </p:nvSpPr>
        <p:spPr bwMode="auto">
          <a:xfrm>
            <a:off x="4355976" y="1052736"/>
            <a:ext cx="4788024" cy="3293209"/>
          </a:xfrm>
          <a:prstGeom prst="rect">
            <a:avLst/>
          </a:prstGeom>
          <a:noFill/>
          <a:ln w="9525">
            <a:noFill/>
            <a:miter lim="800000"/>
            <a:headEnd/>
            <a:tailEnd/>
          </a:ln>
        </p:spPr>
        <p:txBody>
          <a:bodyPr wrap="square">
            <a:spAutoFit/>
          </a:bodyPr>
          <a:lstStyle/>
          <a:p>
            <a:pPr>
              <a:buFont typeface="Arial" pitchFamily="34" charset="0"/>
              <a:buChar char="•"/>
            </a:pPr>
            <a:r>
              <a:rPr lang="lv-LV" sz="2600" b="1" dirty="0" smtClean="0"/>
              <a:t>Kāpēc jūdi izbīstas?</a:t>
            </a:r>
          </a:p>
          <a:p>
            <a:pPr>
              <a:buFont typeface="Arial" pitchFamily="34" charset="0"/>
              <a:buChar char="•"/>
            </a:pPr>
            <a:r>
              <a:rPr lang="lv-LV" sz="2600" dirty="0" smtClean="0"/>
              <a:t>Viņiem bail no </a:t>
            </a:r>
            <a:r>
              <a:rPr lang="lv-LV" sz="2600" dirty="0" err="1" smtClean="0"/>
              <a:t>Hēroda</a:t>
            </a:r>
            <a:r>
              <a:rPr lang="lv-LV" sz="2600" dirty="0" smtClean="0"/>
              <a:t> dusmām.</a:t>
            </a:r>
          </a:p>
          <a:p>
            <a:pPr>
              <a:buFont typeface="Arial" pitchFamily="34" charset="0"/>
              <a:buChar char="•"/>
            </a:pPr>
            <a:r>
              <a:rPr lang="lv-LV" sz="2600" dirty="0" smtClean="0"/>
              <a:t>Viņiem bail, ka tagad pagāni, kas ir dzirdējuši evaņģēliju, sāks slavēt Kristu un ticību.</a:t>
            </a:r>
          </a:p>
          <a:p>
            <a:pPr>
              <a:buFont typeface="Arial" pitchFamily="34" charset="0"/>
              <a:buChar char="•"/>
            </a:pPr>
            <a:r>
              <a:rPr lang="lv-LV" sz="2600" dirty="0" smtClean="0"/>
              <a:t>Un ļaudis novērsīsies no darbiem un jūdu mācības. </a:t>
            </a:r>
          </a:p>
        </p:txBody>
      </p:sp>
      <p:pic>
        <p:nvPicPr>
          <p:cNvPr id="11" name="Picture 2" descr="A Tale of Two Kings - Part 1 King Herod - Cross Examined"/>
          <p:cNvPicPr>
            <a:picLocks noChangeAspect="1" noChangeArrowheads="1"/>
          </p:cNvPicPr>
          <p:nvPr/>
        </p:nvPicPr>
        <p:blipFill>
          <a:blip r:embed="rId2" cstate="print"/>
          <a:srcRect l="7727" r="34801" b="34853"/>
          <a:stretch>
            <a:fillRect/>
          </a:stretch>
        </p:blipFill>
        <p:spPr bwMode="auto">
          <a:xfrm>
            <a:off x="0" y="4005064"/>
            <a:ext cx="3672408" cy="2679123"/>
          </a:xfrm>
          <a:prstGeom prst="rect">
            <a:avLst/>
          </a:prstGeom>
          <a:ln>
            <a:noFill/>
          </a:ln>
          <a:effectLst>
            <a:softEdge rad="112500"/>
          </a:effectLst>
        </p:spPr>
      </p:pic>
      <p:pic>
        <p:nvPicPr>
          <p:cNvPr id="12" name="Picture 3"/>
          <p:cNvPicPr>
            <a:picLocks noChangeAspect="1" noChangeArrowheads="1"/>
          </p:cNvPicPr>
          <p:nvPr/>
        </p:nvPicPr>
        <p:blipFill>
          <a:blip r:embed="rId3" cstate="print"/>
          <a:srcRect l="46850" t="30367"/>
          <a:stretch>
            <a:fillRect/>
          </a:stretch>
        </p:blipFill>
        <p:spPr bwMode="auto">
          <a:xfrm>
            <a:off x="4067944" y="4365104"/>
            <a:ext cx="4860032" cy="24208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148">
                                            <p:txEl>
                                              <p:pRg st="0" end="0"/>
                                            </p:txEl>
                                          </p:spTgt>
                                        </p:tgtEl>
                                        <p:attrNameLst>
                                          <p:attrName>style.visibility</p:attrName>
                                        </p:attrNameLst>
                                      </p:cBhvr>
                                      <p:to>
                                        <p:strVal val="visible"/>
                                      </p:to>
                                    </p:set>
                                    <p:anim calcmode="lin" valueType="num">
                                      <p:cBhvr additive="base">
                                        <p:cTn id="12" dur="500" fill="hold"/>
                                        <p:tgtEl>
                                          <p:spTgt spid="614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14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2000"/>
                                        <p:tgtEl>
                                          <p:spTgt spid="11"/>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additive="base">
                                        <p:cTn id="3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 calcmode="lin" valueType="num">
                                      <p:cBhvr additive="base">
                                        <p:cTn id="3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anim calcmode="lin" valueType="num">
                                      <p:cBhvr additive="base">
                                        <p:cTn id="4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8">
                                            <p:txEl>
                                              <p:pRg st="0" end="0"/>
                                            </p:txEl>
                                          </p:spTgt>
                                        </p:tgtEl>
                                        <p:attrNameLst>
                                          <p:attrName>ppt_y</p:attrName>
                                        </p:attrNameLst>
                                      </p:cBhvr>
                                      <p:tavLst>
                                        <p:tav tm="0">
                                          <p:val>
                                            <p:strVal val="1+#ppt_h/2"/>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2000"/>
                                        <p:tgtEl>
                                          <p:spTgt spid="12"/>
                                        </p:tgtEl>
                                      </p:cBhvr>
                                    </p:animEffect>
                                  </p:childTnLst>
                                </p:cTn>
                              </p:par>
                            </p:childTnLst>
                          </p:cTn>
                        </p:par>
                        <p:par>
                          <p:cTn id="46" fill="hold">
                            <p:stCondLst>
                              <p:cond delay="2000"/>
                            </p:stCondLst>
                            <p:childTnLst>
                              <p:par>
                                <p:cTn id="47" presetID="2" presetClass="entr" presetSubtype="4" fill="hold" nodeType="afterEffect">
                                  <p:stCondLst>
                                    <p:cond delay="0"/>
                                  </p:stCondLst>
                                  <p:childTnLst>
                                    <p:set>
                                      <p:cBhvr>
                                        <p:cTn id="48" dur="1" fill="hold">
                                          <p:stCondLst>
                                            <p:cond delay="0"/>
                                          </p:stCondLst>
                                        </p:cTn>
                                        <p:tgtEl>
                                          <p:spTgt spid="8">
                                            <p:txEl>
                                              <p:pRg st="1" end="1"/>
                                            </p:txEl>
                                          </p:spTgt>
                                        </p:tgtEl>
                                        <p:attrNameLst>
                                          <p:attrName>style.visibility</p:attrName>
                                        </p:attrNameLst>
                                      </p:cBhvr>
                                      <p:to>
                                        <p:strVal val="visible"/>
                                      </p:to>
                                    </p:set>
                                    <p:anim calcmode="lin" valueType="num">
                                      <p:cBhvr additive="base">
                                        <p:cTn id="49"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51" fill="hold">
                            <p:stCondLst>
                              <p:cond delay="2500"/>
                            </p:stCondLst>
                            <p:childTnLst>
                              <p:par>
                                <p:cTn id="52" presetID="2" presetClass="entr" presetSubtype="4" fill="hold" nodeType="afterEffect">
                                  <p:stCondLst>
                                    <p:cond delay="0"/>
                                  </p:stCondLst>
                                  <p:childTnLst>
                                    <p:set>
                                      <p:cBhvr>
                                        <p:cTn id="53" dur="1" fill="hold">
                                          <p:stCondLst>
                                            <p:cond delay="0"/>
                                          </p:stCondLst>
                                        </p:cTn>
                                        <p:tgtEl>
                                          <p:spTgt spid="8">
                                            <p:txEl>
                                              <p:pRg st="2" end="2"/>
                                            </p:txEl>
                                          </p:spTgt>
                                        </p:tgtEl>
                                        <p:attrNameLst>
                                          <p:attrName>style.visibility</p:attrName>
                                        </p:attrNameLst>
                                      </p:cBhvr>
                                      <p:to>
                                        <p:strVal val="visible"/>
                                      </p:to>
                                    </p:set>
                                    <p:anim calcmode="lin" valueType="num">
                                      <p:cBhvr additive="base">
                                        <p:cTn id="54"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56" fill="hold">
                            <p:stCondLst>
                              <p:cond delay="3000"/>
                            </p:stCondLst>
                            <p:childTnLst>
                              <p:par>
                                <p:cTn id="57" presetID="2" presetClass="entr" presetSubtype="4" fill="hold" nodeType="afterEffect">
                                  <p:stCondLst>
                                    <p:cond delay="0"/>
                                  </p:stCondLst>
                                  <p:childTnLst>
                                    <p:set>
                                      <p:cBhvr>
                                        <p:cTn id="58" dur="1" fill="hold">
                                          <p:stCondLst>
                                            <p:cond delay="0"/>
                                          </p:stCondLst>
                                        </p:cTn>
                                        <p:tgtEl>
                                          <p:spTgt spid="8">
                                            <p:txEl>
                                              <p:pRg st="3" end="3"/>
                                            </p:txEl>
                                          </p:spTgt>
                                        </p:tgtEl>
                                        <p:attrNameLst>
                                          <p:attrName>style.visibility</p:attrName>
                                        </p:attrNameLst>
                                      </p:cBhvr>
                                      <p:to>
                                        <p:strVal val="visible"/>
                                      </p:to>
                                    </p:set>
                                    <p:anim calcmode="lin" valueType="num">
                                      <p:cBhvr additive="base">
                                        <p:cTn id="59"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build="p"/>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Pasaules pestītājs ir piedzimis!</a:t>
            </a:r>
          </a:p>
        </p:txBody>
      </p:sp>
      <p:sp>
        <p:nvSpPr>
          <p:cNvPr id="10244" name="Slide Number Placeholder 4"/>
          <p:cNvSpPr>
            <a:spLocks noGrp="1"/>
          </p:cNvSpPr>
          <p:nvPr>
            <p:ph type="sldNum" sz="quarter" idx="12"/>
          </p:nvPr>
        </p:nvSpPr>
        <p:spPr>
          <a:noFill/>
        </p:spPr>
        <p:txBody>
          <a:bodyPr/>
          <a:lstStyle/>
          <a:p>
            <a:fld id="{795C2F5C-7DE4-4014-8EE7-E0705CE5F653}" type="slidenum">
              <a:rPr lang="lv-LV" smtClean="0"/>
              <a:pPr/>
              <a:t>14</a:t>
            </a:fld>
            <a:endParaRPr lang="lv-LV" smtClean="0"/>
          </a:p>
        </p:txBody>
      </p:sp>
      <p:sp>
        <p:nvSpPr>
          <p:cNvPr id="10246" name="Rectangle 7"/>
          <p:cNvSpPr>
            <a:spLocks noChangeArrowheads="1"/>
          </p:cNvSpPr>
          <p:nvPr/>
        </p:nvSpPr>
        <p:spPr bwMode="auto">
          <a:xfrm>
            <a:off x="1" y="908050"/>
            <a:ext cx="3059832" cy="4401205"/>
          </a:xfrm>
          <a:prstGeom prst="rect">
            <a:avLst/>
          </a:prstGeom>
          <a:noFill/>
          <a:ln w="9525">
            <a:noFill/>
            <a:miter lim="800000"/>
            <a:headEnd/>
            <a:tailEnd/>
          </a:ln>
        </p:spPr>
        <p:txBody>
          <a:bodyPr wrap="square">
            <a:spAutoFit/>
          </a:bodyPr>
          <a:lstStyle/>
          <a:p>
            <a:r>
              <a:rPr lang="lv-LV" sz="2800" b="1" dirty="0" smtClean="0"/>
              <a:t>Jūdi</a:t>
            </a:r>
            <a:r>
              <a:rPr lang="lv-LV" sz="2800" dirty="0" smtClean="0"/>
              <a:t> šo </a:t>
            </a:r>
            <a:r>
              <a:rPr lang="lv-LV" sz="2800" b="1" dirty="0" smtClean="0"/>
              <a:t>notikumu palaida garām</a:t>
            </a:r>
            <a:r>
              <a:rPr lang="lv-LV" sz="2800" dirty="0" smtClean="0"/>
              <a:t>, bet </a:t>
            </a:r>
            <a:r>
              <a:rPr lang="lv-LV" sz="2800" b="1" dirty="0" smtClean="0"/>
              <a:t>magi</a:t>
            </a:r>
            <a:r>
              <a:rPr lang="lv-LV" sz="2800" dirty="0" smtClean="0"/>
              <a:t> to </a:t>
            </a:r>
            <a:r>
              <a:rPr lang="lv-LV" sz="2800" b="1" dirty="0" smtClean="0"/>
              <a:t>pamanīja</a:t>
            </a:r>
            <a:r>
              <a:rPr lang="lv-LV" sz="2800" dirty="0" smtClean="0"/>
              <a:t> pateicoties zvaigznei un devās </a:t>
            </a:r>
            <a:r>
              <a:rPr lang="lv-LV" sz="2800" b="1" dirty="0" smtClean="0"/>
              <a:t>sveikt jaundzimušo ķēniņu</a:t>
            </a:r>
            <a:r>
              <a:rPr lang="lv-LV" sz="2800" dirty="0" smtClean="0"/>
              <a:t>!</a:t>
            </a:r>
            <a:endParaRPr lang="lv-LV" sz="2800" b="1" dirty="0"/>
          </a:p>
        </p:txBody>
      </p:sp>
      <p:pic>
        <p:nvPicPr>
          <p:cNvPr id="7" name="Picture 2" descr="Cesvaines draudze | Kunga Parādīšanās svētki- 6. janvārī, Sv.Mise 10.00"/>
          <p:cNvPicPr>
            <a:picLocks noChangeAspect="1" noChangeArrowheads="1"/>
          </p:cNvPicPr>
          <p:nvPr/>
        </p:nvPicPr>
        <p:blipFill>
          <a:blip r:embed="rId2" cstate="print"/>
          <a:srcRect/>
          <a:stretch>
            <a:fillRect/>
          </a:stretch>
        </p:blipFill>
        <p:spPr bwMode="auto">
          <a:xfrm>
            <a:off x="2483768" y="908720"/>
            <a:ext cx="4283968" cy="5711957"/>
          </a:xfrm>
          <a:prstGeom prst="rect">
            <a:avLst/>
          </a:prstGeom>
          <a:ln>
            <a:noFill/>
          </a:ln>
          <a:effectLst>
            <a:softEdge rad="112500"/>
          </a:effectLst>
        </p:spPr>
      </p:pic>
      <p:sp>
        <p:nvSpPr>
          <p:cNvPr id="8" name="Rectangle 7"/>
          <p:cNvSpPr>
            <a:spLocks noChangeArrowheads="1"/>
          </p:cNvSpPr>
          <p:nvPr/>
        </p:nvSpPr>
        <p:spPr bwMode="auto">
          <a:xfrm>
            <a:off x="6660232" y="908720"/>
            <a:ext cx="2483768" cy="1384995"/>
          </a:xfrm>
          <a:prstGeom prst="rect">
            <a:avLst/>
          </a:prstGeom>
          <a:noFill/>
          <a:ln w="9525">
            <a:noFill/>
            <a:miter lim="800000"/>
            <a:headEnd/>
            <a:tailEnd/>
          </a:ln>
        </p:spPr>
        <p:txBody>
          <a:bodyPr wrap="square">
            <a:spAutoFit/>
          </a:bodyPr>
          <a:lstStyle/>
          <a:p>
            <a:pPr algn="ctr"/>
            <a:r>
              <a:rPr lang="lv-LV" sz="2800" b="1" dirty="0" smtClean="0"/>
              <a:t>Jēzus </a:t>
            </a:r>
            <a:r>
              <a:rPr lang="lv-LV" sz="2800" dirty="0" smtClean="0"/>
              <a:t>ir </a:t>
            </a:r>
            <a:r>
              <a:rPr lang="lv-LV" sz="2800" b="1" dirty="0" smtClean="0"/>
              <a:t>visu</a:t>
            </a:r>
            <a:r>
              <a:rPr lang="lv-LV" sz="2800" dirty="0" smtClean="0"/>
              <a:t> </a:t>
            </a:r>
            <a:r>
              <a:rPr lang="lv-LV" sz="2800" b="1" dirty="0" smtClean="0"/>
              <a:t>pagānu tautu pestītājs</a:t>
            </a:r>
            <a:r>
              <a:rPr lang="lv-LV" sz="2800" dirty="0" smtClean="0"/>
              <a:t>!</a:t>
            </a:r>
            <a:endParaRPr lang="lv-LV" sz="2800" b="1" dirty="0"/>
          </a:p>
        </p:txBody>
      </p:sp>
      <p:sp>
        <p:nvSpPr>
          <p:cNvPr id="9" name="Rectangle 8"/>
          <p:cNvSpPr/>
          <p:nvPr/>
        </p:nvSpPr>
        <p:spPr>
          <a:xfrm>
            <a:off x="6839744" y="2996952"/>
            <a:ext cx="2304256" cy="2677656"/>
          </a:xfrm>
          <a:prstGeom prst="rect">
            <a:avLst/>
          </a:prstGeom>
        </p:spPr>
        <p:txBody>
          <a:bodyPr wrap="square">
            <a:spAutoFit/>
          </a:bodyPr>
          <a:lstStyle/>
          <a:p>
            <a:pPr algn="ctr"/>
            <a:r>
              <a:rPr lang="lv-LV" sz="2800" dirty="0" smtClean="0"/>
              <a:t>“</a:t>
            </a:r>
            <a:r>
              <a:rPr lang="lv-LV" sz="2800" i="1" dirty="0" smtClean="0"/>
              <a:t>Jūs pētījat rakstus, jo ... tajos jums ir mūžīgā dzīvība</a:t>
            </a:r>
            <a:r>
              <a:rPr lang="lv-LV" sz="2800" dirty="0" smtClean="0"/>
              <a:t>.” (Jņ.5:39)</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2000"/>
                            </p:stCondLst>
                            <p:childTnLst>
                              <p:par>
                                <p:cTn id="13" presetID="2" presetClass="entr" presetSubtype="8" fill="hold" grpId="0" nodeType="afterEffect">
                                  <p:stCondLst>
                                    <p:cond delay="0"/>
                                  </p:stCondLst>
                                  <p:childTnLst>
                                    <p:set>
                                      <p:cBhvr>
                                        <p:cTn id="14" dur="1" fill="hold">
                                          <p:stCondLst>
                                            <p:cond delay="0"/>
                                          </p:stCondLst>
                                        </p:cTn>
                                        <p:tgtEl>
                                          <p:spTgt spid="10246"/>
                                        </p:tgtEl>
                                        <p:attrNameLst>
                                          <p:attrName>style.visibility</p:attrName>
                                        </p:attrNameLst>
                                      </p:cBhvr>
                                      <p:to>
                                        <p:strVal val="visible"/>
                                      </p:to>
                                    </p:set>
                                    <p:anim calcmode="lin" valueType="num">
                                      <p:cBhvr additive="base">
                                        <p:cTn id="15" dur="500" fill="hold"/>
                                        <p:tgtEl>
                                          <p:spTgt spid="10246"/>
                                        </p:tgtEl>
                                        <p:attrNameLst>
                                          <p:attrName>ppt_x</p:attrName>
                                        </p:attrNameLst>
                                      </p:cBhvr>
                                      <p:tavLst>
                                        <p:tav tm="0">
                                          <p:val>
                                            <p:strVal val="0-#ppt_w/2"/>
                                          </p:val>
                                        </p:tav>
                                        <p:tav tm="100000">
                                          <p:val>
                                            <p:strVal val="#ppt_x"/>
                                          </p:val>
                                        </p:tav>
                                      </p:tavLst>
                                    </p:anim>
                                    <p:anim calcmode="lin" valueType="num">
                                      <p:cBhvr additive="base">
                                        <p:cTn id="16" dur="500" fill="hold"/>
                                        <p:tgtEl>
                                          <p:spTgt spid="10246"/>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2" presetClass="entr" presetSubtype="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1+#ppt_w/2"/>
                                          </p:val>
                                        </p:tav>
                                        <p:tav tm="100000">
                                          <p:val>
                                            <p:strVal val="#ppt_x"/>
                                          </p:val>
                                        </p:tav>
                                      </p:tavLst>
                                    </p:anim>
                                    <p:anim calcmode="lin" valueType="num">
                                      <p:cBhvr additive="base">
                                        <p:cTn id="21" dur="5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10246" grpId="0"/>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1268" name="Slide Number Placeholder 3"/>
          <p:cNvSpPr>
            <a:spLocks noGrp="1"/>
          </p:cNvSpPr>
          <p:nvPr>
            <p:ph type="sldNum" sz="quarter" idx="12"/>
          </p:nvPr>
        </p:nvSpPr>
        <p:spPr>
          <a:noFill/>
        </p:spPr>
        <p:txBody>
          <a:bodyPr/>
          <a:lstStyle/>
          <a:p>
            <a:fld id="{ACC73D38-9E93-4DD7-9B7F-666EA0B53FFB}" type="slidenum">
              <a:rPr lang="lv-LV" smtClean="0"/>
              <a:pPr/>
              <a:t>15</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914400" y="0"/>
            <a:ext cx="8229600" cy="836613"/>
          </a:xfrm>
        </p:spPr>
        <p:txBody>
          <a:bodyPr/>
          <a:lstStyle/>
          <a:p>
            <a:pPr eaLnBrk="1" hangingPunct="1"/>
            <a:r>
              <a:rPr lang="lv-LV" b="1" smtClean="0">
                <a:solidFill>
                  <a:schemeClr val="tx1"/>
                </a:solidFill>
              </a:rPr>
              <a:t>Mt.2:1-12 Zvaigznes diena</a:t>
            </a:r>
          </a:p>
        </p:txBody>
      </p:sp>
      <p:sp>
        <p:nvSpPr>
          <p:cNvPr id="3075" name="Rectangle 3"/>
          <p:cNvSpPr>
            <a:spLocks noGrp="1" noChangeArrowheads="1"/>
          </p:cNvSpPr>
          <p:nvPr>
            <p:ph type="body" idx="1"/>
          </p:nvPr>
        </p:nvSpPr>
        <p:spPr>
          <a:xfrm>
            <a:off x="-323850" y="928688"/>
            <a:ext cx="9467850" cy="5929312"/>
          </a:xfrm>
        </p:spPr>
        <p:txBody>
          <a:bodyPr/>
          <a:lstStyle/>
          <a:p>
            <a:pPr algn="just">
              <a:buFontTx/>
              <a:buNone/>
            </a:pPr>
            <a:r>
              <a:rPr lang="lv-LV" sz="2000" dirty="0" smtClean="0"/>
              <a:t>     1 Kad Jēzus bija piedzimis </a:t>
            </a:r>
            <a:r>
              <a:rPr lang="lv-LV" sz="2000" dirty="0" err="1" smtClean="0"/>
              <a:t>Bētlemē</a:t>
            </a:r>
            <a:r>
              <a:rPr lang="lv-LV" sz="2000" dirty="0" smtClean="0"/>
              <a:t>, Jūdas ķēniņa </a:t>
            </a:r>
            <a:r>
              <a:rPr lang="lv-LV" sz="2000" dirty="0" err="1" smtClean="0"/>
              <a:t>Hēroda</a:t>
            </a:r>
            <a:r>
              <a:rPr lang="lv-LV" sz="2000" dirty="0" smtClean="0"/>
              <a:t> laikā, redzi, gudri vīri no austrumu zemes atnāca uz </a:t>
            </a:r>
            <a:r>
              <a:rPr lang="lv-LV" sz="2000" dirty="0" err="1" smtClean="0"/>
              <a:t>Jeruzālemi</a:t>
            </a:r>
            <a:r>
              <a:rPr lang="lv-LV" sz="2000" dirty="0" smtClean="0"/>
              <a:t> un sacīja: 2 "Kur ir jaunpiedzimušais Jūdu ķēniņš? Jo mēs Viņa zvaigzni redzējām austrumu zemē un atnācām Viņu pielūgt." 3 Kad ķēniņš </a:t>
            </a:r>
            <a:r>
              <a:rPr lang="lv-LV" sz="2000" dirty="0" err="1" smtClean="0"/>
              <a:t>Hērods</a:t>
            </a:r>
            <a:r>
              <a:rPr lang="lv-LV" sz="2000" dirty="0" smtClean="0"/>
              <a:t> to dzirdēja, tad viņš izbijās un visa </a:t>
            </a:r>
            <a:r>
              <a:rPr lang="lv-LV" sz="2000" dirty="0" err="1" smtClean="0"/>
              <a:t>Jeruzāleme</a:t>
            </a:r>
            <a:r>
              <a:rPr lang="lv-LV" sz="2000" dirty="0" smtClean="0"/>
              <a:t> līdz ar viņu. 4 Un, saaicinājis visus tautas augstos priesterus un rakstu mācītājus, viņš izzināja no tiem, kur Kristum būs piedzimt. 5 Un tie viņam sacīja: "</a:t>
            </a:r>
            <a:r>
              <a:rPr lang="lv-LV" sz="2000" dirty="0" err="1" smtClean="0"/>
              <a:t>Bētlemē</a:t>
            </a:r>
            <a:r>
              <a:rPr lang="lv-LV" sz="2000" dirty="0" smtClean="0"/>
              <a:t>, Jūdas zemē; jo tā raksta pravietis: 6 un tu, </a:t>
            </a:r>
            <a:r>
              <a:rPr lang="lv-LV" sz="2000" dirty="0" err="1" smtClean="0"/>
              <a:t>Bētleme</a:t>
            </a:r>
            <a:r>
              <a:rPr lang="lv-LV" sz="2000" dirty="0" smtClean="0"/>
              <a:t>, Jūdas zemē, tu nebūt neesi mazākā starp Jūdas cilts kungiem; jo no tevis nāks Valdnieks, kas ganīs Manu </a:t>
            </a:r>
            <a:r>
              <a:rPr lang="lv-LV" sz="2000" dirty="0" err="1" smtClean="0"/>
              <a:t>Israēla</a:t>
            </a:r>
            <a:r>
              <a:rPr lang="lv-LV" sz="2000" dirty="0" smtClean="0"/>
              <a:t> tautu." 7 Tad </a:t>
            </a:r>
            <a:r>
              <a:rPr lang="lv-LV" sz="2000" dirty="0" err="1" smtClean="0"/>
              <a:t>Hērods</a:t>
            </a:r>
            <a:r>
              <a:rPr lang="lv-LV" sz="2000" dirty="0" smtClean="0"/>
              <a:t> </a:t>
            </a:r>
            <a:r>
              <a:rPr lang="lv-LV" sz="2000" dirty="0" err="1" smtClean="0"/>
              <a:t>paslepen</a:t>
            </a:r>
            <a:r>
              <a:rPr lang="lv-LV" sz="2000" dirty="0" smtClean="0"/>
              <a:t> saaicināja gudros, sīki izjautāja tiem par zvaigznes atspīdēšanas laiku. 8 Un viņš tos sūtīja uz </a:t>
            </a:r>
            <a:r>
              <a:rPr lang="lv-LV" sz="2000" dirty="0" err="1" smtClean="0"/>
              <a:t>Bētlemi</a:t>
            </a:r>
            <a:r>
              <a:rPr lang="lv-LV" sz="2000" dirty="0" smtClean="0"/>
              <a:t> un sacīja: "Ejiet un ievāciet rūpīgi ziņas par to bērnu, un, kad jūs Viņu atradīsit, tad paziņojiet to man, ka arī es aizeju un Viņu pielūdzu." 9 To no ķēniņa dzirdējuši, tie aizgāja. Un redzi, zvaigzne, ko tie bija redzējuši austrumu zemē, gāja tiem pa priekšu un nostājās pār namu, kurā bija bērns. 10 Un, zvaigzni ieraudzījuši, tie priecājās ar </a:t>
            </a:r>
            <a:r>
              <a:rPr lang="lv-LV" sz="2000" dirty="0" err="1" smtClean="0"/>
              <a:t>varen</a:t>
            </a:r>
            <a:r>
              <a:rPr lang="lv-LV" sz="2000" dirty="0" smtClean="0"/>
              <a:t> lielu prieku. 11 Un, namā iegājuši, tie ieraudzīja bērnu līdz ar Mariju, Viņa māti, un tie nometās ceļos un Viņu pielūdza. Tad tie atvēra savas mantas un dāvāja Viņam zeltu, vīraku un mirres. 12 Un sapnī saņēmuši norādījumu pie </a:t>
            </a:r>
            <a:r>
              <a:rPr lang="lv-LV" sz="2000" dirty="0" err="1" smtClean="0"/>
              <a:t>Hēroda</a:t>
            </a:r>
            <a:r>
              <a:rPr lang="lv-LV" sz="2000" dirty="0" smtClean="0"/>
              <a:t> neatgriezties, tie aizgāja pa citu ceļu uz savu zemi. </a:t>
            </a:r>
            <a:endParaRPr lang="lv-LV" sz="2200" b="1" dirty="0" smtClean="0"/>
          </a:p>
        </p:txBody>
      </p:sp>
      <p:sp>
        <p:nvSpPr>
          <p:cNvPr id="3076"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pic>
        <p:nvPicPr>
          <p:cNvPr id="3077" name="Picture 3" descr="DOVE019"/>
          <p:cNvPicPr>
            <a:picLocks noChangeAspect="1" noChangeArrowheads="1"/>
          </p:cNvPicPr>
          <p:nvPr/>
        </p:nvPicPr>
        <p:blipFill>
          <a:blip r:embed="rId2" cstate="print"/>
          <a:srcRect/>
          <a:stretch>
            <a:fillRect/>
          </a:stretch>
        </p:blipFill>
        <p:spPr bwMode="auto">
          <a:xfrm>
            <a:off x="0" y="0"/>
            <a:ext cx="860425" cy="981075"/>
          </a:xfrm>
          <a:prstGeom prst="rect">
            <a:avLst/>
          </a:prstGeom>
          <a:noFill/>
          <a:ln w="9525">
            <a:noFill/>
            <a:miter lim="800000"/>
            <a:headEnd/>
            <a:tailEnd/>
          </a:ln>
        </p:spPr>
      </p:pic>
      <p:sp>
        <p:nvSpPr>
          <p:cNvPr id="3078" name="Slide Number Placeholder 5"/>
          <p:cNvSpPr>
            <a:spLocks noGrp="1"/>
          </p:cNvSpPr>
          <p:nvPr>
            <p:ph type="sldNum" sz="quarter" idx="12"/>
          </p:nvPr>
        </p:nvSpPr>
        <p:spPr>
          <a:noFill/>
        </p:spPr>
        <p:txBody>
          <a:bodyPr/>
          <a:lstStyle/>
          <a:p>
            <a:fld id="{50C38A4A-03B4-4E81-BF76-F77C36D264C1}" type="slidenum">
              <a:rPr lang="lv-LV" smtClean="0"/>
              <a:pPr/>
              <a:t>2</a:t>
            </a:fld>
            <a:endParaRPr lang="lv-LV"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Ko atklāj mums šis notikums?</a:t>
            </a: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3</a:t>
            </a:fld>
            <a:endParaRPr lang="lv-LV" smtClean="0"/>
          </a:p>
        </p:txBody>
      </p:sp>
      <p:sp>
        <p:nvSpPr>
          <p:cNvPr id="4100" name="Rectangle 7"/>
          <p:cNvSpPr>
            <a:spLocks noChangeArrowheads="1"/>
          </p:cNvSpPr>
          <p:nvPr/>
        </p:nvSpPr>
        <p:spPr bwMode="auto">
          <a:xfrm>
            <a:off x="0" y="571500"/>
            <a:ext cx="9144000" cy="1800493"/>
          </a:xfrm>
          <a:prstGeom prst="rect">
            <a:avLst/>
          </a:prstGeom>
          <a:noFill/>
          <a:ln w="9525">
            <a:noFill/>
            <a:miter lim="800000"/>
            <a:headEnd/>
            <a:tailEnd/>
          </a:ln>
        </p:spPr>
        <p:txBody>
          <a:bodyPr wrap="square">
            <a:spAutoFit/>
          </a:bodyPr>
          <a:lstStyle/>
          <a:p>
            <a:r>
              <a:rPr lang="lv-LV" sz="2800" dirty="0" smtClean="0"/>
              <a:t>Šis notikums mums atklāj, ka </a:t>
            </a:r>
            <a:r>
              <a:rPr lang="lv-LV" sz="2800" b="1" dirty="0" smtClean="0"/>
              <a:t>Dieva Dēls </a:t>
            </a:r>
            <a:r>
              <a:rPr lang="lv-LV" sz="2800" dirty="0" smtClean="0"/>
              <a:t>nav nācis </a:t>
            </a:r>
            <a:r>
              <a:rPr lang="lv-LV" sz="2800" b="1" dirty="0" smtClean="0"/>
              <a:t>tikai pie jūdiem</a:t>
            </a:r>
            <a:r>
              <a:rPr lang="lv-LV" sz="2800" dirty="0" smtClean="0"/>
              <a:t>, bet ka arī </a:t>
            </a:r>
            <a:r>
              <a:rPr lang="lv-LV" sz="2800" b="1" dirty="0" smtClean="0"/>
              <a:t>pagāni nāks pie ticības!</a:t>
            </a:r>
          </a:p>
          <a:p>
            <a:r>
              <a:rPr lang="lv-LV" sz="1500" dirty="0" smtClean="0"/>
              <a:t> </a:t>
            </a:r>
          </a:p>
          <a:p>
            <a:pPr algn="ctr"/>
            <a:r>
              <a:rPr lang="lv-LV" sz="4000" b="1" dirty="0" smtClean="0"/>
              <a:t>Jēzus ir visas pasaules pestītājs!</a:t>
            </a:r>
            <a:endParaRPr lang="lv-LV" sz="4000" b="1" dirty="0"/>
          </a:p>
        </p:txBody>
      </p:sp>
      <p:pic>
        <p:nvPicPr>
          <p:cNvPr id="26626" name="Picture 2" descr="Globe Cross Images, Stock Photos &amp;amp; Vectors | Shutterstock"/>
          <p:cNvPicPr>
            <a:picLocks noChangeAspect="1" noChangeArrowheads="1"/>
          </p:cNvPicPr>
          <p:nvPr/>
        </p:nvPicPr>
        <p:blipFill>
          <a:blip r:embed="rId2" cstate="print"/>
          <a:srcRect b="6824"/>
          <a:stretch>
            <a:fillRect/>
          </a:stretch>
        </p:blipFill>
        <p:spPr bwMode="auto">
          <a:xfrm>
            <a:off x="971600" y="2348880"/>
            <a:ext cx="7171134" cy="4509120"/>
          </a:xfrm>
          <a:prstGeom prst="rect">
            <a:avLst/>
          </a:prstGeom>
          <a:ln>
            <a:noFill/>
          </a:ln>
          <a:effectLst>
            <a:softEdge rad="112500"/>
          </a:effectLst>
        </p:spPr>
      </p:pic>
      <p:pic>
        <p:nvPicPr>
          <p:cNvPr id="7" name="Picture 6"/>
          <p:cNvPicPr>
            <a:picLocks noChangeAspect="1" noChangeArrowheads="1"/>
          </p:cNvPicPr>
          <p:nvPr/>
        </p:nvPicPr>
        <p:blipFill>
          <a:blip r:embed="rId3" cstate="print"/>
          <a:srcRect b="14709"/>
          <a:stretch>
            <a:fillRect/>
          </a:stretch>
        </p:blipFill>
        <p:spPr bwMode="auto">
          <a:xfrm>
            <a:off x="3347864" y="2420888"/>
            <a:ext cx="2571736" cy="28083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6626"/>
                                        </p:tgtEl>
                                        <p:attrNameLst>
                                          <p:attrName>style.visibility</p:attrName>
                                        </p:attrNameLst>
                                      </p:cBhvr>
                                      <p:to>
                                        <p:strVal val="visible"/>
                                      </p:to>
                                    </p:set>
                                    <p:animEffect transition="in" filter="fade">
                                      <p:cBhvr>
                                        <p:cTn id="11" dur="2000"/>
                                        <p:tgtEl>
                                          <p:spTgt spid="26626"/>
                                        </p:tgtEl>
                                      </p:cBhvr>
                                    </p:animEffect>
                                  </p:childTnLst>
                                </p:cTn>
                              </p:par>
                            </p:childTnLst>
                          </p:cTn>
                        </p:par>
                        <p:par>
                          <p:cTn id="12" fill="hold">
                            <p:stCondLst>
                              <p:cond delay="2000"/>
                            </p:stCondLst>
                            <p:childTnLst>
                              <p:par>
                                <p:cTn id="13" presetID="2" presetClass="entr" presetSubtype="8" fill="hold" nodeType="afterEffect">
                                  <p:stCondLst>
                                    <p:cond delay="0"/>
                                  </p:stCondLst>
                                  <p:childTnLst>
                                    <p:set>
                                      <p:cBhvr>
                                        <p:cTn id="14" dur="1" fill="hold">
                                          <p:stCondLst>
                                            <p:cond delay="0"/>
                                          </p:stCondLst>
                                        </p:cTn>
                                        <p:tgtEl>
                                          <p:spTgt spid="4100">
                                            <p:txEl>
                                              <p:pRg st="0" end="0"/>
                                            </p:txEl>
                                          </p:spTgt>
                                        </p:tgtEl>
                                        <p:attrNameLst>
                                          <p:attrName>style.visibility</p:attrName>
                                        </p:attrNameLst>
                                      </p:cBhvr>
                                      <p:to>
                                        <p:strVal val="visible"/>
                                      </p:to>
                                    </p:set>
                                    <p:anim calcmode="lin" valueType="num">
                                      <p:cBhvr additive="base">
                                        <p:cTn id="15" dur="500" fill="hold"/>
                                        <p:tgtEl>
                                          <p:spTgt spid="4100">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100">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100">
                                            <p:txEl>
                                              <p:pRg st="2" end="2"/>
                                            </p:txEl>
                                          </p:spTgt>
                                        </p:tgtEl>
                                        <p:attrNameLst>
                                          <p:attrName>style.visibility</p:attrName>
                                        </p:attrNameLst>
                                      </p:cBhvr>
                                      <p:to>
                                        <p:strVal val="visible"/>
                                      </p:to>
                                    </p:set>
                                    <p:anim calcmode="lin" valueType="num">
                                      <p:cBhvr additive="base">
                                        <p:cTn id="20" dur="500" fill="hold"/>
                                        <p:tgtEl>
                                          <p:spTgt spid="4100">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100">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8" presetClass="entr" presetSubtype="32"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diamond(out)">
                                      <p:cBhvr>
                                        <p:cTn id="2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err="1" smtClean="0">
                <a:solidFill>
                  <a:schemeClr val="tx1"/>
                </a:solidFill>
              </a:rPr>
              <a:t>Hērods</a:t>
            </a:r>
            <a:endParaRPr lang="lv-LV"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4</a:t>
            </a:fld>
            <a:endParaRPr lang="lv-LV" smtClean="0"/>
          </a:p>
        </p:txBody>
      </p:sp>
      <p:sp>
        <p:nvSpPr>
          <p:cNvPr id="4100" name="Rectangle 7"/>
          <p:cNvSpPr>
            <a:spLocks noChangeArrowheads="1"/>
          </p:cNvSpPr>
          <p:nvPr/>
        </p:nvSpPr>
        <p:spPr bwMode="auto">
          <a:xfrm>
            <a:off x="0" y="571500"/>
            <a:ext cx="4572000" cy="6124754"/>
          </a:xfrm>
          <a:prstGeom prst="rect">
            <a:avLst/>
          </a:prstGeom>
          <a:noFill/>
          <a:ln w="9525">
            <a:noFill/>
            <a:miter lim="800000"/>
            <a:headEnd/>
            <a:tailEnd/>
          </a:ln>
        </p:spPr>
        <p:txBody>
          <a:bodyPr wrap="square">
            <a:spAutoFit/>
          </a:bodyPr>
          <a:lstStyle/>
          <a:p>
            <a:pPr>
              <a:buFont typeface="Arial" pitchFamily="34" charset="0"/>
              <a:buChar char="•"/>
            </a:pPr>
            <a:r>
              <a:rPr lang="lv-LV" sz="2800" b="1" dirty="0" smtClean="0"/>
              <a:t>Jūdi</a:t>
            </a:r>
            <a:r>
              <a:rPr lang="lv-LV" sz="2800" dirty="0" smtClean="0"/>
              <a:t> bija </a:t>
            </a:r>
            <a:r>
              <a:rPr lang="lv-LV" sz="2800" b="1" dirty="0" smtClean="0"/>
              <a:t>atmetuši Dievu</a:t>
            </a:r>
            <a:r>
              <a:rPr lang="lv-LV" sz="2800" dirty="0" smtClean="0"/>
              <a:t>, un </a:t>
            </a:r>
            <a:r>
              <a:rPr lang="lv-LV" sz="2800" b="1" dirty="0" smtClean="0"/>
              <a:t>Dieva vietā </a:t>
            </a:r>
            <a:r>
              <a:rPr lang="lv-LV" sz="2800" dirty="0" smtClean="0"/>
              <a:t>likuši </a:t>
            </a:r>
            <a:r>
              <a:rPr lang="lv-LV" sz="2800" b="1" dirty="0" err="1" smtClean="0"/>
              <a:t>Hērodu</a:t>
            </a:r>
            <a:r>
              <a:rPr lang="lv-LV" sz="2800" dirty="0" smtClean="0"/>
              <a:t>, un tagad </a:t>
            </a:r>
            <a:r>
              <a:rPr lang="lv-LV" sz="2800" b="1" dirty="0" smtClean="0"/>
              <a:t>paši cieš </a:t>
            </a:r>
            <a:r>
              <a:rPr lang="lv-LV" sz="2800" dirty="0" smtClean="0"/>
              <a:t>no miesīgā </a:t>
            </a:r>
            <a:r>
              <a:rPr lang="lv-LV" sz="2800" dirty="0" err="1" smtClean="0"/>
              <a:t>Hēroda</a:t>
            </a:r>
            <a:r>
              <a:rPr lang="lv-LV" sz="2800" dirty="0" smtClean="0"/>
              <a:t>.</a:t>
            </a:r>
            <a:endParaRPr lang="lv-LV" sz="2800" dirty="0" smtClean="0"/>
          </a:p>
          <a:p>
            <a:pPr>
              <a:buFont typeface="Arial" pitchFamily="34" charset="0"/>
              <a:buChar char="•"/>
            </a:pPr>
            <a:r>
              <a:rPr lang="lv-LV" sz="2800" b="1" dirty="0" smtClean="0"/>
              <a:t>Jūdi</a:t>
            </a:r>
            <a:r>
              <a:rPr lang="lv-LV" sz="2800" dirty="0" smtClean="0"/>
              <a:t> bija </a:t>
            </a:r>
            <a:r>
              <a:rPr lang="lv-LV" sz="2800" b="1" dirty="0" smtClean="0"/>
              <a:t>kļuvuši</a:t>
            </a:r>
            <a:r>
              <a:rPr lang="lv-LV" sz="2800" dirty="0" smtClean="0"/>
              <a:t> par īsti </a:t>
            </a:r>
            <a:r>
              <a:rPr lang="lv-LV" sz="2800" b="1" dirty="0" smtClean="0"/>
              <a:t>farizejisku</a:t>
            </a:r>
            <a:r>
              <a:rPr lang="lv-LV" sz="2800" dirty="0" smtClean="0"/>
              <a:t>, </a:t>
            </a:r>
            <a:r>
              <a:rPr lang="lv-LV" sz="2800" b="1" dirty="0" smtClean="0"/>
              <a:t>liekulīgu</a:t>
            </a:r>
            <a:r>
              <a:rPr lang="lv-LV" sz="2800" dirty="0" smtClean="0"/>
              <a:t> un </a:t>
            </a:r>
            <a:r>
              <a:rPr lang="lv-LV" sz="2800" b="1" dirty="0" smtClean="0"/>
              <a:t>partijās sadalītu tautu</a:t>
            </a:r>
            <a:r>
              <a:rPr lang="lv-LV" sz="2800" dirty="0" smtClean="0"/>
              <a:t>, kas ar </a:t>
            </a:r>
            <a:r>
              <a:rPr lang="lv-LV" sz="2800" b="1" dirty="0" smtClean="0"/>
              <a:t>cilvēku mācībām </a:t>
            </a:r>
            <a:r>
              <a:rPr lang="lv-LV" sz="2800" dirty="0" smtClean="0"/>
              <a:t>un </a:t>
            </a:r>
            <a:r>
              <a:rPr lang="lv-LV" sz="2800" b="1" dirty="0" smtClean="0"/>
              <a:t>ārējiem darbiem </a:t>
            </a:r>
            <a:r>
              <a:rPr lang="lv-LV" sz="2800" dirty="0" smtClean="0"/>
              <a:t>gribēja </a:t>
            </a:r>
            <a:r>
              <a:rPr lang="lv-LV" sz="2800" b="1" dirty="0" smtClean="0"/>
              <a:t>pati sevi darīt dievbijīgu </a:t>
            </a:r>
            <a:r>
              <a:rPr lang="lv-LV" sz="2800" dirty="0" smtClean="0"/>
              <a:t>un </a:t>
            </a:r>
            <a:r>
              <a:rPr lang="lv-LV" sz="2800" b="1" dirty="0" smtClean="0"/>
              <a:t>atpestīt</a:t>
            </a:r>
            <a:r>
              <a:rPr lang="lv-LV" sz="2800" dirty="0" smtClean="0"/>
              <a:t>.</a:t>
            </a:r>
          </a:p>
          <a:p>
            <a:pPr>
              <a:buFont typeface="Arial" pitchFamily="34" charset="0"/>
              <a:buChar char="•"/>
            </a:pPr>
            <a:r>
              <a:rPr lang="lv-LV" sz="2800" b="1" dirty="0" err="1" smtClean="0"/>
              <a:t>Hērods</a:t>
            </a:r>
            <a:r>
              <a:rPr lang="lv-LV" sz="2800" dirty="0" smtClean="0"/>
              <a:t> nāk no vārda “</a:t>
            </a:r>
            <a:r>
              <a:rPr lang="lv-LV" sz="2800" b="1" i="1" dirty="0" err="1" smtClean="0"/>
              <a:t>heroes</a:t>
            </a:r>
            <a:r>
              <a:rPr lang="lv-LV" sz="2800" dirty="0" smtClean="0"/>
              <a:t>” – “varens, milzis, kas dara lielus darbus”</a:t>
            </a:r>
            <a:endParaRPr lang="lv-LV" sz="2800" dirty="0" smtClean="0"/>
          </a:p>
        </p:txBody>
      </p:sp>
      <p:pic>
        <p:nvPicPr>
          <p:cNvPr id="8" name="Attēls 5" descr="nativity_story2006.jpg"/>
          <p:cNvPicPr>
            <a:picLocks noChangeAspect="1"/>
          </p:cNvPicPr>
          <p:nvPr/>
        </p:nvPicPr>
        <p:blipFill>
          <a:blip r:embed="rId2" cstate="print"/>
          <a:srcRect l="21429" t="4744" r="20408" b="5113"/>
          <a:stretch>
            <a:fillRect/>
          </a:stretch>
        </p:blipFill>
        <p:spPr bwMode="auto">
          <a:xfrm>
            <a:off x="4716016" y="980728"/>
            <a:ext cx="4272684" cy="525206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2000"/>
                            </p:stCondLst>
                            <p:childTnLst>
                              <p:par>
                                <p:cTn id="13" presetID="2" presetClass="entr" presetSubtype="8" fill="hold" nodeType="afterEffect">
                                  <p:stCondLst>
                                    <p:cond delay="0"/>
                                  </p:stCondLst>
                                  <p:childTnLst>
                                    <p:set>
                                      <p:cBhvr>
                                        <p:cTn id="14" dur="1" fill="hold">
                                          <p:stCondLst>
                                            <p:cond delay="0"/>
                                          </p:stCondLst>
                                        </p:cTn>
                                        <p:tgtEl>
                                          <p:spTgt spid="4100">
                                            <p:txEl>
                                              <p:pRg st="0" end="0"/>
                                            </p:txEl>
                                          </p:spTgt>
                                        </p:tgtEl>
                                        <p:attrNameLst>
                                          <p:attrName>style.visibility</p:attrName>
                                        </p:attrNameLst>
                                      </p:cBhvr>
                                      <p:to>
                                        <p:strVal val="visible"/>
                                      </p:to>
                                    </p:set>
                                    <p:anim calcmode="lin" valueType="num">
                                      <p:cBhvr additive="base">
                                        <p:cTn id="15" dur="500" fill="hold"/>
                                        <p:tgtEl>
                                          <p:spTgt spid="4100">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100">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2" presetClass="entr" presetSubtype="8" fill="hold" nodeType="afterEffect">
                                  <p:stCondLst>
                                    <p:cond delay="0"/>
                                  </p:stCondLst>
                                  <p:childTnLst>
                                    <p:set>
                                      <p:cBhvr>
                                        <p:cTn id="19" dur="1" fill="hold">
                                          <p:stCondLst>
                                            <p:cond delay="0"/>
                                          </p:stCondLst>
                                        </p:cTn>
                                        <p:tgtEl>
                                          <p:spTgt spid="4100">
                                            <p:txEl>
                                              <p:pRg st="1" end="1"/>
                                            </p:txEl>
                                          </p:spTgt>
                                        </p:tgtEl>
                                        <p:attrNameLst>
                                          <p:attrName>style.visibility</p:attrName>
                                        </p:attrNameLst>
                                      </p:cBhvr>
                                      <p:to>
                                        <p:strVal val="visible"/>
                                      </p:to>
                                    </p:set>
                                    <p:anim calcmode="lin" valueType="num">
                                      <p:cBhvr additive="base">
                                        <p:cTn id="20" dur="500" fill="hold"/>
                                        <p:tgtEl>
                                          <p:spTgt spid="4100">
                                            <p:txEl>
                                              <p:pRg st="1" end="1"/>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4100">
                                            <p:txEl>
                                              <p:pRg st="1" end="1"/>
                                            </p:txEl>
                                          </p:spTgt>
                                        </p:tgtEl>
                                        <p:attrNameLst>
                                          <p:attrName>ppt_y</p:attrName>
                                        </p:attrNameLst>
                                      </p:cBhvr>
                                      <p:tavLst>
                                        <p:tav tm="0">
                                          <p:val>
                                            <p:strVal val="#ppt_y"/>
                                          </p:val>
                                        </p:tav>
                                        <p:tav tm="100000">
                                          <p:val>
                                            <p:strVal val="#ppt_y"/>
                                          </p:val>
                                        </p:tav>
                                      </p:tavLst>
                                    </p:anim>
                                  </p:childTnLst>
                                </p:cTn>
                              </p:par>
                            </p:childTnLst>
                          </p:cTn>
                        </p:par>
                        <p:par>
                          <p:cTn id="22" fill="hold">
                            <p:stCondLst>
                              <p:cond delay="3000"/>
                            </p:stCondLst>
                            <p:childTnLst>
                              <p:par>
                                <p:cTn id="23" presetID="2" presetClass="entr" presetSubtype="8" fill="hold" nodeType="afterEffect">
                                  <p:stCondLst>
                                    <p:cond delay="0"/>
                                  </p:stCondLst>
                                  <p:childTnLst>
                                    <p:set>
                                      <p:cBhvr>
                                        <p:cTn id="24" dur="1" fill="hold">
                                          <p:stCondLst>
                                            <p:cond delay="0"/>
                                          </p:stCondLst>
                                        </p:cTn>
                                        <p:tgtEl>
                                          <p:spTgt spid="4100">
                                            <p:txEl>
                                              <p:pRg st="2" end="2"/>
                                            </p:txEl>
                                          </p:spTgt>
                                        </p:tgtEl>
                                        <p:attrNameLst>
                                          <p:attrName>style.visibility</p:attrName>
                                        </p:attrNameLst>
                                      </p:cBhvr>
                                      <p:to>
                                        <p:strVal val="visible"/>
                                      </p:to>
                                    </p:set>
                                    <p:anim calcmode="lin" valueType="num">
                                      <p:cBhvr additive="base">
                                        <p:cTn id="25" dur="500" fill="hold"/>
                                        <p:tgtEl>
                                          <p:spTgt spid="4100">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100">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4139952" cy="692150"/>
          </a:xfrm>
        </p:spPr>
        <p:txBody>
          <a:bodyPr/>
          <a:lstStyle/>
          <a:p>
            <a:pPr eaLnBrk="1" hangingPunct="1"/>
            <a:r>
              <a:rPr lang="lv-LV" b="1" dirty="0" err="1" smtClean="0">
                <a:solidFill>
                  <a:schemeClr val="tx1"/>
                </a:solidFill>
              </a:rPr>
              <a:t>Hērods</a:t>
            </a:r>
            <a:endParaRPr lang="lv-LV"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5</a:t>
            </a:fld>
            <a:endParaRPr lang="lv-LV" smtClean="0"/>
          </a:p>
        </p:txBody>
      </p:sp>
      <p:sp>
        <p:nvSpPr>
          <p:cNvPr id="4100" name="Rectangle 7"/>
          <p:cNvSpPr>
            <a:spLocks noChangeArrowheads="1"/>
          </p:cNvSpPr>
          <p:nvPr/>
        </p:nvSpPr>
        <p:spPr bwMode="auto">
          <a:xfrm>
            <a:off x="0" y="674693"/>
            <a:ext cx="9144000" cy="954107"/>
          </a:xfrm>
          <a:prstGeom prst="rect">
            <a:avLst/>
          </a:prstGeom>
          <a:noFill/>
          <a:ln w="9525">
            <a:noFill/>
            <a:miter lim="800000"/>
            <a:headEnd/>
            <a:tailEnd/>
          </a:ln>
        </p:spPr>
        <p:txBody>
          <a:bodyPr wrap="square">
            <a:spAutoFit/>
          </a:bodyPr>
          <a:lstStyle/>
          <a:p>
            <a:pPr algn="ctr"/>
            <a:r>
              <a:rPr lang="lv-LV" sz="2800" dirty="0" smtClean="0"/>
              <a:t>Abi ir ļoti atšķirīgi, nesamierināmi pretinieki.</a:t>
            </a:r>
          </a:p>
          <a:p>
            <a:pPr>
              <a:buFont typeface="Arial" pitchFamily="34" charset="0"/>
              <a:buChar char="•"/>
            </a:pPr>
            <a:endParaRPr lang="lv-LV" sz="2800" dirty="0" smtClean="0"/>
          </a:p>
        </p:txBody>
      </p:sp>
      <p:sp>
        <p:nvSpPr>
          <p:cNvPr id="6" name="Rectangle 2"/>
          <p:cNvSpPr txBox="1">
            <a:spLocks noChangeArrowheads="1"/>
          </p:cNvSpPr>
          <p:nvPr/>
        </p:nvSpPr>
        <p:spPr bwMode="auto">
          <a:xfrm>
            <a:off x="4572000" y="0"/>
            <a:ext cx="4572000" cy="692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Kristus</a:t>
            </a:r>
          </a:p>
        </p:txBody>
      </p:sp>
      <p:pic>
        <p:nvPicPr>
          <p:cNvPr id="7" name="Picture 2" descr="A Tale of Two Kings - Part 1 King Herod - Cross Examined"/>
          <p:cNvPicPr>
            <a:picLocks noChangeAspect="1" noChangeArrowheads="1"/>
          </p:cNvPicPr>
          <p:nvPr/>
        </p:nvPicPr>
        <p:blipFill>
          <a:blip r:embed="rId2" cstate="print"/>
          <a:srcRect l="7727" r="34801" b="34853"/>
          <a:stretch>
            <a:fillRect/>
          </a:stretch>
        </p:blipFill>
        <p:spPr bwMode="auto">
          <a:xfrm>
            <a:off x="323528" y="1196752"/>
            <a:ext cx="3672408" cy="2679123"/>
          </a:xfrm>
          <a:prstGeom prst="rect">
            <a:avLst/>
          </a:prstGeom>
          <a:ln>
            <a:noFill/>
          </a:ln>
          <a:effectLst>
            <a:softEdge rad="112500"/>
          </a:effectLst>
        </p:spPr>
      </p:pic>
      <p:pic>
        <p:nvPicPr>
          <p:cNvPr id="1027" name="Picture 3"/>
          <p:cNvPicPr>
            <a:picLocks noChangeAspect="1" noChangeArrowheads="1"/>
          </p:cNvPicPr>
          <p:nvPr/>
        </p:nvPicPr>
        <p:blipFill>
          <a:blip r:embed="rId3" cstate="print"/>
          <a:srcRect/>
          <a:stretch>
            <a:fillRect/>
          </a:stretch>
        </p:blipFill>
        <p:spPr bwMode="auto">
          <a:xfrm flipH="1">
            <a:off x="5364088" y="1124744"/>
            <a:ext cx="3436738" cy="2592288"/>
          </a:xfrm>
          <a:prstGeom prst="rect">
            <a:avLst/>
          </a:prstGeom>
          <a:ln>
            <a:noFill/>
          </a:ln>
          <a:effectLst>
            <a:softEdge rad="112500"/>
          </a:effectLst>
        </p:spPr>
      </p:pic>
      <p:sp>
        <p:nvSpPr>
          <p:cNvPr id="10" name="Rectangle 7"/>
          <p:cNvSpPr>
            <a:spLocks noChangeArrowheads="1"/>
          </p:cNvSpPr>
          <p:nvPr/>
        </p:nvSpPr>
        <p:spPr bwMode="auto">
          <a:xfrm>
            <a:off x="4788024" y="3789040"/>
            <a:ext cx="4355976" cy="2677656"/>
          </a:xfrm>
          <a:prstGeom prst="rect">
            <a:avLst/>
          </a:prstGeom>
          <a:noFill/>
          <a:ln w="9525">
            <a:noFill/>
            <a:miter lim="800000"/>
            <a:headEnd/>
            <a:tailEnd/>
          </a:ln>
        </p:spPr>
        <p:txBody>
          <a:bodyPr wrap="square">
            <a:spAutoFit/>
          </a:bodyPr>
          <a:lstStyle/>
          <a:p>
            <a:pPr>
              <a:buFont typeface="Arial" pitchFamily="34" charset="0"/>
              <a:buChar char="•"/>
            </a:pPr>
            <a:r>
              <a:rPr lang="lv-LV" sz="2800" b="1" dirty="0" smtClean="0"/>
              <a:t>Kristus</a:t>
            </a:r>
            <a:r>
              <a:rPr lang="lv-LV" sz="2800" dirty="0" smtClean="0"/>
              <a:t> dzīvē </a:t>
            </a:r>
            <a:r>
              <a:rPr lang="lv-LV" sz="2800" b="1" dirty="0" smtClean="0"/>
              <a:t>nav</a:t>
            </a:r>
            <a:r>
              <a:rPr lang="lv-LV" sz="2800" dirty="0" smtClean="0"/>
              <a:t> skaļas </a:t>
            </a:r>
            <a:r>
              <a:rPr lang="lv-LV" sz="2800" b="1" dirty="0" smtClean="0"/>
              <a:t>daudzināšanas</a:t>
            </a:r>
            <a:r>
              <a:rPr lang="lv-LV" sz="2800" dirty="0" smtClean="0"/>
              <a:t> vai </a:t>
            </a:r>
            <a:r>
              <a:rPr lang="lv-LV" sz="2800" b="1" dirty="0" smtClean="0"/>
              <a:t>varoņu darbu</a:t>
            </a:r>
            <a:r>
              <a:rPr lang="lv-LV" sz="2800" dirty="0" smtClean="0"/>
              <a:t>.</a:t>
            </a:r>
          </a:p>
          <a:p>
            <a:pPr>
              <a:buFont typeface="Arial" pitchFamily="34" charset="0"/>
              <a:buChar char="•"/>
            </a:pPr>
            <a:r>
              <a:rPr lang="lv-LV" sz="2800" dirty="0" smtClean="0"/>
              <a:t>Kristus ir </a:t>
            </a:r>
            <a:r>
              <a:rPr lang="lv-LV" sz="2800" b="1" dirty="0" smtClean="0"/>
              <a:t>pazemība</a:t>
            </a:r>
            <a:r>
              <a:rPr lang="lv-LV" sz="2800" dirty="0" smtClean="0"/>
              <a:t>, sevi </a:t>
            </a:r>
            <a:r>
              <a:rPr lang="lv-LV" sz="2800" b="1" dirty="0" smtClean="0"/>
              <a:t>neceļ augstumos</a:t>
            </a:r>
            <a:r>
              <a:rPr lang="lv-LV" sz="2800" dirty="0" smtClean="0"/>
              <a:t>, bet </a:t>
            </a:r>
            <a:r>
              <a:rPr lang="lv-LV" sz="2800" b="1" dirty="0" smtClean="0"/>
              <a:t>slavē Tēvu Radītāju</a:t>
            </a:r>
            <a:r>
              <a:rPr lang="lv-LV" sz="2800" dirty="0" smtClean="0"/>
              <a:t>.</a:t>
            </a:r>
            <a:endParaRPr lang="lv-LV" sz="2800" dirty="0" smtClean="0"/>
          </a:p>
        </p:txBody>
      </p:sp>
      <p:sp>
        <p:nvSpPr>
          <p:cNvPr id="11" name="Rectangle 7"/>
          <p:cNvSpPr>
            <a:spLocks noChangeArrowheads="1"/>
          </p:cNvSpPr>
          <p:nvPr/>
        </p:nvSpPr>
        <p:spPr bwMode="auto">
          <a:xfrm>
            <a:off x="0" y="4005064"/>
            <a:ext cx="4355976" cy="2677656"/>
          </a:xfrm>
          <a:prstGeom prst="rect">
            <a:avLst/>
          </a:prstGeom>
          <a:noFill/>
          <a:ln w="9525">
            <a:noFill/>
            <a:miter lim="800000"/>
            <a:headEnd/>
            <a:tailEnd/>
          </a:ln>
        </p:spPr>
        <p:txBody>
          <a:bodyPr wrap="square">
            <a:spAutoFit/>
          </a:bodyPr>
          <a:lstStyle/>
          <a:p>
            <a:pPr>
              <a:buFont typeface="Arial" pitchFamily="34" charset="0"/>
              <a:buChar char="•"/>
            </a:pPr>
            <a:r>
              <a:rPr lang="lv-LV" sz="2800" b="1" dirty="0" err="1" smtClean="0"/>
              <a:t>Hērods</a:t>
            </a:r>
            <a:r>
              <a:rPr lang="lv-LV" sz="2800" dirty="0" smtClean="0"/>
              <a:t> pastāvīgi nodarbojas ar skaļu </a:t>
            </a:r>
            <a:r>
              <a:rPr lang="lv-LV" sz="2800" b="1" dirty="0" smtClean="0"/>
              <a:t>sevis daudzināšanu</a:t>
            </a:r>
            <a:r>
              <a:rPr lang="lv-LV" sz="2800" dirty="0" smtClean="0"/>
              <a:t>, milzu </a:t>
            </a:r>
            <a:r>
              <a:rPr lang="lv-LV" sz="2800" b="1" dirty="0" smtClean="0"/>
              <a:t>savu darbu lielīšanu</a:t>
            </a:r>
            <a:r>
              <a:rPr lang="lv-LV" sz="2800" dirty="0" smtClean="0"/>
              <a:t>.</a:t>
            </a:r>
          </a:p>
          <a:p>
            <a:pPr>
              <a:buFont typeface="Arial" pitchFamily="34" charset="0"/>
              <a:buChar char="•"/>
            </a:pPr>
            <a:r>
              <a:rPr lang="lv-LV" sz="2800" dirty="0" smtClean="0"/>
              <a:t>Atgādina </a:t>
            </a:r>
            <a:r>
              <a:rPr lang="lv-LV" sz="2800" b="1" dirty="0" smtClean="0"/>
              <a:t>padomju laiku līderu pašslavināšanu</a:t>
            </a:r>
            <a:r>
              <a:rPr lang="lv-LV" sz="2800" dirty="0" smtClean="0"/>
              <a:t>.</a:t>
            </a:r>
            <a:endParaRPr lang="lv-LV"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1027"/>
                                        </p:tgtEl>
                                        <p:attrNameLst>
                                          <p:attrName>style.visibility</p:attrName>
                                        </p:attrNameLst>
                                      </p:cBhvr>
                                      <p:to>
                                        <p:strVal val="visible"/>
                                      </p:to>
                                    </p:set>
                                    <p:animEffect transition="in" filter="fade">
                                      <p:cBhvr>
                                        <p:cTn id="19" dur="2000"/>
                                        <p:tgtEl>
                                          <p:spTgt spid="1027"/>
                                        </p:tgtEl>
                                      </p:cBhvr>
                                    </p:animEffect>
                                  </p:childTnLst>
                                </p:cTn>
                              </p:par>
                            </p:childTnLst>
                          </p:cTn>
                        </p:par>
                        <p:par>
                          <p:cTn id="20" fill="hold">
                            <p:stCondLst>
                              <p:cond delay="4000"/>
                            </p:stCondLst>
                            <p:childTnLst>
                              <p:par>
                                <p:cTn id="21" presetID="2" presetClass="entr" presetSubtype="8" fill="hold" nodeType="afterEffect">
                                  <p:stCondLst>
                                    <p:cond delay="0"/>
                                  </p:stCondLst>
                                  <p:childTnLst>
                                    <p:set>
                                      <p:cBhvr>
                                        <p:cTn id="22" dur="1" fill="hold">
                                          <p:stCondLst>
                                            <p:cond delay="0"/>
                                          </p:stCondLst>
                                        </p:cTn>
                                        <p:tgtEl>
                                          <p:spTgt spid="4100">
                                            <p:txEl>
                                              <p:pRg st="0" end="0"/>
                                            </p:txEl>
                                          </p:spTgt>
                                        </p:tgtEl>
                                        <p:attrNameLst>
                                          <p:attrName>style.visibility</p:attrName>
                                        </p:attrNameLst>
                                      </p:cBhvr>
                                      <p:to>
                                        <p:strVal val="visible"/>
                                      </p:to>
                                    </p:set>
                                    <p:anim calcmode="lin" valueType="num">
                                      <p:cBhvr additive="base">
                                        <p:cTn id="23" dur="500" fill="hold"/>
                                        <p:tgtEl>
                                          <p:spTgt spid="4100">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100">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4500"/>
                            </p:stCondLst>
                            <p:childTnLst>
                              <p:par>
                                <p:cTn id="26" presetID="2" presetClass="entr" presetSubtype="8" fill="hold" nodeType="afterEffect">
                                  <p:stCondLst>
                                    <p:cond delay="0"/>
                                  </p:stCondLst>
                                  <p:childTnLst>
                                    <p:set>
                                      <p:cBhvr>
                                        <p:cTn id="27" dur="1" fill="hold">
                                          <p:stCondLst>
                                            <p:cond delay="0"/>
                                          </p:stCondLst>
                                        </p:cTn>
                                        <p:tgtEl>
                                          <p:spTgt spid="10">
                                            <p:txEl>
                                              <p:pRg st="0" end="0"/>
                                            </p:txEl>
                                          </p:spTgt>
                                        </p:tgtEl>
                                        <p:attrNameLst>
                                          <p:attrName>style.visibility</p:attrName>
                                        </p:attrNameLst>
                                      </p:cBhvr>
                                      <p:to>
                                        <p:strVal val="visible"/>
                                      </p:to>
                                    </p:set>
                                    <p:anim calcmode="lin" valueType="num">
                                      <p:cBhvr additive="base">
                                        <p:cTn id="28" dur="5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5000"/>
                            </p:stCondLst>
                            <p:childTnLst>
                              <p:par>
                                <p:cTn id="31" presetID="2" presetClass="entr" presetSubtype="8" fill="hold" nodeType="afterEffect">
                                  <p:stCondLst>
                                    <p:cond delay="0"/>
                                  </p:stCondLst>
                                  <p:childTnLst>
                                    <p:set>
                                      <p:cBhvr>
                                        <p:cTn id="32" dur="1" fill="hold">
                                          <p:stCondLst>
                                            <p:cond delay="0"/>
                                          </p:stCondLst>
                                        </p:cTn>
                                        <p:tgtEl>
                                          <p:spTgt spid="10">
                                            <p:txEl>
                                              <p:pRg st="1" end="1"/>
                                            </p:txEl>
                                          </p:spTgt>
                                        </p:tgtEl>
                                        <p:attrNameLst>
                                          <p:attrName>style.visibility</p:attrName>
                                        </p:attrNameLst>
                                      </p:cBhvr>
                                      <p:to>
                                        <p:strVal val="visible"/>
                                      </p:to>
                                    </p:set>
                                    <p:anim calcmode="lin" valueType="num">
                                      <p:cBhvr additive="base">
                                        <p:cTn id="33" dur="500" fill="hold"/>
                                        <p:tgtEl>
                                          <p:spTgt spid="10">
                                            <p:txEl>
                                              <p:pRg st="1" end="1"/>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0">
                                            <p:txEl>
                                              <p:pRg st="1" end="1"/>
                                            </p:txEl>
                                          </p:spTgt>
                                        </p:tgtEl>
                                        <p:attrNameLst>
                                          <p:attrName>ppt_y</p:attrName>
                                        </p:attrNameLst>
                                      </p:cBhvr>
                                      <p:tavLst>
                                        <p:tav tm="0">
                                          <p:val>
                                            <p:strVal val="#ppt_y"/>
                                          </p:val>
                                        </p:tav>
                                        <p:tav tm="100000">
                                          <p:val>
                                            <p:strVal val="#ppt_y"/>
                                          </p:val>
                                        </p:tav>
                                      </p:tavLst>
                                    </p:anim>
                                  </p:childTnLst>
                                </p:cTn>
                              </p:par>
                            </p:childTnLst>
                          </p:cTn>
                        </p:par>
                        <p:par>
                          <p:cTn id="35" fill="hold">
                            <p:stCondLst>
                              <p:cond delay="5500"/>
                            </p:stCondLst>
                            <p:childTnLst>
                              <p:par>
                                <p:cTn id="36" presetID="2" presetClass="entr" presetSubtype="8" fill="hold" nodeType="afterEffect">
                                  <p:stCondLst>
                                    <p:cond delay="0"/>
                                  </p:stCondLst>
                                  <p:childTnLst>
                                    <p:set>
                                      <p:cBhvr>
                                        <p:cTn id="37" dur="1" fill="hold">
                                          <p:stCondLst>
                                            <p:cond delay="0"/>
                                          </p:stCondLst>
                                        </p:cTn>
                                        <p:tgtEl>
                                          <p:spTgt spid="11">
                                            <p:txEl>
                                              <p:pRg st="0" end="0"/>
                                            </p:txEl>
                                          </p:spTgt>
                                        </p:tgtEl>
                                        <p:attrNameLst>
                                          <p:attrName>style.visibility</p:attrName>
                                        </p:attrNameLst>
                                      </p:cBhvr>
                                      <p:to>
                                        <p:strVal val="visible"/>
                                      </p:to>
                                    </p:set>
                                    <p:anim calcmode="lin" valueType="num">
                                      <p:cBhvr additive="base">
                                        <p:cTn id="38" dur="500" fill="hold"/>
                                        <p:tgtEl>
                                          <p:spTgt spid="11">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par>
                          <p:cTn id="40" fill="hold">
                            <p:stCondLst>
                              <p:cond delay="6000"/>
                            </p:stCondLst>
                            <p:childTnLst>
                              <p:par>
                                <p:cTn id="41" presetID="2" presetClass="entr" presetSubtype="8" fill="hold" nodeType="afterEffect">
                                  <p:stCondLst>
                                    <p:cond delay="0"/>
                                  </p:stCondLst>
                                  <p:childTnLst>
                                    <p:set>
                                      <p:cBhvr>
                                        <p:cTn id="42" dur="1" fill="hold">
                                          <p:stCondLst>
                                            <p:cond delay="0"/>
                                          </p:stCondLst>
                                        </p:cTn>
                                        <p:tgtEl>
                                          <p:spTgt spid="11">
                                            <p:txEl>
                                              <p:pRg st="1" end="1"/>
                                            </p:txEl>
                                          </p:spTgt>
                                        </p:tgtEl>
                                        <p:attrNameLst>
                                          <p:attrName>style.visibility</p:attrName>
                                        </p:attrNameLst>
                                      </p:cBhvr>
                                      <p:to>
                                        <p:strVal val="visible"/>
                                      </p:to>
                                    </p:set>
                                    <p:anim calcmode="lin" valueType="num">
                                      <p:cBhvr additive="base">
                                        <p:cTn id="43" dur="500" fill="hold"/>
                                        <p:tgtEl>
                                          <p:spTgt spid="11">
                                            <p:txEl>
                                              <p:pRg st="1" end="1"/>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1">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A Tale of Two Kings - Part 1 King Herod - Cross Examined"/>
          <p:cNvPicPr>
            <a:picLocks noChangeAspect="1" noChangeArrowheads="1"/>
          </p:cNvPicPr>
          <p:nvPr/>
        </p:nvPicPr>
        <p:blipFill>
          <a:blip r:embed="rId2" cstate="print"/>
          <a:srcRect/>
          <a:stretch>
            <a:fillRect/>
          </a:stretch>
        </p:blipFill>
        <p:spPr bwMode="auto">
          <a:xfrm flipH="1">
            <a:off x="179512" y="3284984"/>
            <a:ext cx="8748464" cy="3573016"/>
          </a:xfrm>
          <a:prstGeom prst="rect">
            <a:avLst/>
          </a:prstGeom>
          <a:ln>
            <a:noFill/>
          </a:ln>
          <a:effectLst>
            <a:softEdge rad="112500"/>
          </a:effectLst>
        </p:spPr>
      </p:pic>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Jūdi un </a:t>
            </a:r>
            <a:r>
              <a:rPr lang="lv-LV" b="1" dirty="0" err="1" smtClean="0">
                <a:solidFill>
                  <a:schemeClr val="tx1"/>
                </a:solidFill>
              </a:rPr>
              <a:t>Hērods</a:t>
            </a:r>
            <a:endParaRPr lang="lv-LV"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6</a:t>
            </a:fld>
            <a:endParaRPr lang="lv-LV" smtClean="0"/>
          </a:p>
        </p:txBody>
      </p:sp>
      <p:sp>
        <p:nvSpPr>
          <p:cNvPr id="4100" name="Rectangle 7"/>
          <p:cNvSpPr>
            <a:spLocks noChangeArrowheads="1"/>
          </p:cNvSpPr>
          <p:nvPr/>
        </p:nvSpPr>
        <p:spPr bwMode="auto">
          <a:xfrm>
            <a:off x="0" y="571500"/>
            <a:ext cx="9144000" cy="3108543"/>
          </a:xfrm>
          <a:prstGeom prst="rect">
            <a:avLst/>
          </a:prstGeom>
          <a:noFill/>
          <a:ln w="9525">
            <a:noFill/>
            <a:miter lim="800000"/>
            <a:headEnd/>
            <a:tailEnd/>
          </a:ln>
        </p:spPr>
        <p:txBody>
          <a:bodyPr wrap="square">
            <a:spAutoFit/>
          </a:bodyPr>
          <a:lstStyle/>
          <a:p>
            <a:pPr>
              <a:buFont typeface="Arial" pitchFamily="34" charset="0"/>
              <a:buChar char="•"/>
            </a:pPr>
            <a:r>
              <a:rPr lang="lv-LV" sz="2800" b="1" dirty="0" smtClean="0"/>
              <a:t>Jūdi</a:t>
            </a:r>
            <a:r>
              <a:rPr lang="lv-LV" sz="2800" dirty="0" smtClean="0"/>
              <a:t> iekšēji bija </a:t>
            </a:r>
            <a:r>
              <a:rPr lang="lv-LV" sz="2800" b="1" dirty="0" smtClean="0"/>
              <a:t>īsti </a:t>
            </a:r>
            <a:r>
              <a:rPr lang="lv-LV" sz="2800" b="1" dirty="0" err="1" smtClean="0"/>
              <a:t>hērodi</a:t>
            </a:r>
            <a:r>
              <a:rPr lang="lv-LV" sz="2800" dirty="0" smtClean="0"/>
              <a:t>, tie </a:t>
            </a:r>
            <a:r>
              <a:rPr lang="lv-LV" sz="2800" b="1" dirty="0" smtClean="0"/>
              <a:t>augstu vērtēja </a:t>
            </a:r>
            <a:r>
              <a:rPr lang="lv-LV" sz="2800" dirty="0" smtClean="0"/>
              <a:t>paši </a:t>
            </a:r>
            <a:r>
              <a:rPr lang="lv-LV" sz="2800" b="1" dirty="0" smtClean="0"/>
              <a:t>sevi</a:t>
            </a:r>
            <a:r>
              <a:rPr lang="lv-LV" sz="2800" dirty="0" smtClean="0"/>
              <a:t> un </a:t>
            </a:r>
            <a:r>
              <a:rPr lang="lv-LV" sz="2800" b="1" dirty="0" smtClean="0"/>
              <a:t>savus darbus</a:t>
            </a:r>
            <a:r>
              <a:rPr lang="lv-LV" sz="2800" dirty="0" smtClean="0"/>
              <a:t>, baudīdami </a:t>
            </a:r>
            <a:r>
              <a:rPr lang="lv-LV" sz="2800" b="1" dirty="0" smtClean="0"/>
              <a:t>lielu atzinību </a:t>
            </a:r>
            <a:r>
              <a:rPr lang="lv-LV" sz="2800" dirty="0" smtClean="0"/>
              <a:t>savas </a:t>
            </a:r>
            <a:r>
              <a:rPr lang="lv-LV" sz="2800" b="1" dirty="0" smtClean="0"/>
              <a:t>liekulīgās</a:t>
            </a:r>
            <a:r>
              <a:rPr lang="lv-LV" sz="2800" dirty="0" smtClean="0"/>
              <a:t>, </a:t>
            </a:r>
            <a:r>
              <a:rPr lang="lv-LV" sz="2800" b="1" dirty="0" smtClean="0"/>
              <a:t>spožās dzīves dēļ</a:t>
            </a:r>
            <a:r>
              <a:rPr lang="lv-LV" sz="2800" dirty="0" smtClean="0"/>
              <a:t>, tā ka </a:t>
            </a:r>
            <a:r>
              <a:rPr lang="lv-LV" sz="2800" b="1" dirty="0" smtClean="0"/>
              <a:t>Kristus dzīve </a:t>
            </a:r>
            <a:r>
              <a:rPr lang="lv-LV" sz="2800" dirty="0" smtClean="0"/>
              <a:t>viņiem </a:t>
            </a:r>
            <a:r>
              <a:rPr lang="lv-LV" sz="2800" b="1" dirty="0" smtClean="0"/>
              <a:t>nešķita nekas vērtīgs</a:t>
            </a:r>
            <a:r>
              <a:rPr lang="lv-LV" sz="2800" dirty="0" smtClean="0"/>
              <a:t>.</a:t>
            </a:r>
          </a:p>
          <a:p>
            <a:pPr>
              <a:buFont typeface="Arial" pitchFamily="34" charset="0"/>
              <a:buChar char="•"/>
            </a:pPr>
            <a:r>
              <a:rPr lang="lv-LV" sz="2800" dirty="0" smtClean="0"/>
              <a:t>Tādēļ </a:t>
            </a:r>
            <a:r>
              <a:rPr lang="lv-LV" sz="2800" b="1" dirty="0" smtClean="0"/>
              <a:t>Dievs</a:t>
            </a:r>
            <a:r>
              <a:rPr lang="lv-LV" sz="2800" dirty="0" smtClean="0"/>
              <a:t> viņiem </a:t>
            </a:r>
            <a:r>
              <a:rPr lang="lv-LV" sz="2800" b="1" dirty="0" smtClean="0"/>
              <a:t>sūta</a:t>
            </a:r>
            <a:r>
              <a:rPr lang="lv-LV" sz="2800" dirty="0" smtClean="0"/>
              <a:t> ķēniņu </a:t>
            </a:r>
            <a:r>
              <a:rPr lang="lv-LV" sz="2800" b="1" dirty="0" err="1" smtClean="0"/>
              <a:t>Hērodu</a:t>
            </a:r>
            <a:r>
              <a:rPr lang="lv-LV" sz="2800" dirty="0" smtClean="0"/>
              <a:t>, kas </a:t>
            </a:r>
            <a:r>
              <a:rPr lang="lv-LV" sz="2800" b="1" dirty="0" smtClean="0"/>
              <a:t>miesīgi</a:t>
            </a:r>
            <a:r>
              <a:rPr lang="lv-LV" sz="2800" dirty="0" smtClean="0"/>
              <a:t> pret viņiem </a:t>
            </a:r>
            <a:r>
              <a:rPr lang="lv-LV" sz="2800" b="1" dirty="0" smtClean="0"/>
              <a:t>izturas tāpat</a:t>
            </a:r>
            <a:r>
              <a:rPr lang="lv-LV" sz="2800" dirty="0" smtClean="0"/>
              <a:t>, kā viņi </a:t>
            </a:r>
            <a:r>
              <a:rPr lang="lv-LV" sz="2800" b="1" dirty="0" smtClean="0"/>
              <a:t>garīgi izturējās </a:t>
            </a:r>
            <a:r>
              <a:rPr lang="lv-LV" sz="2800" dirty="0" smtClean="0"/>
              <a:t>pret </a:t>
            </a:r>
            <a:r>
              <a:rPr lang="lv-LV" sz="2800" b="1" dirty="0" smtClean="0"/>
              <a:t>ļaužu dvēselēm</a:t>
            </a:r>
            <a:r>
              <a:rPr lang="lv-LV" sz="2800" dirty="0" smtClean="0"/>
              <a:t>.</a:t>
            </a:r>
            <a:endParaRPr lang="lv-LV"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8" fill="hold" nodeType="afterEffect">
                                  <p:stCondLst>
                                    <p:cond delay="0"/>
                                  </p:stCondLst>
                                  <p:childTnLst>
                                    <p:set>
                                      <p:cBhvr>
                                        <p:cTn id="14" dur="1" fill="hold">
                                          <p:stCondLst>
                                            <p:cond delay="0"/>
                                          </p:stCondLst>
                                        </p:cTn>
                                        <p:tgtEl>
                                          <p:spTgt spid="4100">
                                            <p:txEl>
                                              <p:pRg st="0" end="0"/>
                                            </p:txEl>
                                          </p:spTgt>
                                        </p:tgtEl>
                                        <p:attrNameLst>
                                          <p:attrName>style.visibility</p:attrName>
                                        </p:attrNameLst>
                                      </p:cBhvr>
                                      <p:to>
                                        <p:strVal val="visible"/>
                                      </p:to>
                                    </p:set>
                                    <p:anim calcmode="lin" valueType="num">
                                      <p:cBhvr additive="base">
                                        <p:cTn id="15" dur="500" fill="hold"/>
                                        <p:tgtEl>
                                          <p:spTgt spid="4100">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100">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2" presetClass="entr" presetSubtype="8" fill="hold" nodeType="afterEffect">
                                  <p:stCondLst>
                                    <p:cond delay="0"/>
                                  </p:stCondLst>
                                  <p:childTnLst>
                                    <p:set>
                                      <p:cBhvr>
                                        <p:cTn id="19" dur="1" fill="hold">
                                          <p:stCondLst>
                                            <p:cond delay="0"/>
                                          </p:stCondLst>
                                        </p:cTn>
                                        <p:tgtEl>
                                          <p:spTgt spid="4100">
                                            <p:txEl>
                                              <p:pRg st="1" end="1"/>
                                            </p:txEl>
                                          </p:spTgt>
                                        </p:tgtEl>
                                        <p:attrNameLst>
                                          <p:attrName>style.visibility</p:attrName>
                                        </p:attrNameLst>
                                      </p:cBhvr>
                                      <p:to>
                                        <p:strVal val="visible"/>
                                      </p:to>
                                    </p:set>
                                    <p:anim calcmode="lin" valueType="num">
                                      <p:cBhvr additive="base">
                                        <p:cTn id="20" dur="500" fill="hold"/>
                                        <p:tgtEl>
                                          <p:spTgt spid="4100">
                                            <p:txEl>
                                              <p:pRg st="1" end="1"/>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4100">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Jūdu brīdinājums mums</a:t>
            </a:r>
            <a:endParaRPr lang="lv-LV"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7</a:t>
            </a:fld>
            <a:endParaRPr lang="lv-LV" smtClean="0"/>
          </a:p>
        </p:txBody>
      </p:sp>
      <p:sp>
        <p:nvSpPr>
          <p:cNvPr id="4100" name="Rectangle 7"/>
          <p:cNvSpPr>
            <a:spLocks noChangeArrowheads="1"/>
          </p:cNvSpPr>
          <p:nvPr/>
        </p:nvSpPr>
        <p:spPr bwMode="auto">
          <a:xfrm>
            <a:off x="0" y="571500"/>
            <a:ext cx="9468544" cy="2677656"/>
          </a:xfrm>
          <a:prstGeom prst="rect">
            <a:avLst/>
          </a:prstGeom>
          <a:noFill/>
          <a:ln w="9525">
            <a:noFill/>
            <a:miter lim="800000"/>
            <a:headEnd/>
            <a:tailEnd/>
          </a:ln>
        </p:spPr>
        <p:txBody>
          <a:bodyPr wrap="square">
            <a:spAutoFit/>
          </a:bodyPr>
          <a:lstStyle/>
          <a:p>
            <a:pPr>
              <a:buFont typeface="Arial" pitchFamily="34" charset="0"/>
              <a:buChar char="•"/>
            </a:pPr>
            <a:r>
              <a:rPr lang="lv-LV" sz="2800" dirty="0" smtClean="0"/>
              <a:t>Ar </a:t>
            </a:r>
            <a:r>
              <a:rPr lang="lv-LV" sz="2800" b="1" dirty="0" smtClean="0"/>
              <a:t>citām tautām </a:t>
            </a:r>
            <a:r>
              <a:rPr lang="lv-LV" sz="2800" dirty="0" smtClean="0"/>
              <a:t>notiks tāpat </a:t>
            </a:r>
            <a:r>
              <a:rPr lang="lv-LV" sz="2800" b="1" dirty="0" smtClean="0"/>
              <a:t>kā</a:t>
            </a:r>
            <a:r>
              <a:rPr lang="lv-LV" sz="2800" dirty="0" smtClean="0"/>
              <a:t> ar </a:t>
            </a:r>
            <a:r>
              <a:rPr lang="lv-LV" sz="2800" b="1" dirty="0" smtClean="0"/>
              <a:t>jūdiem</a:t>
            </a:r>
            <a:r>
              <a:rPr lang="lv-LV" sz="2800" dirty="0" smtClean="0"/>
              <a:t>, ja viņi  rīkosies </a:t>
            </a:r>
            <a:r>
              <a:rPr lang="lv-LV" sz="2800" b="1" dirty="0" smtClean="0"/>
              <a:t>jūd</a:t>
            </a:r>
            <a:r>
              <a:rPr lang="lv-LV" sz="2800" b="1" dirty="0" smtClean="0"/>
              <a:t>iem līdzīgi</a:t>
            </a:r>
            <a:r>
              <a:rPr lang="lv-LV" sz="2800" dirty="0" smtClean="0"/>
              <a:t>, </a:t>
            </a:r>
            <a:r>
              <a:rPr lang="lv-LV" sz="2800" b="1" dirty="0" smtClean="0"/>
              <a:t>darīs grēkus, tos neatzīstot</a:t>
            </a:r>
            <a:r>
              <a:rPr lang="lv-LV" sz="2800" dirty="0" smtClean="0"/>
              <a:t>.</a:t>
            </a:r>
          </a:p>
          <a:p>
            <a:pPr>
              <a:buFont typeface="Arial" pitchFamily="34" charset="0"/>
              <a:buChar char="•"/>
            </a:pPr>
            <a:r>
              <a:rPr lang="lv-LV" sz="2800" b="1" dirty="0" smtClean="0"/>
              <a:t>Jūdi domāja</a:t>
            </a:r>
            <a:r>
              <a:rPr lang="lv-LV" sz="2800" dirty="0" smtClean="0"/>
              <a:t>, ka ar savu </a:t>
            </a:r>
            <a:r>
              <a:rPr lang="lv-LV" sz="2800" b="1" dirty="0" smtClean="0"/>
              <a:t>farizejisko</a:t>
            </a:r>
            <a:r>
              <a:rPr lang="lv-LV" sz="2800" dirty="0" smtClean="0"/>
              <a:t>, </a:t>
            </a:r>
            <a:r>
              <a:rPr lang="lv-LV" sz="2800" b="1" dirty="0" smtClean="0"/>
              <a:t>sektantisko dzīvi</a:t>
            </a:r>
            <a:r>
              <a:rPr lang="lv-LV" sz="2800" dirty="0" smtClean="0"/>
              <a:t>, cilvēku </a:t>
            </a:r>
            <a:r>
              <a:rPr lang="lv-LV" sz="2800" b="1" dirty="0" smtClean="0"/>
              <a:t>mācībām</a:t>
            </a:r>
            <a:r>
              <a:rPr lang="lv-LV" sz="2800" dirty="0" smtClean="0"/>
              <a:t> un bauslības </a:t>
            </a:r>
            <a:r>
              <a:rPr lang="lv-LV" sz="2800" b="1" dirty="0" smtClean="0"/>
              <a:t>darbiem</a:t>
            </a:r>
            <a:r>
              <a:rPr lang="lv-LV" sz="2800" dirty="0" smtClean="0"/>
              <a:t> var </a:t>
            </a:r>
            <a:r>
              <a:rPr lang="lv-LV" sz="2800" b="1" dirty="0" smtClean="0"/>
              <a:t>sakrāt</a:t>
            </a:r>
            <a:r>
              <a:rPr lang="lv-LV" sz="2800" dirty="0" smtClean="0"/>
              <a:t> </a:t>
            </a:r>
            <a:r>
              <a:rPr lang="lv-LV" sz="2800" b="1" dirty="0" smtClean="0"/>
              <a:t>nopelnus Dieva priekšā</a:t>
            </a:r>
            <a:r>
              <a:rPr lang="lv-LV" sz="2800" dirty="0" smtClean="0"/>
              <a:t>, neredzēdami, ka tieši tā viņi  bija </a:t>
            </a:r>
            <a:r>
              <a:rPr lang="lv-LV" sz="2800" b="1" dirty="0" smtClean="0"/>
              <a:t>nopelnījuši </a:t>
            </a:r>
            <a:r>
              <a:rPr lang="lv-LV" sz="2800" b="1" dirty="0" err="1" smtClean="0"/>
              <a:t>Hērodu</a:t>
            </a:r>
            <a:r>
              <a:rPr lang="lv-LV" sz="2800" b="1" dirty="0" smtClean="0"/>
              <a:t> </a:t>
            </a:r>
            <a:r>
              <a:rPr lang="lv-LV" sz="2800" dirty="0" smtClean="0"/>
              <a:t>varu, no kā nevarēja </a:t>
            </a:r>
            <a:r>
              <a:rPr lang="lv-LV" sz="2800" b="1" dirty="0" smtClean="0"/>
              <a:t>atbrīvoties</a:t>
            </a:r>
            <a:r>
              <a:rPr lang="lv-LV" sz="2800" dirty="0" smtClean="0"/>
              <a:t>.</a:t>
            </a:r>
            <a:endParaRPr lang="lv-LV" sz="2800" dirty="0" smtClean="0"/>
          </a:p>
        </p:txBody>
      </p:sp>
      <p:pic>
        <p:nvPicPr>
          <p:cNvPr id="26627" name="Picture 3"/>
          <p:cNvPicPr>
            <a:picLocks noChangeAspect="1" noChangeArrowheads="1"/>
          </p:cNvPicPr>
          <p:nvPr/>
        </p:nvPicPr>
        <p:blipFill>
          <a:blip r:embed="rId2" cstate="print"/>
          <a:srcRect/>
          <a:stretch>
            <a:fillRect/>
          </a:stretch>
        </p:blipFill>
        <p:spPr bwMode="auto">
          <a:xfrm>
            <a:off x="0" y="3381375"/>
            <a:ext cx="9144000" cy="3476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6627"/>
                                        </p:tgtEl>
                                        <p:attrNameLst>
                                          <p:attrName>style.visibility</p:attrName>
                                        </p:attrNameLst>
                                      </p:cBhvr>
                                      <p:to>
                                        <p:strVal val="visible"/>
                                      </p:to>
                                    </p:set>
                                    <p:animEffect transition="in" filter="fade">
                                      <p:cBhvr>
                                        <p:cTn id="11" dur="2000"/>
                                        <p:tgtEl>
                                          <p:spTgt spid="26627"/>
                                        </p:tgtEl>
                                      </p:cBhvr>
                                    </p:animEffect>
                                  </p:childTnLst>
                                </p:cTn>
                              </p:par>
                            </p:childTnLst>
                          </p:cTn>
                        </p:par>
                        <p:par>
                          <p:cTn id="12" fill="hold">
                            <p:stCondLst>
                              <p:cond delay="2000"/>
                            </p:stCondLst>
                            <p:childTnLst>
                              <p:par>
                                <p:cTn id="13" presetID="2" presetClass="entr" presetSubtype="8" fill="hold" nodeType="afterEffect">
                                  <p:stCondLst>
                                    <p:cond delay="0"/>
                                  </p:stCondLst>
                                  <p:childTnLst>
                                    <p:set>
                                      <p:cBhvr>
                                        <p:cTn id="14" dur="1" fill="hold">
                                          <p:stCondLst>
                                            <p:cond delay="0"/>
                                          </p:stCondLst>
                                        </p:cTn>
                                        <p:tgtEl>
                                          <p:spTgt spid="4100">
                                            <p:txEl>
                                              <p:pRg st="0" end="0"/>
                                            </p:txEl>
                                          </p:spTgt>
                                        </p:tgtEl>
                                        <p:attrNameLst>
                                          <p:attrName>style.visibility</p:attrName>
                                        </p:attrNameLst>
                                      </p:cBhvr>
                                      <p:to>
                                        <p:strVal val="visible"/>
                                      </p:to>
                                    </p:set>
                                    <p:anim calcmode="lin" valueType="num">
                                      <p:cBhvr additive="base">
                                        <p:cTn id="15" dur="500" fill="hold"/>
                                        <p:tgtEl>
                                          <p:spTgt spid="4100">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100">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2" presetClass="entr" presetSubtype="8" fill="hold" nodeType="afterEffect">
                                  <p:stCondLst>
                                    <p:cond delay="0"/>
                                  </p:stCondLst>
                                  <p:childTnLst>
                                    <p:set>
                                      <p:cBhvr>
                                        <p:cTn id="19" dur="1" fill="hold">
                                          <p:stCondLst>
                                            <p:cond delay="0"/>
                                          </p:stCondLst>
                                        </p:cTn>
                                        <p:tgtEl>
                                          <p:spTgt spid="4100">
                                            <p:txEl>
                                              <p:pRg st="1" end="1"/>
                                            </p:txEl>
                                          </p:spTgt>
                                        </p:tgtEl>
                                        <p:attrNameLst>
                                          <p:attrName>style.visibility</p:attrName>
                                        </p:attrNameLst>
                                      </p:cBhvr>
                                      <p:to>
                                        <p:strVal val="visible"/>
                                      </p:to>
                                    </p:set>
                                    <p:anim calcmode="lin" valueType="num">
                                      <p:cBhvr additive="base">
                                        <p:cTn id="20" dur="500" fill="hold"/>
                                        <p:tgtEl>
                                          <p:spTgt spid="4100">
                                            <p:txEl>
                                              <p:pRg st="1" end="1"/>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4100">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548680"/>
            <a:ext cx="4139952" cy="692150"/>
          </a:xfrm>
        </p:spPr>
        <p:txBody>
          <a:bodyPr/>
          <a:lstStyle/>
          <a:p>
            <a:pPr eaLnBrk="1" hangingPunct="1"/>
            <a:r>
              <a:rPr lang="lv-LV" b="1" dirty="0" err="1" smtClean="0">
                <a:solidFill>
                  <a:schemeClr val="tx1"/>
                </a:solidFill>
              </a:rPr>
              <a:t>Hērods</a:t>
            </a:r>
            <a:endParaRPr lang="lv-LV"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8</a:t>
            </a:fld>
            <a:endParaRPr lang="lv-LV" smtClean="0"/>
          </a:p>
        </p:txBody>
      </p:sp>
      <p:sp>
        <p:nvSpPr>
          <p:cNvPr id="4100" name="Rectangle 7"/>
          <p:cNvSpPr>
            <a:spLocks noChangeArrowheads="1"/>
          </p:cNvSpPr>
          <p:nvPr/>
        </p:nvSpPr>
        <p:spPr bwMode="auto">
          <a:xfrm>
            <a:off x="0" y="0"/>
            <a:ext cx="9144000" cy="523220"/>
          </a:xfrm>
          <a:prstGeom prst="rect">
            <a:avLst/>
          </a:prstGeom>
          <a:noFill/>
          <a:ln w="9525">
            <a:noFill/>
            <a:miter lim="800000"/>
            <a:headEnd/>
            <a:tailEnd/>
          </a:ln>
        </p:spPr>
        <p:txBody>
          <a:bodyPr wrap="square">
            <a:spAutoFit/>
          </a:bodyPr>
          <a:lstStyle/>
          <a:p>
            <a:pPr algn="ctr"/>
            <a:r>
              <a:rPr lang="lv-LV" sz="2800" b="1" dirty="0" smtClean="0"/>
              <a:t>Garīga valdīšana var tikt īstenota tikai divos veidos</a:t>
            </a:r>
            <a:endParaRPr lang="lv-LV" sz="2800" b="1" dirty="0" smtClean="0"/>
          </a:p>
        </p:txBody>
      </p:sp>
      <p:sp>
        <p:nvSpPr>
          <p:cNvPr id="6" name="Rectangle 2"/>
          <p:cNvSpPr txBox="1">
            <a:spLocks noChangeArrowheads="1"/>
          </p:cNvSpPr>
          <p:nvPr/>
        </p:nvSpPr>
        <p:spPr bwMode="auto">
          <a:xfrm>
            <a:off x="4572000" y="548680"/>
            <a:ext cx="4572000" cy="692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Kristus</a:t>
            </a:r>
          </a:p>
        </p:txBody>
      </p:sp>
      <p:pic>
        <p:nvPicPr>
          <p:cNvPr id="7" name="Picture 2" descr="A Tale of Two Kings - Part 1 King Herod - Cross Examined"/>
          <p:cNvPicPr>
            <a:picLocks noChangeAspect="1" noChangeArrowheads="1"/>
          </p:cNvPicPr>
          <p:nvPr/>
        </p:nvPicPr>
        <p:blipFill>
          <a:blip r:embed="rId2" cstate="print"/>
          <a:srcRect l="7727" r="34801" b="34853"/>
          <a:stretch>
            <a:fillRect/>
          </a:stretch>
        </p:blipFill>
        <p:spPr bwMode="auto">
          <a:xfrm>
            <a:off x="323528" y="1196752"/>
            <a:ext cx="3672408" cy="2679123"/>
          </a:xfrm>
          <a:prstGeom prst="rect">
            <a:avLst/>
          </a:prstGeom>
          <a:ln>
            <a:noFill/>
          </a:ln>
          <a:effectLst>
            <a:softEdge rad="112500"/>
          </a:effectLst>
        </p:spPr>
      </p:pic>
      <p:pic>
        <p:nvPicPr>
          <p:cNvPr id="1027" name="Picture 3"/>
          <p:cNvPicPr>
            <a:picLocks noChangeAspect="1" noChangeArrowheads="1"/>
          </p:cNvPicPr>
          <p:nvPr/>
        </p:nvPicPr>
        <p:blipFill>
          <a:blip r:embed="rId3" cstate="print"/>
          <a:srcRect/>
          <a:stretch>
            <a:fillRect/>
          </a:stretch>
        </p:blipFill>
        <p:spPr bwMode="auto">
          <a:xfrm flipH="1">
            <a:off x="5364088" y="1124744"/>
            <a:ext cx="3436738" cy="2592288"/>
          </a:xfrm>
          <a:prstGeom prst="rect">
            <a:avLst/>
          </a:prstGeom>
          <a:ln>
            <a:noFill/>
          </a:ln>
          <a:effectLst>
            <a:softEdge rad="112500"/>
          </a:effectLst>
        </p:spPr>
      </p:pic>
      <p:sp>
        <p:nvSpPr>
          <p:cNvPr id="10" name="Rectangle 7"/>
          <p:cNvSpPr>
            <a:spLocks noChangeArrowheads="1"/>
          </p:cNvSpPr>
          <p:nvPr/>
        </p:nvSpPr>
        <p:spPr bwMode="auto">
          <a:xfrm>
            <a:off x="4788024" y="3755935"/>
            <a:ext cx="4355976" cy="2985433"/>
          </a:xfrm>
          <a:prstGeom prst="rect">
            <a:avLst/>
          </a:prstGeom>
          <a:noFill/>
          <a:ln w="9525">
            <a:noFill/>
            <a:miter lim="800000"/>
            <a:headEnd/>
            <a:tailEnd/>
          </a:ln>
        </p:spPr>
        <p:txBody>
          <a:bodyPr wrap="square">
            <a:spAutoFit/>
          </a:bodyPr>
          <a:lstStyle/>
          <a:p>
            <a:pPr algn="ctr"/>
            <a:r>
              <a:rPr lang="lv-LV" sz="4400" b="1" dirty="0" smtClean="0"/>
              <a:t>Svētīgi</a:t>
            </a:r>
            <a:endParaRPr lang="lv-LV" sz="4400" dirty="0" smtClean="0"/>
          </a:p>
          <a:p>
            <a:pPr>
              <a:buFont typeface="Arial" pitchFamily="34" charset="0"/>
              <a:buChar char="•"/>
            </a:pPr>
            <a:r>
              <a:rPr lang="lv-LV" sz="3600" b="1" dirty="0" smtClean="0"/>
              <a:t>Valda vienīgi Kristus</a:t>
            </a:r>
            <a:r>
              <a:rPr lang="lv-LV" sz="3600" dirty="0" smtClean="0"/>
              <a:t>, </a:t>
            </a:r>
            <a:r>
              <a:rPr lang="lv-LV" sz="3600" b="1" dirty="0" smtClean="0"/>
              <a:t>īstā ticībā </a:t>
            </a:r>
            <a:r>
              <a:rPr lang="lv-LV" sz="3600" dirty="0" smtClean="0"/>
              <a:t>un ar </a:t>
            </a:r>
            <a:r>
              <a:rPr lang="lv-LV" sz="3600" b="1" dirty="0" smtClean="0"/>
              <a:t>skaidru evaņģēliju</a:t>
            </a:r>
            <a:r>
              <a:rPr lang="lv-LV" sz="3200" dirty="0" smtClean="0"/>
              <a:t>.</a:t>
            </a:r>
            <a:endParaRPr lang="lv-LV" sz="3200" dirty="0" smtClean="0"/>
          </a:p>
        </p:txBody>
      </p:sp>
      <p:sp>
        <p:nvSpPr>
          <p:cNvPr id="12" name="Down Arrow 11"/>
          <p:cNvSpPr/>
          <p:nvPr/>
        </p:nvSpPr>
        <p:spPr>
          <a:xfrm rot="2063295">
            <a:off x="3691853" y="471500"/>
            <a:ext cx="504056"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rot="18572087">
            <a:off x="4906452" y="442009"/>
            <a:ext cx="504056"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7"/>
          <p:cNvSpPr>
            <a:spLocks noChangeArrowheads="1"/>
          </p:cNvSpPr>
          <p:nvPr/>
        </p:nvSpPr>
        <p:spPr bwMode="auto">
          <a:xfrm>
            <a:off x="0" y="3933056"/>
            <a:ext cx="4355976" cy="2739211"/>
          </a:xfrm>
          <a:prstGeom prst="rect">
            <a:avLst/>
          </a:prstGeom>
          <a:noFill/>
          <a:ln w="9525">
            <a:noFill/>
            <a:miter lim="800000"/>
            <a:headEnd/>
            <a:tailEnd/>
          </a:ln>
        </p:spPr>
        <p:txBody>
          <a:bodyPr wrap="square">
            <a:spAutoFit/>
          </a:bodyPr>
          <a:lstStyle/>
          <a:p>
            <a:pPr algn="ctr"/>
            <a:r>
              <a:rPr lang="lv-LV" sz="4400" b="1" dirty="0" smtClean="0"/>
              <a:t>Pazudinoši</a:t>
            </a:r>
            <a:endParaRPr lang="lv-LV" sz="4400" dirty="0" smtClean="0"/>
          </a:p>
          <a:p>
            <a:pPr>
              <a:buFont typeface="Arial" pitchFamily="34" charset="0"/>
              <a:buChar char="•"/>
            </a:pPr>
            <a:r>
              <a:rPr lang="lv-LV" sz="3200" b="1" dirty="0" smtClean="0"/>
              <a:t>Cilvēks</a:t>
            </a:r>
            <a:r>
              <a:rPr lang="lv-LV" sz="3200" dirty="0" smtClean="0"/>
              <a:t> ar </a:t>
            </a:r>
            <a:r>
              <a:rPr lang="lv-LV" sz="3200" b="1" dirty="0" smtClean="0"/>
              <a:t>saviem darbiem</a:t>
            </a:r>
            <a:r>
              <a:rPr lang="lv-LV" sz="3200" dirty="0" smtClean="0"/>
              <a:t> un </a:t>
            </a:r>
            <a:r>
              <a:rPr lang="lv-LV" sz="3200" b="1" dirty="0" smtClean="0"/>
              <a:t>cilvēku mācībām</a:t>
            </a:r>
            <a:r>
              <a:rPr lang="lv-LV" sz="3200" dirty="0" smtClean="0"/>
              <a:t> cenšas </a:t>
            </a:r>
            <a:r>
              <a:rPr lang="lv-LV" sz="3200" b="1" dirty="0" smtClean="0"/>
              <a:t>īstenot garīgu varu</a:t>
            </a:r>
            <a:r>
              <a:rPr lang="lv-LV" sz="3200" dirty="0" smtClean="0"/>
              <a:t>.</a:t>
            </a:r>
            <a:endParaRPr lang="lv-LV"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100">
                                            <p:txEl>
                                              <p:pRg st="0" end="0"/>
                                            </p:txEl>
                                          </p:spTgt>
                                        </p:tgtEl>
                                        <p:attrNameLst>
                                          <p:attrName>style.visibility</p:attrName>
                                        </p:attrNameLst>
                                      </p:cBhvr>
                                      <p:to>
                                        <p:strVal val="visible"/>
                                      </p:to>
                                    </p:set>
                                    <p:anim calcmode="lin" valueType="num">
                                      <p:cBhvr additive="base">
                                        <p:cTn id="7" dur="500" fill="hold"/>
                                        <p:tgtEl>
                                          <p:spTgt spid="410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00">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6147"/>
                                        </p:tgtEl>
                                        <p:attrNameLst>
                                          <p:attrName>style.visibility</p:attrName>
                                        </p:attrNameLst>
                                      </p:cBhvr>
                                      <p:to>
                                        <p:strVal val="visible"/>
                                      </p:to>
                                    </p:set>
                                    <p:anim calcmode="lin" valueType="num">
                                      <p:cBhvr additive="base">
                                        <p:cTn id="16" dur="500" fill="hold"/>
                                        <p:tgtEl>
                                          <p:spTgt spid="6147"/>
                                        </p:tgtEl>
                                        <p:attrNameLst>
                                          <p:attrName>ppt_x</p:attrName>
                                        </p:attrNameLst>
                                      </p:cBhvr>
                                      <p:tavLst>
                                        <p:tav tm="0">
                                          <p:val>
                                            <p:strVal val="#ppt_x"/>
                                          </p:val>
                                        </p:tav>
                                        <p:tav tm="100000">
                                          <p:val>
                                            <p:strVal val="#ppt_x"/>
                                          </p:val>
                                        </p:tav>
                                      </p:tavLst>
                                    </p:anim>
                                    <p:anim calcmode="lin" valueType="num">
                                      <p:cBhvr additive="base">
                                        <p:cTn id="17" dur="500" fill="hold"/>
                                        <p:tgtEl>
                                          <p:spTgt spid="6147"/>
                                        </p:tgtEl>
                                        <p:attrNameLst>
                                          <p:attrName>ppt_y</p:attrName>
                                        </p:attrNameLst>
                                      </p:cBhvr>
                                      <p:tavLst>
                                        <p:tav tm="0">
                                          <p:val>
                                            <p:strVal val="1+#ppt_h/2"/>
                                          </p:val>
                                        </p:tav>
                                        <p:tav tm="100000">
                                          <p:val>
                                            <p:strVal val="#ppt_y"/>
                                          </p:val>
                                        </p:tav>
                                      </p:tavLst>
                                    </p:anim>
                                  </p:childTnLst>
                                </p:cTn>
                              </p:par>
                              <p:par>
                                <p:cTn id="18" presetID="10"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childTnLst>
                                </p:cTn>
                              </p:par>
                            </p:childTnLst>
                          </p:cTn>
                        </p:par>
                        <p:par>
                          <p:cTn id="25" fill="hold">
                            <p:stCondLst>
                              <p:cond delay="6500"/>
                            </p:stCondLst>
                            <p:childTnLst>
                              <p:par>
                                <p:cTn id="26" presetID="2" presetClass="entr" presetSubtype="4"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1+#ppt_h/2"/>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1027"/>
                                        </p:tgtEl>
                                        <p:attrNameLst>
                                          <p:attrName>style.visibility</p:attrName>
                                        </p:attrNameLst>
                                      </p:cBhvr>
                                      <p:to>
                                        <p:strVal val="visible"/>
                                      </p:to>
                                    </p:set>
                                    <p:animEffect transition="in" filter="fade">
                                      <p:cBhvr>
                                        <p:cTn id="32" dur="2000"/>
                                        <p:tgtEl>
                                          <p:spTgt spid="1027"/>
                                        </p:tgtEl>
                                      </p:cBhvr>
                                    </p:animEffect>
                                  </p:childTnLst>
                                </p:cTn>
                              </p:par>
                            </p:childTnLst>
                          </p:cTn>
                        </p:par>
                        <p:par>
                          <p:cTn id="33" fill="hold">
                            <p:stCondLst>
                              <p:cond delay="8500"/>
                            </p:stCondLst>
                            <p:childTnLst>
                              <p:par>
                                <p:cTn id="34" presetID="2" presetClass="entr" presetSubtype="8" fill="hold" nodeType="afterEffect">
                                  <p:stCondLst>
                                    <p:cond delay="0"/>
                                  </p:stCondLst>
                                  <p:childTnLst>
                                    <p:set>
                                      <p:cBhvr>
                                        <p:cTn id="35" dur="1" fill="hold">
                                          <p:stCondLst>
                                            <p:cond delay="0"/>
                                          </p:stCondLst>
                                        </p:cTn>
                                        <p:tgtEl>
                                          <p:spTgt spid="10">
                                            <p:txEl>
                                              <p:pRg st="0" end="0"/>
                                            </p:txEl>
                                          </p:spTgt>
                                        </p:tgtEl>
                                        <p:attrNameLst>
                                          <p:attrName>style.visibility</p:attrName>
                                        </p:attrNameLst>
                                      </p:cBhvr>
                                      <p:to>
                                        <p:strVal val="visible"/>
                                      </p:to>
                                    </p:set>
                                    <p:anim calcmode="lin" valueType="num">
                                      <p:cBhvr additive="base">
                                        <p:cTn id="36" dur="5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par>
                          <p:cTn id="38" fill="hold">
                            <p:stCondLst>
                              <p:cond delay="9000"/>
                            </p:stCondLst>
                            <p:childTnLst>
                              <p:par>
                                <p:cTn id="39" presetID="2" presetClass="entr" presetSubtype="8" fill="hold" nodeType="afterEffect">
                                  <p:stCondLst>
                                    <p:cond delay="0"/>
                                  </p:stCondLst>
                                  <p:childTnLst>
                                    <p:set>
                                      <p:cBhvr>
                                        <p:cTn id="40" dur="1" fill="hold">
                                          <p:stCondLst>
                                            <p:cond delay="0"/>
                                          </p:stCondLst>
                                        </p:cTn>
                                        <p:tgtEl>
                                          <p:spTgt spid="10">
                                            <p:txEl>
                                              <p:pRg st="1" end="1"/>
                                            </p:txEl>
                                          </p:spTgt>
                                        </p:tgtEl>
                                        <p:attrNameLst>
                                          <p:attrName>style.visibility</p:attrName>
                                        </p:attrNameLst>
                                      </p:cBhvr>
                                      <p:to>
                                        <p:strVal val="visible"/>
                                      </p:to>
                                    </p:set>
                                    <p:anim calcmode="lin" valueType="num">
                                      <p:cBhvr additive="base">
                                        <p:cTn id="41" dur="500" fill="hold"/>
                                        <p:tgtEl>
                                          <p:spTgt spid="10">
                                            <p:txEl>
                                              <p:pRg st="1" end="1"/>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0">
                                            <p:txEl>
                                              <p:pRg st="1" end="1"/>
                                            </p:txEl>
                                          </p:spTgt>
                                        </p:tgtEl>
                                        <p:attrNameLst>
                                          <p:attrName>ppt_y</p:attrName>
                                        </p:attrNameLst>
                                      </p:cBhvr>
                                      <p:tavLst>
                                        <p:tav tm="0">
                                          <p:val>
                                            <p:strVal val="#ppt_y"/>
                                          </p:val>
                                        </p:tav>
                                        <p:tav tm="100000">
                                          <p:val>
                                            <p:strVal val="#ppt_y"/>
                                          </p:val>
                                        </p:tav>
                                      </p:tavLst>
                                    </p:anim>
                                  </p:childTnLst>
                                </p:cTn>
                              </p:par>
                            </p:childTnLst>
                          </p:cTn>
                        </p:par>
                        <p:par>
                          <p:cTn id="43" fill="hold">
                            <p:stCondLst>
                              <p:cond delay="9500"/>
                            </p:stCondLst>
                            <p:childTnLst>
                              <p:par>
                                <p:cTn id="44" presetID="2" presetClass="entr" presetSubtype="8" fill="hold" nodeType="afterEffect">
                                  <p:stCondLst>
                                    <p:cond delay="0"/>
                                  </p:stCondLst>
                                  <p:childTnLst>
                                    <p:set>
                                      <p:cBhvr>
                                        <p:cTn id="45" dur="1" fill="hold">
                                          <p:stCondLst>
                                            <p:cond delay="0"/>
                                          </p:stCondLst>
                                        </p:cTn>
                                        <p:tgtEl>
                                          <p:spTgt spid="14">
                                            <p:txEl>
                                              <p:pRg st="0" end="0"/>
                                            </p:txEl>
                                          </p:spTgt>
                                        </p:tgtEl>
                                        <p:attrNameLst>
                                          <p:attrName>style.visibility</p:attrName>
                                        </p:attrNameLst>
                                      </p:cBhvr>
                                      <p:to>
                                        <p:strVal val="visible"/>
                                      </p:to>
                                    </p:set>
                                    <p:anim calcmode="lin" valueType="num">
                                      <p:cBhvr additive="base">
                                        <p:cTn id="46"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48" fill="hold">
                            <p:stCondLst>
                              <p:cond delay="10000"/>
                            </p:stCondLst>
                            <p:childTnLst>
                              <p:par>
                                <p:cTn id="49" presetID="2" presetClass="entr" presetSubtype="8" fill="hold" nodeType="afterEffect">
                                  <p:stCondLst>
                                    <p:cond delay="0"/>
                                  </p:stCondLst>
                                  <p:childTnLst>
                                    <p:set>
                                      <p:cBhvr>
                                        <p:cTn id="50" dur="1" fill="hold">
                                          <p:stCondLst>
                                            <p:cond delay="0"/>
                                          </p:stCondLst>
                                        </p:cTn>
                                        <p:tgtEl>
                                          <p:spTgt spid="14">
                                            <p:txEl>
                                              <p:pRg st="1" end="1"/>
                                            </p:txEl>
                                          </p:spTgt>
                                        </p:tgtEl>
                                        <p:attrNameLst>
                                          <p:attrName>style.visibility</p:attrName>
                                        </p:attrNameLst>
                                      </p:cBhvr>
                                      <p:to>
                                        <p:strVal val="visible"/>
                                      </p:to>
                                    </p:set>
                                    <p:anim calcmode="lin" valueType="num">
                                      <p:cBhvr additive="base">
                                        <p:cTn id="51" dur="500" fill="hold"/>
                                        <p:tgtEl>
                                          <p:spTgt spid="14">
                                            <p:txEl>
                                              <p:pRg st="1" end="1"/>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14">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6" grpId="0"/>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3"/>
          <p:cNvSpPr>
            <a:spLocks noGrp="1" noChangeArrowheads="1"/>
          </p:cNvSpPr>
          <p:nvPr>
            <p:ph type="body" idx="1"/>
          </p:nvPr>
        </p:nvSpPr>
        <p:spPr>
          <a:xfrm>
            <a:off x="-323850" y="620688"/>
            <a:ext cx="9467850" cy="936104"/>
          </a:xfrm>
        </p:spPr>
        <p:txBody>
          <a:bodyPr/>
          <a:lstStyle/>
          <a:p>
            <a:pPr algn="just" eaLnBrk="1" hangingPunct="1">
              <a:buFontTx/>
              <a:buNone/>
            </a:pPr>
            <a:r>
              <a:rPr lang="lv-LV" sz="2600" i="1" dirty="0" smtClean="0"/>
              <a:t>    2 </a:t>
            </a:r>
            <a:r>
              <a:rPr lang="lv-LV" sz="2600" i="1" dirty="0" smtClean="0"/>
              <a:t>"Kur ir jaunpiedzimušais Jūdu ķēniņš? Jo mēs Viņa zvaigzni redzējām austrumu zemē un atnācām Viņu pielūgt."</a:t>
            </a:r>
            <a:endParaRPr lang="lv-LV" dirty="0" smtClean="0"/>
          </a:p>
        </p:txBody>
      </p:sp>
      <p:sp>
        <p:nvSpPr>
          <p:cNvPr id="6" name="Rectangle 5"/>
          <p:cNvSpPr>
            <a:spLocks noChangeArrowheads="1"/>
          </p:cNvSpPr>
          <p:nvPr/>
        </p:nvSpPr>
        <p:spPr bwMode="auto">
          <a:xfrm>
            <a:off x="0" y="1484784"/>
            <a:ext cx="9144000" cy="2092881"/>
          </a:xfrm>
          <a:prstGeom prst="rect">
            <a:avLst/>
          </a:prstGeom>
          <a:noFill/>
          <a:ln w="9525">
            <a:noFill/>
            <a:miter lim="800000"/>
            <a:headEnd/>
            <a:tailEnd/>
          </a:ln>
        </p:spPr>
        <p:txBody>
          <a:bodyPr wrap="square">
            <a:spAutoFit/>
          </a:bodyPr>
          <a:lstStyle/>
          <a:p>
            <a:pPr>
              <a:buFont typeface="Arial" pitchFamily="34" charset="0"/>
              <a:buChar char="•"/>
            </a:pPr>
            <a:r>
              <a:rPr lang="lv-LV" sz="2600" b="1" dirty="0" smtClean="0"/>
              <a:t>Zvaigzne</a:t>
            </a:r>
            <a:r>
              <a:rPr lang="lv-LV" sz="2600" dirty="0" smtClean="0"/>
              <a:t> ir </a:t>
            </a:r>
            <a:r>
              <a:rPr lang="lv-LV" sz="2600" b="1" dirty="0" smtClean="0"/>
              <a:t>jaunā gaisma </a:t>
            </a:r>
            <a:r>
              <a:rPr lang="lv-LV" sz="2600" dirty="0" smtClean="0"/>
              <a:t>– </a:t>
            </a:r>
            <a:r>
              <a:rPr lang="lv-LV" sz="2600" b="1" dirty="0" smtClean="0"/>
              <a:t>Kristus evaņģēlijs</a:t>
            </a:r>
            <a:r>
              <a:rPr lang="lv-LV" sz="2600" dirty="0" smtClean="0"/>
              <a:t>!</a:t>
            </a:r>
          </a:p>
          <a:p>
            <a:pPr>
              <a:buFont typeface="Arial" pitchFamily="34" charset="0"/>
              <a:buChar char="•"/>
            </a:pPr>
            <a:r>
              <a:rPr lang="lv-LV" sz="2600" dirty="0" smtClean="0"/>
              <a:t>Šī zvaigzne ir </a:t>
            </a:r>
            <a:r>
              <a:rPr lang="lv-LV" sz="2600" b="1" dirty="0" smtClean="0"/>
              <a:t>neuzkrītoša</a:t>
            </a:r>
            <a:r>
              <a:rPr lang="lv-LV" sz="2600" dirty="0" smtClean="0"/>
              <a:t> un </a:t>
            </a:r>
            <a:r>
              <a:rPr lang="lv-LV" sz="2600" b="1" dirty="0" smtClean="0"/>
              <a:t>neuzbāzīga</a:t>
            </a:r>
            <a:r>
              <a:rPr lang="lv-LV" sz="2600" dirty="0" smtClean="0"/>
              <a:t>.</a:t>
            </a:r>
          </a:p>
          <a:p>
            <a:pPr>
              <a:buFont typeface="Arial" pitchFamily="34" charset="0"/>
              <a:buChar char="•"/>
            </a:pPr>
            <a:r>
              <a:rPr lang="lv-LV" sz="2600" dirty="0" smtClean="0"/>
              <a:t>Bībele kļūst </a:t>
            </a:r>
            <a:r>
              <a:rPr lang="lv-LV" sz="2600" b="1" dirty="0" smtClean="0"/>
              <a:t>saprotama</a:t>
            </a:r>
            <a:r>
              <a:rPr lang="lv-LV" sz="2600" dirty="0" smtClean="0"/>
              <a:t> tikai tad, kad </a:t>
            </a:r>
            <a:r>
              <a:rPr lang="lv-LV" sz="2600" b="1" dirty="0" smtClean="0"/>
              <a:t>ataust</a:t>
            </a:r>
            <a:r>
              <a:rPr lang="lv-LV" sz="2600" dirty="0" smtClean="0"/>
              <a:t> šī </a:t>
            </a:r>
            <a:r>
              <a:rPr lang="lv-LV" sz="2600" b="1" dirty="0" smtClean="0"/>
              <a:t>gaisma</a:t>
            </a:r>
            <a:r>
              <a:rPr lang="lv-LV" sz="2600" dirty="0" smtClean="0"/>
              <a:t>.</a:t>
            </a:r>
          </a:p>
          <a:p>
            <a:pPr>
              <a:buFont typeface="Arial" pitchFamily="34" charset="0"/>
              <a:buChar char="•"/>
            </a:pPr>
            <a:r>
              <a:rPr lang="lv-LV" sz="2600" dirty="0" smtClean="0"/>
              <a:t>Šī</a:t>
            </a:r>
            <a:r>
              <a:rPr lang="lv-LV" sz="2600" b="1" dirty="0" smtClean="0"/>
              <a:t> zvaigzne </a:t>
            </a:r>
            <a:r>
              <a:rPr lang="lv-LV" sz="2600" dirty="0" smtClean="0"/>
              <a:t>ir</a:t>
            </a:r>
            <a:r>
              <a:rPr lang="lv-LV" sz="2600" b="1" dirty="0" smtClean="0"/>
              <a:t> Kristus pasludinājums </a:t>
            </a:r>
            <a:r>
              <a:rPr lang="lv-LV" sz="2600" dirty="0" smtClean="0"/>
              <a:t>un</a:t>
            </a:r>
            <a:r>
              <a:rPr lang="lv-LV" sz="2600" b="1" dirty="0" smtClean="0"/>
              <a:t> atklāsme.</a:t>
            </a:r>
          </a:p>
          <a:p>
            <a:pPr>
              <a:buFont typeface="Arial" pitchFamily="34" charset="0"/>
              <a:buChar char="•"/>
            </a:pPr>
            <a:r>
              <a:rPr lang="lv-LV" sz="2600" b="1" dirty="0" smtClean="0"/>
              <a:t>Evaņģēlijs</a:t>
            </a:r>
            <a:r>
              <a:rPr lang="lv-LV" sz="2600" dirty="0" smtClean="0"/>
              <a:t> atklāj visu </a:t>
            </a:r>
            <a:r>
              <a:rPr lang="lv-LV" sz="2600" b="1" dirty="0" smtClean="0"/>
              <a:t>praviešu sludināto vārdu jēgu</a:t>
            </a:r>
            <a:r>
              <a:rPr lang="lv-LV" sz="2600" dirty="0" smtClean="0"/>
              <a:t>.</a:t>
            </a:r>
            <a:endParaRPr lang="lv-LV" sz="2600" dirty="0"/>
          </a:p>
        </p:txBody>
      </p:sp>
      <p:sp>
        <p:nvSpPr>
          <p:cNvPr id="5124" name="Slide Number Placeholder 6"/>
          <p:cNvSpPr>
            <a:spLocks noGrp="1"/>
          </p:cNvSpPr>
          <p:nvPr>
            <p:ph type="sldNum" sz="quarter" idx="12"/>
          </p:nvPr>
        </p:nvSpPr>
        <p:spPr>
          <a:noFill/>
        </p:spPr>
        <p:txBody>
          <a:bodyPr/>
          <a:lstStyle/>
          <a:p>
            <a:fld id="{06D050AD-18EA-4CEE-A6C2-DDDCF45085DF}" type="slidenum">
              <a:rPr lang="lv-LV" smtClean="0"/>
              <a:pPr/>
              <a:t>9</a:t>
            </a:fld>
            <a:endParaRPr lang="lv-LV" smtClean="0"/>
          </a:p>
        </p:txBody>
      </p:sp>
      <p:pic>
        <p:nvPicPr>
          <p:cNvPr id="7" name="Picture 2" descr="Image result for epiphany"/>
          <p:cNvPicPr>
            <a:picLocks noChangeAspect="1" noChangeArrowheads="1"/>
          </p:cNvPicPr>
          <p:nvPr/>
        </p:nvPicPr>
        <p:blipFill>
          <a:blip r:embed="rId2" cstate="print"/>
          <a:srcRect/>
          <a:stretch>
            <a:fillRect/>
          </a:stretch>
        </p:blipFill>
        <p:spPr bwMode="auto">
          <a:xfrm>
            <a:off x="500034" y="3561158"/>
            <a:ext cx="7810500" cy="3324226"/>
          </a:xfrm>
          <a:prstGeom prst="rect">
            <a:avLst/>
          </a:prstGeom>
          <a:ln>
            <a:noFill/>
          </a:ln>
          <a:effectLst>
            <a:softEdge rad="112500"/>
          </a:effectLst>
        </p:spPr>
      </p:pic>
      <p:sp>
        <p:nvSpPr>
          <p:cNvPr id="8" name="Rectangle 2"/>
          <p:cNvSpPr>
            <a:spLocks noGrp="1" noChangeArrowheads="1"/>
          </p:cNvSpPr>
          <p:nvPr>
            <p:ph type="title"/>
          </p:nvPr>
        </p:nvSpPr>
        <p:spPr>
          <a:xfrm>
            <a:off x="0" y="0"/>
            <a:ext cx="9144000" cy="692150"/>
          </a:xfrm>
        </p:spPr>
        <p:txBody>
          <a:bodyPr/>
          <a:lstStyle/>
          <a:p>
            <a:pPr eaLnBrk="1" hangingPunct="1"/>
            <a:r>
              <a:rPr lang="lv-LV" sz="3600" b="1" dirty="0" smtClean="0">
                <a:solidFill>
                  <a:schemeClr val="tx1"/>
                </a:solidFill>
              </a:rPr>
              <a:t>Kas ir </a:t>
            </a:r>
            <a:r>
              <a:rPr lang="lv-LV" b="1" dirty="0" smtClean="0">
                <a:solidFill>
                  <a:schemeClr val="tx1"/>
                </a:solidFill>
              </a:rPr>
              <a:t>Zvaigzne?</a:t>
            </a:r>
            <a:endParaRPr lang="lv-LV"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6148">
                                            <p:txEl>
                                              <p:pRg st="0" end="0"/>
                                            </p:txEl>
                                          </p:spTgt>
                                        </p:tgtEl>
                                        <p:attrNameLst>
                                          <p:attrName>style.visibility</p:attrName>
                                        </p:attrNameLst>
                                      </p:cBhvr>
                                      <p:to>
                                        <p:strVal val="visible"/>
                                      </p:to>
                                    </p:set>
                                    <p:anim calcmode="lin" valueType="num">
                                      <p:cBhvr additive="base">
                                        <p:cTn id="15" dur="500" fill="hold"/>
                                        <p:tgtEl>
                                          <p:spTgt spid="6148">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14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additive="base">
                                        <p:cTn id="2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additive="base">
                                        <p:cTn id="3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 calcmode="lin" valueType="num">
                                      <p:cBhvr additive="base">
                                        <p:cTn id="3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6">
                                            <p:txEl>
                                              <p:pRg st="4" end="4"/>
                                            </p:txEl>
                                          </p:spTgt>
                                        </p:tgtEl>
                                        <p:attrNameLst>
                                          <p:attrName>style.visibility</p:attrName>
                                        </p:attrNameLst>
                                      </p:cBhvr>
                                      <p:to>
                                        <p:strVal val="visible"/>
                                      </p:to>
                                    </p:set>
                                    <p:anim calcmode="lin" valueType="num">
                                      <p:cBhvr additive="base">
                                        <p:cTn id="4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build="p"/>
      <p:bldP spid="8"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8842</TotalTime>
  <Words>975</Words>
  <Application>Microsoft Office PowerPoint</Application>
  <PresentationFormat>On-screen Show (4:3)</PresentationFormat>
  <Paragraphs>86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Mt.2:1-12 Zvaigznes diena</vt:lpstr>
      <vt:lpstr>Mt.2:1-12 Zvaigznes diena</vt:lpstr>
      <vt:lpstr>Ko atklāj mums šis notikums?</vt:lpstr>
      <vt:lpstr>Hērods</vt:lpstr>
      <vt:lpstr>Hērods</vt:lpstr>
      <vt:lpstr>Jūdi un Hērods</vt:lpstr>
      <vt:lpstr>Jūdu brīdinājums mums</vt:lpstr>
      <vt:lpstr>Hērods</vt:lpstr>
      <vt:lpstr>Kas ir Zvaigzne?</vt:lpstr>
      <vt:lpstr>Kas ir šie austrumu gudrie?</vt:lpstr>
      <vt:lpstr>Ticīgie austrumu vīri</vt:lpstr>
      <vt:lpstr>3 Dāvanas Ķēniņam</vt:lpstr>
      <vt:lpstr>Kristus atnākšanas sekas</vt:lpstr>
      <vt:lpstr>Pasaules pestītājs ir piedzimis!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90</cp:revision>
  <dcterms:created xsi:type="dcterms:W3CDTF">2010-10-07T14:46:11Z</dcterms:created>
  <dcterms:modified xsi:type="dcterms:W3CDTF">2023-01-09T14:42:39Z</dcterms:modified>
</cp:coreProperties>
</file>