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4" r:id="rId3"/>
    <p:sldId id="283" r:id="rId4"/>
    <p:sldId id="268" r:id="rId5"/>
    <p:sldId id="285" r:id="rId6"/>
    <p:sldId id="287" r:id="rId7"/>
    <p:sldId id="288" r:id="rId8"/>
    <p:sldId id="289" r:id="rId9"/>
    <p:sldId id="290" r:id="rId10"/>
    <p:sldId id="286" r:id="rId11"/>
    <p:sldId id="273" r:id="rId12"/>
    <p:sldId id="282" r:id="rId13"/>
    <p:sldId id="279"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25F92A2-C835-4A18-9CBA-078AB3B886C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4360E93-DEE0-4315-AE49-31F2A7434C4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EBA51BB-535F-4B8D-BC07-F5D05379279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58980ED-479A-40FE-91AD-9DE5A1F4499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19ABAFD-41DD-47D5-97E3-5D3E4E0DF9C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A2F1B84-315F-4A34-9289-41F70599AE5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4D3CE4A-A2B4-43CB-9A16-DAE3E0AC591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AD917B1-1358-4B0D-B72C-C166B533B45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BBC364-E858-4345-AB6D-0D34BCC6A30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53E4FD4-E705-4B28-8D60-6C84223B655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0DB4033-D275-4D2A-A17A-EBC3D9BAAA7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09579BF-064E-43B0-BE12-068ADBBEE10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Jņ.3:1-17 Lielā mīlestība</a:t>
            </a: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8</a:t>
            </a:r>
            <a:r>
              <a:rPr lang="lv-LV" sz="2000" dirty="0" smtClean="0"/>
              <a:t>.mar.2020.</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755576" y="1124744"/>
            <a:ext cx="7560840" cy="558662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buFontTx/>
              <a:buNone/>
            </a:pPr>
            <a:r>
              <a:rPr lang="lv-LV" i="1" smtClean="0"/>
              <a:t>   </a:t>
            </a:r>
            <a:r>
              <a:rPr lang="lv-LV" sz="2800" i="1" smtClean="0"/>
              <a:t>14 kā Mozus čūsku ir paaugstinājis tuksnesī, tāpat jātop paaugstinātam Cilvēka Dēlam, 15 lai ikviens, kas tic, Viņā būtu mūžīgā dzīvība. </a:t>
            </a:r>
            <a:endParaRPr lang="en-US" sz="2800" smtClean="0"/>
          </a:p>
          <a:p>
            <a:pPr algn="just">
              <a:buFontTx/>
              <a:buNone/>
            </a:pPr>
            <a:endParaRPr lang="en-US" sz="2200" i="1" smtClean="0"/>
          </a:p>
        </p:txBody>
      </p:sp>
      <p:sp>
        <p:nvSpPr>
          <p:cNvPr id="7" name="Rectangle 6"/>
          <p:cNvSpPr>
            <a:spLocks noChangeArrowheads="1"/>
          </p:cNvSpPr>
          <p:nvPr/>
        </p:nvSpPr>
        <p:spPr bwMode="auto">
          <a:xfrm>
            <a:off x="0" y="1285875"/>
            <a:ext cx="6000750" cy="5694363"/>
          </a:xfrm>
          <a:prstGeom prst="rect">
            <a:avLst/>
          </a:prstGeom>
          <a:noFill/>
          <a:ln w="9525">
            <a:noFill/>
            <a:miter lim="800000"/>
            <a:headEnd/>
            <a:tailEnd/>
          </a:ln>
        </p:spPr>
        <p:txBody>
          <a:bodyPr>
            <a:spAutoFit/>
          </a:bodyPr>
          <a:lstStyle/>
          <a:p>
            <a:pPr>
              <a:buFontTx/>
              <a:buChar char="•"/>
            </a:pPr>
            <a:r>
              <a:rPr lang="lv-LV" sz="2800" b="1"/>
              <a:t>Jūdi</a:t>
            </a:r>
            <a:r>
              <a:rPr lang="lv-LV" sz="2800"/>
              <a:t> </a:t>
            </a:r>
            <a:r>
              <a:rPr lang="lv-LV" sz="2800" b="1"/>
              <a:t>zina</a:t>
            </a:r>
            <a:r>
              <a:rPr lang="lv-LV" sz="2800"/>
              <a:t> šo </a:t>
            </a:r>
            <a:r>
              <a:rPr lang="lv-LV" sz="2800" b="1"/>
              <a:t>notikumu </a:t>
            </a:r>
            <a:r>
              <a:rPr lang="lv-LV" sz="2800"/>
              <a:t>(4.Moz.21)</a:t>
            </a:r>
          </a:p>
          <a:p>
            <a:pPr>
              <a:buFontTx/>
              <a:buChar char="•"/>
            </a:pPr>
            <a:r>
              <a:rPr lang="lv-LV" sz="2800"/>
              <a:t>Katra </a:t>
            </a:r>
            <a:r>
              <a:rPr lang="lv-LV" sz="2800" b="1"/>
              <a:t>dievbijīga</a:t>
            </a:r>
            <a:r>
              <a:rPr lang="lv-LV" sz="2800"/>
              <a:t> jūda </a:t>
            </a:r>
            <a:r>
              <a:rPr lang="lv-LV" sz="2800" b="1"/>
              <a:t>ģimenē</a:t>
            </a:r>
            <a:r>
              <a:rPr lang="lv-LV" sz="2800"/>
              <a:t> </a:t>
            </a:r>
            <a:r>
              <a:rPr lang="lv-LV" sz="2800" b="1"/>
              <a:t>Mozus</a:t>
            </a:r>
            <a:r>
              <a:rPr lang="lv-LV" sz="2800"/>
              <a:t> </a:t>
            </a:r>
            <a:r>
              <a:rPr lang="lv-LV" sz="2800" b="1"/>
              <a:t>dzīves</a:t>
            </a:r>
            <a:r>
              <a:rPr lang="lv-LV" sz="2800"/>
              <a:t> notikumi </a:t>
            </a:r>
            <a:r>
              <a:rPr lang="lv-LV" sz="2800" b="1"/>
              <a:t>tiek</a:t>
            </a:r>
            <a:r>
              <a:rPr lang="lv-LV" sz="2800"/>
              <a:t> </a:t>
            </a:r>
            <a:r>
              <a:rPr lang="lv-LV" sz="2800" b="1"/>
              <a:t>stāstīti</a:t>
            </a:r>
            <a:r>
              <a:rPr lang="lv-LV" sz="2800"/>
              <a:t> un </a:t>
            </a:r>
            <a:r>
              <a:rPr lang="lv-LV" sz="2800" b="1"/>
              <a:t>pārstāstīti</a:t>
            </a:r>
          </a:p>
          <a:p>
            <a:pPr>
              <a:buFontTx/>
              <a:buChar char="•"/>
            </a:pPr>
            <a:r>
              <a:rPr lang="lv-LV" sz="2800" b="1"/>
              <a:t>Jēzus</a:t>
            </a:r>
            <a:r>
              <a:rPr lang="lv-LV" sz="2800"/>
              <a:t> te </a:t>
            </a:r>
            <a:r>
              <a:rPr lang="lv-LV" sz="2800" b="1"/>
              <a:t>norāda</a:t>
            </a:r>
            <a:r>
              <a:rPr lang="lv-LV" sz="2800"/>
              <a:t>, ka </a:t>
            </a:r>
            <a:r>
              <a:rPr lang="lv-LV" sz="2800" b="1"/>
              <a:t>tikpat</a:t>
            </a:r>
            <a:r>
              <a:rPr lang="lv-LV" sz="2800"/>
              <a:t> lielā </a:t>
            </a:r>
            <a:r>
              <a:rPr lang="lv-LV" sz="2800" b="1"/>
              <a:t>godā,</a:t>
            </a:r>
            <a:r>
              <a:rPr lang="lv-LV" sz="2800"/>
              <a:t> kā </a:t>
            </a:r>
            <a:r>
              <a:rPr lang="lv-LV" sz="2800" b="1"/>
              <a:t>čūska</a:t>
            </a:r>
            <a:r>
              <a:rPr lang="lv-LV" sz="2800"/>
              <a:t> tika </a:t>
            </a:r>
            <a:r>
              <a:rPr lang="lv-LV" sz="2800" b="1"/>
              <a:t>celta</a:t>
            </a:r>
            <a:r>
              <a:rPr lang="lv-LV" sz="2800"/>
              <a:t> tuksnesī, tikpat un vēl </a:t>
            </a:r>
            <a:r>
              <a:rPr lang="lv-LV" sz="2800" b="1"/>
              <a:t>lielākā godā</a:t>
            </a:r>
            <a:r>
              <a:rPr lang="lv-LV" sz="2800"/>
              <a:t> jātop </a:t>
            </a:r>
            <a:r>
              <a:rPr lang="lv-LV" sz="2800" b="1"/>
              <a:t>paaugstinātam</a:t>
            </a:r>
            <a:r>
              <a:rPr lang="lv-LV" sz="2800"/>
              <a:t> Jēzus </a:t>
            </a:r>
            <a:r>
              <a:rPr lang="lv-LV" sz="2800" b="1"/>
              <a:t>Kristus vārdam</a:t>
            </a:r>
            <a:r>
              <a:rPr lang="lv-LV" sz="2800"/>
              <a:t>.</a:t>
            </a:r>
          </a:p>
          <a:p>
            <a:pPr>
              <a:buFontTx/>
              <a:buChar char="•"/>
            </a:pPr>
            <a:r>
              <a:rPr lang="lv-LV" sz="2800"/>
              <a:t>Bija </a:t>
            </a:r>
            <a:r>
              <a:rPr lang="lv-LV" sz="2800" b="1"/>
              <a:t>daudz</a:t>
            </a:r>
            <a:r>
              <a:rPr lang="lv-LV" sz="2800"/>
              <a:t>, kas </a:t>
            </a:r>
            <a:r>
              <a:rPr lang="lv-LV" sz="2800" b="1"/>
              <a:t>nicināja</a:t>
            </a:r>
            <a:r>
              <a:rPr lang="lv-LV" sz="2800"/>
              <a:t> un </a:t>
            </a:r>
            <a:r>
              <a:rPr lang="lv-LV" sz="2800" b="1"/>
              <a:t>neticēja</a:t>
            </a:r>
            <a:r>
              <a:rPr lang="lv-LV" sz="2800"/>
              <a:t> šai </a:t>
            </a:r>
            <a:r>
              <a:rPr lang="lv-LV" sz="2800" b="1"/>
              <a:t>čūskas iedarbībai</a:t>
            </a:r>
            <a:r>
              <a:rPr lang="lv-LV" sz="2800"/>
              <a:t>, tie </a:t>
            </a:r>
            <a:r>
              <a:rPr lang="lv-LV" sz="2800" b="1"/>
              <a:t>aizgāja bojā</a:t>
            </a:r>
            <a:r>
              <a:rPr lang="lv-LV" sz="2800"/>
              <a:t>, bet kas </a:t>
            </a:r>
            <a:r>
              <a:rPr lang="lv-LV" sz="2800" b="1"/>
              <a:t>ticēja tie izdzīvoja</a:t>
            </a:r>
            <a:r>
              <a:rPr lang="lv-LV" sz="2800"/>
              <a:t>.</a:t>
            </a:r>
          </a:p>
        </p:txBody>
      </p:sp>
      <p:pic>
        <p:nvPicPr>
          <p:cNvPr id="8" name="Picture 4"/>
          <p:cNvPicPr>
            <a:picLocks noChangeAspect="1" noChangeArrowheads="1"/>
          </p:cNvPicPr>
          <p:nvPr/>
        </p:nvPicPr>
        <p:blipFill>
          <a:blip r:embed="rId2" cstate="print"/>
          <a:srcRect/>
          <a:stretch>
            <a:fillRect/>
          </a:stretch>
        </p:blipFill>
        <p:spPr bwMode="auto">
          <a:xfrm>
            <a:off x="5724128" y="947936"/>
            <a:ext cx="3419872" cy="59100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r>
              <a:rPr lang="lv-LV" sz="2800" i="1" smtClean="0"/>
              <a:t>16 Jo tik ļoti Dievs pasauli mīlējis, ka Viņš devis Savu vienpiedzimušo Dēlu, lai neviens, kas Viņam tic, nepazustu, bet dabūtu mūžīgo dzīvību.</a:t>
            </a:r>
            <a:endParaRPr lang="en-US" sz="2800" smtClean="0"/>
          </a:p>
        </p:txBody>
      </p:sp>
      <p:sp>
        <p:nvSpPr>
          <p:cNvPr id="7" name="Rectangle 6"/>
          <p:cNvSpPr>
            <a:spLocks noChangeArrowheads="1"/>
          </p:cNvSpPr>
          <p:nvPr/>
        </p:nvSpPr>
        <p:spPr bwMode="auto">
          <a:xfrm>
            <a:off x="0" y="1196975"/>
            <a:ext cx="9144000" cy="2678113"/>
          </a:xfrm>
          <a:prstGeom prst="rect">
            <a:avLst/>
          </a:prstGeom>
          <a:noFill/>
          <a:ln w="9525">
            <a:noFill/>
            <a:miter lim="800000"/>
            <a:headEnd/>
            <a:tailEnd/>
          </a:ln>
        </p:spPr>
        <p:txBody>
          <a:bodyPr>
            <a:spAutoFit/>
          </a:bodyPr>
          <a:lstStyle/>
          <a:p>
            <a:pPr>
              <a:buFontTx/>
              <a:buChar char="•"/>
            </a:pPr>
            <a:r>
              <a:rPr lang="lv-LV" sz="2800" b="1"/>
              <a:t>Ļoti ietilpīgs pants</a:t>
            </a:r>
            <a:r>
              <a:rPr lang="lv-LV" sz="2800"/>
              <a:t>, te </a:t>
            </a:r>
            <a:r>
              <a:rPr lang="lv-LV" sz="2800" b="1"/>
              <a:t>viss evaņģēlijs kopā savilkts</a:t>
            </a:r>
            <a:r>
              <a:rPr lang="lv-LV" sz="2800"/>
              <a:t>! </a:t>
            </a:r>
            <a:endParaRPr lang="en-US" sz="2800"/>
          </a:p>
          <a:p>
            <a:pPr>
              <a:buFontTx/>
              <a:buChar char="•"/>
            </a:pPr>
            <a:r>
              <a:rPr lang="lv-LV" sz="2800" b="1"/>
              <a:t>Pasaule</a:t>
            </a:r>
            <a:r>
              <a:rPr lang="lv-LV" sz="2800"/>
              <a:t> ir </a:t>
            </a:r>
            <a:r>
              <a:rPr lang="lv-LV" sz="2800" b="1"/>
              <a:t>Dieva radība</a:t>
            </a:r>
            <a:r>
              <a:rPr lang="lv-LV" sz="2800"/>
              <a:t> arī </a:t>
            </a:r>
            <a:r>
              <a:rPr lang="lv-LV" sz="2800" b="1"/>
              <a:t>pēc grēkā krišanas</a:t>
            </a:r>
            <a:r>
              <a:rPr lang="lv-LV" sz="2800"/>
              <a:t>.</a:t>
            </a:r>
            <a:endParaRPr lang="lv-LV" sz="2800" b="1"/>
          </a:p>
          <a:p>
            <a:pPr>
              <a:buFontTx/>
              <a:buChar char="•"/>
            </a:pPr>
            <a:r>
              <a:rPr lang="lv-LV" sz="2800" b="1"/>
              <a:t>Dievs</a:t>
            </a:r>
            <a:r>
              <a:rPr lang="lv-LV" sz="2800"/>
              <a:t> šo </a:t>
            </a:r>
            <a:r>
              <a:rPr lang="lv-LV" sz="2800" b="1"/>
              <a:t>pasauli mīl</a:t>
            </a:r>
            <a:r>
              <a:rPr lang="lv-LV" sz="2800"/>
              <a:t>! </a:t>
            </a:r>
            <a:r>
              <a:rPr lang="lv-LV" sz="2800" b="1"/>
              <a:t>Ne jau</a:t>
            </a:r>
            <a:r>
              <a:rPr lang="lv-LV" sz="2800"/>
              <a:t>, ka </a:t>
            </a:r>
            <a:r>
              <a:rPr lang="lv-LV" sz="2800" b="1"/>
              <a:t>Dievam</a:t>
            </a:r>
            <a:r>
              <a:rPr lang="lv-LV" sz="2800"/>
              <a:t> ko </a:t>
            </a:r>
            <a:r>
              <a:rPr lang="lv-LV" sz="2800" b="1"/>
              <a:t>vajadzētu</a:t>
            </a:r>
          </a:p>
          <a:p>
            <a:pPr>
              <a:buFontTx/>
              <a:buChar char="•"/>
            </a:pPr>
            <a:r>
              <a:rPr lang="lv-LV" sz="2800" b="1"/>
              <a:t>Dievs mīl</a:t>
            </a:r>
            <a:r>
              <a:rPr lang="lv-LV" sz="2800"/>
              <a:t> mūs </a:t>
            </a:r>
            <a:r>
              <a:rPr lang="lv-LV" sz="2800" b="1"/>
              <a:t>bez nosacījumiem</a:t>
            </a:r>
            <a:r>
              <a:rPr lang="lv-LV" sz="2800"/>
              <a:t>. </a:t>
            </a:r>
            <a:r>
              <a:rPr lang="lv-LV" sz="2800" b="1"/>
              <a:t>Dievam</a:t>
            </a:r>
            <a:r>
              <a:rPr lang="lv-LV" sz="2800"/>
              <a:t> ir </a:t>
            </a:r>
            <a:r>
              <a:rPr lang="lv-LV" sz="2800" b="1"/>
              <a:t>dārgs</a:t>
            </a:r>
            <a:r>
              <a:rPr lang="lv-LV" sz="2800"/>
              <a:t> </a:t>
            </a:r>
            <a:r>
              <a:rPr lang="lv-LV" sz="2800" b="1"/>
              <a:t>katrs</a:t>
            </a:r>
            <a:r>
              <a:rPr lang="lv-LV" sz="2800"/>
              <a:t> cilvēks</a:t>
            </a:r>
            <a:endParaRPr lang="lv-LV" sz="2800" b="1"/>
          </a:p>
          <a:p>
            <a:pPr>
              <a:buFontTx/>
              <a:buChar char="•"/>
            </a:pPr>
            <a:r>
              <a:rPr lang="lv-LV" sz="2800"/>
              <a:t>Jēzus </a:t>
            </a:r>
            <a:r>
              <a:rPr lang="lv-LV" sz="2800" b="1"/>
              <a:t>visu dzīvi</a:t>
            </a:r>
            <a:r>
              <a:rPr lang="lv-LV" sz="2800"/>
              <a:t> veltīja </a:t>
            </a:r>
            <a:r>
              <a:rPr lang="lv-LV" sz="2800" b="1"/>
              <a:t>grēcinieku atgriešanai</a:t>
            </a:r>
            <a:r>
              <a:rPr lang="lv-LV" sz="2400"/>
              <a:t>. </a:t>
            </a:r>
          </a:p>
        </p:txBody>
      </p:sp>
      <p:pic>
        <p:nvPicPr>
          <p:cNvPr id="7172" name="Picture 4"/>
          <p:cNvPicPr>
            <a:picLocks noChangeAspect="1" noChangeArrowheads="1"/>
          </p:cNvPicPr>
          <p:nvPr/>
        </p:nvPicPr>
        <p:blipFill>
          <a:blip r:embed="rId2" cstate="print"/>
          <a:srcRect t="4061"/>
          <a:stretch>
            <a:fillRect/>
          </a:stretch>
        </p:blipFill>
        <p:spPr bwMode="auto">
          <a:xfrm>
            <a:off x="1115616" y="3804966"/>
            <a:ext cx="6912768" cy="30530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000" i="1" smtClean="0"/>
              <a:t>     </a:t>
            </a:r>
            <a:r>
              <a:rPr lang="lv-LV" sz="2800" i="1" smtClean="0"/>
              <a:t>17 jo Dievs Savu Dēlu pasaulē sūtīja, nevis lai pasauli tiesātu, bet lai pasaule caur Viņu tiktu glābta. </a:t>
            </a: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000125"/>
            <a:ext cx="5940425" cy="4832350"/>
          </a:xfrm>
          <a:prstGeom prst="rect">
            <a:avLst/>
          </a:prstGeom>
          <a:noFill/>
          <a:ln w="9525">
            <a:noFill/>
            <a:miter lim="800000"/>
            <a:headEnd/>
            <a:tailEnd/>
          </a:ln>
        </p:spPr>
        <p:txBody>
          <a:bodyPr>
            <a:spAutoFit/>
          </a:bodyPr>
          <a:lstStyle/>
          <a:p>
            <a:pPr>
              <a:buFontTx/>
              <a:buChar char="•"/>
            </a:pPr>
            <a:r>
              <a:rPr lang="lv-LV" sz="2800" b="1"/>
              <a:t>Mīlestība</a:t>
            </a:r>
            <a:r>
              <a:rPr lang="lv-LV" sz="2800"/>
              <a:t> </a:t>
            </a:r>
            <a:r>
              <a:rPr lang="lv-LV" sz="2800" b="1"/>
              <a:t>visvairāk</a:t>
            </a:r>
            <a:r>
              <a:rPr lang="lv-LV" sz="2800"/>
              <a:t> izsaka </a:t>
            </a:r>
            <a:r>
              <a:rPr lang="lv-LV" sz="2800" b="1"/>
              <a:t>Dieva būtību</a:t>
            </a:r>
            <a:r>
              <a:rPr lang="lv-LV" sz="2800"/>
              <a:t>. </a:t>
            </a:r>
          </a:p>
          <a:p>
            <a:pPr>
              <a:buFontTx/>
              <a:buChar char="•"/>
            </a:pPr>
            <a:r>
              <a:rPr lang="lv-LV" sz="2800" b="1"/>
              <a:t>Viņš</a:t>
            </a:r>
            <a:r>
              <a:rPr lang="lv-LV" sz="2800"/>
              <a:t> </a:t>
            </a:r>
            <a:r>
              <a:rPr lang="lv-LV" sz="2800" b="1"/>
              <a:t>ir</a:t>
            </a:r>
            <a:r>
              <a:rPr lang="lv-LV" sz="2800"/>
              <a:t> arī </a:t>
            </a:r>
            <a:r>
              <a:rPr lang="lv-LV" sz="2800" b="1"/>
              <a:t>soģis</a:t>
            </a:r>
            <a:r>
              <a:rPr lang="lv-LV" sz="2800"/>
              <a:t> un </a:t>
            </a:r>
            <a:r>
              <a:rPr lang="lv-LV" sz="2800" b="1"/>
              <a:t>tiesnesis</a:t>
            </a:r>
            <a:r>
              <a:rPr lang="lv-LV" sz="2800"/>
              <a:t>, bet tā </a:t>
            </a:r>
            <a:r>
              <a:rPr lang="lv-LV" sz="2800" b="1"/>
              <a:t>dziļākā būtība</a:t>
            </a:r>
            <a:r>
              <a:rPr lang="lv-LV" sz="2800"/>
              <a:t>, ko </a:t>
            </a:r>
            <a:r>
              <a:rPr lang="lv-LV" sz="2800" b="1"/>
              <a:t>atklājam evaņģēlijā</a:t>
            </a:r>
            <a:r>
              <a:rPr lang="lv-LV" sz="2800"/>
              <a:t> – Viņš ir </a:t>
            </a:r>
            <a:r>
              <a:rPr lang="lv-LV" sz="2800" b="1"/>
              <a:t>mīlestība</a:t>
            </a:r>
            <a:r>
              <a:rPr lang="lv-LV" sz="2800"/>
              <a:t>! </a:t>
            </a:r>
          </a:p>
          <a:p>
            <a:pPr>
              <a:buFontTx/>
              <a:buChar char="•"/>
            </a:pPr>
            <a:r>
              <a:rPr lang="lv-LV" sz="2800"/>
              <a:t>Un šī </a:t>
            </a:r>
            <a:r>
              <a:rPr lang="lv-LV" sz="2800" b="1"/>
              <a:t>mīlestība dod</a:t>
            </a:r>
            <a:r>
              <a:rPr lang="lv-LV" sz="2800"/>
              <a:t> savu </a:t>
            </a:r>
            <a:r>
              <a:rPr lang="lv-LV" sz="2800" b="1"/>
              <a:t>Dēlu</a:t>
            </a:r>
            <a:r>
              <a:rPr lang="lv-LV" sz="2800"/>
              <a:t>.</a:t>
            </a:r>
          </a:p>
          <a:p>
            <a:pPr>
              <a:buFontTx/>
              <a:buChar char="•"/>
            </a:pPr>
            <a:r>
              <a:rPr lang="lv-LV" sz="2800"/>
              <a:t>Neviens </a:t>
            </a:r>
            <a:r>
              <a:rPr lang="lv-LV" sz="2800" b="1"/>
              <a:t>netiek</a:t>
            </a:r>
            <a:r>
              <a:rPr lang="lv-LV" sz="2800"/>
              <a:t> pie Debesu </a:t>
            </a:r>
            <a:r>
              <a:rPr lang="lv-LV" sz="2800" b="1"/>
              <a:t>Tēva mīlestības</a:t>
            </a:r>
            <a:r>
              <a:rPr lang="lv-LV" sz="2800"/>
              <a:t>, kā </a:t>
            </a:r>
            <a:r>
              <a:rPr lang="lv-LV" sz="2800" b="1"/>
              <a:t>vien caur Jēzu</a:t>
            </a:r>
            <a:r>
              <a:rPr lang="lv-LV" sz="2800"/>
              <a:t>. </a:t>
            </a:r>
          </a:p>
          <a:p>
            <a:pPr>
              <a:buFontTx/>
              <a:buChar char="•"/>
            </a:pPr>
            <a:r>
              <a:rPr lang="lv-LV" sz="2800"/>
              <a:t>Kas </a:t>
            </a:r>
            <a:r>
              <a:rPr lang="lv-LV" sz="2800" b="1"/>
              <a:t>Jēzu</a:t>
            </a:r>
            <a:r>
              <a:rPr lang="lv-LV" sz="2800"/>
              <a:t> </a:t>
            </a:r>
            <a:r>
              <a:rPr lang="lv-LV" sz="2800" b="1"/>
              <a:t>pazīst</a:t>
            </a:r>
            <a:r>
              <a:rPr lang="lv-LV" sz="2800"/>
              <a:t>, tas </a:t>
            </a:r>
            <a:r>
              <a:rPr lang="lv-LV" sz="2800" b="1"/>
              <a:t>pazīst</a:t>
            </a:r>
            <a:r>
              <a:rPr lang="lv-LV" sz="2800"/>
              <a:t> arī </a:t>
            </a:r>
            <a:r>
              <a:rPr lang="lv-LV" sz="2800" b="1"/>
              <a:t>Tēvu</a:t>
            </a:r>
            <a:r>
              <a:rPr lang="lv-LV" sz="2800"/>
              <a:t>. </a:t>
            </a:r>
          </a:p>
          <a:p>
            <a:pPr>
              <a:buFontTx/>
              <a:buChar char="•"/>
            </a:pPr>
            <a:r>
              <a:rPr lang="lv-LV" sz="2800"/>
              <a:t>Jēzus ir </a:t>
            </a:r>
            <a:r>
              <a:rPr lang="lv-LV" sz="2800" b="1"/>
              <a:t>ceļš, patiesība, dzīvība!</a:t>
            </a:r>
            <a:endParaRPr lang="lv-LV" sz="2800"/>
          </a:p>
        </p:txBody>
      </p:sp>
      <p:pic>
        <p:nvPicPr>
          <p:cNvPr id="22531" name="Picture 3"/>
          <p:cNvPicPr>
            <a:picLocks noChangeAspect="1" noChangeArrowheads="1"/>
          </p:cNvPicPr>
          <p:nvPr/>
        </p:nvPicPr>
        <p:blipFill>
          <a:blip r:embed="rId2" cstate="print"/>
          <a:srcRect/>
          <a:stretch>
            <a:fillRect/>
          </a:stretch>
        </p:blipFill>
        <p:spPr bwMode="auto">
          <a:xfrm>
            <a:off x="5796136" y="1450383"/>
            <a:ext cx="3168352" cy="2616777"/>
          </a:xfrm>
          <a:prstGeom prst="rect">
            <a:avLst/>
          </a:prstGeom>
          <a:ln>
            <a:noFill/>
          </a:ln>
          <a:effectLst>
            <a:softEdge rad="112500"/>
          </a:effectLst>
        </p:spPr>
      </p:pic>
      <p:pic>
        <p:nvPicPr>
          <p:cNvPr id="22532" name="Picture 4"/>
          <p:cNvPicPr>
            <a:picLocks noChangeAspect="1" noChangeArrowheads="1"/>
          </p:cNvPicPr>
          <p:nvPr/>
        </p:nvPicPr>
        <p:blipFill>
          <a:blip r:embed="rId3" cstate="print"/>
          <a:srcRect/>
          <a:stretch>
            <a:fillRect/>
          </a:stretch>
        </p:blipFill>
        <p:spPr bwMode="auto">
          <a:xfrm>
            <a:off x="5652120" y="4365104"/>
            <a:ext cx="3344161" cy="2207146"/>
          </a:xfrm>
          <a:prstGeom prst="rect">
            <a:avLst/>
          </a:prstGeom>
          <a:ln>
            <a:noFill/>
          </a:ln>
          <a:effectLst>
            <a:softEdge rad="112500"/>
          </a:effectLst>
        </p:spPr>
      </p:pic>
      <p:sp>
        <p:nvSpPr>
          <p:cNvPr id="8" name="Rectangle 7"/>
          <p:cNvSpPr>
            <a:spLocks noChangeArrowheads="1"/>
          </p:cNvSpPr>
          <p:nvPr/>
        </p:nvSpPr>
        <p:spPr bwMode="auto">
          <a:xfrm>
            <a:off x="7092950" y="3933825"/>
            <a:ext cx="752475" cy="584200"/>
          </a:xfrm>
          <a:prstGeom prst="rect">
            <a:avLst/>
          </a:prstGeom>
          <a:noFill/>
          <a:ln w="9525">
            <a:noFill/>
            <a:miter lim="800000"/>
            <a:headEnd/>
            <a:tailEnd/>
          </a:ln>
        </p:spPr>
        <p:txBody>
          <a:bodyPr wrap="none">
            <a:spAutoFit/>
          </a:bodyPr>
          <a:lstStyle/>
          <a:p>
            <a:r>
              <a:rPr lang="lv-LV" sz="3200" b="1"/>
              <a:t>vai</a:t>
            </a: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fade">
                                      <p:cBhvr>
                                        <p:cTn id="11" dur="2000"/>
                                        <p:tgtEl>
                                          <p:spTgt spid="22531"/>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22532"/>
                                        </p:tgtEl>
                                        <p:attrNameLst>
                                          <p:attrName>style.visibility</p:attrName>
                                        </p:attrNameLst>
                                      </p:cBhvr>
                                      <p:to>
                                        <p:strVal val="visible"/>
                                      </p:to>
                                    </p:set>
                                    <p:animEffect transition="in" filter="fade">
                                      <p:cBhvr>
                                        <p:cTn id="18" dur="2000"/>
                                        <p:tgtEl>
                                          <p:spTgt spid="22532"/>
                                        </p:tgtEl>
                                      </p:cBhvr>
                                    </p:animEffect>
                                  </p:childTnLst>
                                </p:cTn>
                              </p:par>
                            </p:childTnLst>
                          </p:cTn>
                        </p:par>
                        <p:par>
                          <p:cTn id="19" fill="hold">
                            <p:stCondLst>
                              <p:cond delay="40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500"/>
                            </p:stCondLst>
                            <p:childTnLst>
                              <p:par>
                                <p:cTn id="25" presetID="2" presetClass="entr" presetSubtype="4" fill="hold" nodeType="after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nodeType="after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 calcmode="lin" valueType="num">
                                      <p:cBhvr additive="base">
                                        <p:cTn id="3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2" presetClass="entr" presetSubtype="4" fill="hold" nodeType="after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9" fill="hold">
                            <p:stCondLst>
                              <p:cond delay="6000"/>
                            </p:stCondLst>
                            <p:childTnLst>
                              <p:par>
                                <p:cTn id="40" presetID="2" presetClass="entr" presetSubtype="4" fill="hold" nodeType="after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 calcmode="lin" valueType="num">
                                      <p:cBhvr additive="base">
                                        <p:cTn id="4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4" fill="hold">
                            <p:stCondLst>
                              <p:cond delay="6500"/>
                            </p:stCondLst>
                            <p:childTnLst>
                              <p:par>
                                <p:cTn id="45" presetID="2" presetClass="entr" presetSubtype="4" fill="hold" nodeType="afterEffect">
                                  <p:stCondLst>
                                    <p:cond delay="0"/>
                                  </p:stCondLst>
                                  <p:childTnLst>
                                    <p:set>
                                      <p:cBhvr>
                                        <p:cTn id="46" dur="1" fill="hold">
                                          <p:stCondLst>
                                            <p:cond delay="0"/>
                                          </p:stCondLst>
                                        </p:cTn>
                                        <p:tgtEl>
                                          <p:spTgt spid="7">
                                            <p:txEl>
                                              <p:pRg st="5" end="5"/>
                                            </p:txEl>
                                          </p:spTgt>
                                        </p:tgtEl>
                                        <p:attrNameLst>
                                          <p:attrName>style.visibility</p:attrName>
                                        </p:attrNameLst>
                                      </p:cBhvr>
                                      <p:to>
                                        <p:strVal val="visible"/>
                                      </p:to>
                                    </p:set>
                                    <p:anim calcmode="lin" valueType="num">
                                      <p:cBhvr additive="base">
                                        <p:cTn id="4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7019925" cy="5694363"/>
          </a:xfrm>
          <a:prstGeom prst="rect">
            <a:avLst/>
          </a:prstGeom>
          <a:noFill/>
          <a:ln w="9525">
            <a:noFill/>
            <a:miter lim="800000"/>
            <a:headEnd/>
            <a:tailEnd/>
          </a:ln>
        </p:spPr>
        <p:txBody>
          <a:bodyPr>
            <a:spAutoFit/>
          </a:bodyPr>
          <a:lstStyle/>
          <a:p>
            <a:pPr>
              <a:buFontTx/>
              <a:buChar char="•"/>
            </a:pPr>
            <a:r>
              <a:rPr lang="lv-LV" sz="2800"/>
              <a:t>Tikai </a:t>
            </a:r>
            <a:r>
              <a:rPr lang="lv-LV" sz="2800" b="1"/>
              <a:t>apzinoties</a:t>
            </a:r>
            <a:r>
              <a:rPr lang="lv-LV" sz="2800"/>
              <a:t> savu </a:t>
            </a:r>
            <a:r>
              <a:rPr lang="lv-LV" sz="2800" b="1"/>
              <a:t>lielo grēcīgumu</a:t>
            </a:r>
            <a:r>
              <a:rPr lang="lv-LV" sz="2800"/>
              <a:t>, mēs </a:t>
            </a:r>
            <a:r>
              <a:rPr lang="lv-LV" sz="2800" b="1"/>
              <a:t>varam saprast Dieva lielo mīlestību</a:t>
            </a:r>
            <a:r>
              <a:rPr lang="lv-LV" sz="2800"/>
              <a:t>. </a:t>
            </a:r>
          </a:p>
          <a:p>
            <a:pPr>
              <a:buFontTx/>
              <a:buChar char="•"/>
            </a:pPr>
            <a:r>
              <a:rPr lang="lv-LV" sz="2800"/>
              <a:t>Dievs </a:t>
            </a:r>
            <a:r>
              <a:rPr lang="lv-LV" sz="2800" b="1"/>
              <a:t>katru ticīgo</a:t>
            </a:r>
            <a:r>
              <a:rPr lang="lv-LV" sz="2800"/>
              <a:t> ved </a:t>
            </a:r>
            <a:r>
              <a:rPr lang="lv-LV" sz="2800" b="1"/>
              <a:t>paralēli</a:t>
            </a:r>
            <a:r>
              <a:rPr lang="lv-LV" sz="2800"/>
              <a:t> </a:t>
            </a:r>
            <a:r>
              <a:rPr lang="lv-LV" sz="2800" b="1"/>
              <a:t>2 virzienos</a:t>
            </a:r>
            <a:r>
              <a:rPr lang="lv-LV" sz="2800"/>
              <a:t>: sava </a:t>
            </a:r>
            <a:r>
              <a:rPr lang="lv-LV" sz="2800" b="1"/>
              <a:t>grēcīguma</a:t>
            </a:r>
            <a:r>
              <a:rPr lang="lv-LV" sz="2800"/>
              <a:t> </a:t>
            </a:r>
            <a:r>
              <a:rPr lang="lv-LV" sz="2800" b="1"/>
              <a:t>izprašana</a:t>
            </a:r>
            <a:r>
              <a:rPr lang="lv-LV" sz="2800"/>
              <a:t> un Dieva </a:t>
            </a:r>
            <a:r>
              <a:rPr lang="lv-LV" sz="2800" b="1"/>
              <a:t>mīlestības</a:t>
            </a:r>
            <a:r>
              <a:rPr lang="lv-LV" sz="2800"/>
              <a:t> </a:t>
            </a:r>
            <a:r>
              <a:rPr lang="lv-LV" sz="2800" b="1"/>
              <a:t>apjēgšanā</a:t>
            </a:r>
            <a:r>
              <a:rPr lang="lv-LV" sz="2800"/>
              <a:t>. </a:t>
            </a:r>
          </a:p>
          <a:p>
            <a:pPr>
              <a:buFontTx/>
              <a:buChar char="•"/>
            </a:pPr>
            <a:r>
              <a:rPr lang="lv-LV" sz="2800"/>
              <a:t>Te Bībele </a:t>
            </a:r>
            <a:r>
              <a:rPr lang="lv-LV" sz="2800" b="1"/>
              <a:t>uzstāda</a:t>
            </a:r>
            <a:r>
              <a:rPr lang="lv-LV" sz="2800"/>
              <a:t> mūsu </a:t>
            </a:r>
            <a:r>
              <a:rPr lang="lv-LV" sz="2800" b="1"/>
              <a:t>diagnozi</a:t>
            </a:r>
            <a:r>
              <a:rPr lang="lv-LV" sz="2800"/>
              <a:t> – </a:t>
            </a:r>
            <a:r>
              <a:rPr lang="lv-LV" sz="2800" b="1"/>
              <a:t>grēks</a:t>
            </a:r>
            <a:endParaRPr lang="lv-LV" sz="2800"/>
          </a:p>
          <a:p>
            <a:pPr>
              <a:buFontTx/>
              <a:buChar char="•"/>
            </a:pPr>
            <a:r>
              <a:rPr lang="lv-LV" sz="2800"/>
              <a:t>Un </a:t>
            </a:r>
            <a:r>
              <a:rPr lang="lv-LV" sz="2800" b="1"/>
              <a:t>rāda</a:t>
            </a:r>
            <a:r>
              <a:rPr lang="lv-LV" sz="2800"/>
              <a:t> arī </a:t>
            </a:r>
            <a:r>
              <a:rPr lang="lv-LV" sz="2800" b="1"/>
              <a:t>zāles</a:t>
            </a:r>
            <a:r>
              <a:rPr lang="lv-LV" sz="2800"/>
              <a:t> – Dieva </a:t>
            </a:r>
            <a:r>
              <a:rPr lang="lv-LV" sz="2800" b="1"/>
              <a:t>mīlestība Dēlā</a:t>
            </a:r>
            <a:r>
              <a:rPr lang="lv-LV" sz="2800"/>
              <a:t>, kas </a:t>
            </a:r>
            <a:r>
              <a:rPr lang="lv-LV" sz="2800" b="1"/>
              <a:t>grib</a:t>
            </a:r>
            <a:r>
              <a:rPr lang="lv-LV" sz="2800"/>
              <a:t> mūs </a:t>
            </a:r>
            <a:r>
              <a:rPr lang="lv-LV" sz="2800" b="1"/>
              <a:t>glābt</a:t>
            </a:r>
            <a:r>
              <a:rPr lang="lv-LV" sz="2800"/>
              <a:t> no </a:t>
            </a:r>
            <a:r>
              <a:rPr lang="lv-LV" sz="2800" b="1"/>
              <a:t>grēka</a:t>
            </a:r>
            <a:r>
              <a:rPr lang="lv-LV" sz="2800"/>
              <a:t>, </a:t>
            </a:r>
            <a:r>
              <a:rPr lang="lv-LV" sz="2800" b="1"/>
              <a:t>nāves</a:t>
            </a:r>
            <a:r>
              <a:rPr lang="lv-LV" sz="2800"/>
              <a:t> un </a:t>
            </a:r>
            <a:r>
              <a:rPr lang="lv-LV" sz="2800" b="1"/>
              <a:t>elles</a:t>
            </a:r>
            <a:r>
              <a:rPr lang="lv-LV" sz="2800"/>
              <a:t>. </a:t>
            </a:r>
          </a:p>
          <a:p>
            <a:pPr>
              <a:buFontTx/>
              <a:buChar char="•"/>
            </a:pPr>
            <a:r>
              <a:rPr lang="lv-LV" sz="2800"/>
              <a:t>Dievs </a:t>
            </a:r>
            <a:r>
              <a:rPr lang="lv-LV" sz="2800" b="1"/>
              <a:t>mīl</a:t>
            </a:r>
            <a:r>
              <a:rPr lang="lv-LV" sz="2800"/>
              <a:t> </a:t>
            </a:r>
            <a:r>
              <a:rPr lang="lv-LV" sz="2800" b="1"/>
              <a:t>katru grēcinieku</a:t>
            </a:r>
            <a:r>
              <a:rPr lang="lv-LV" sz="2800"/>
              <a:t>, Viņa </a:t>
            </a:r>
            <a:r>
              <a:rPr lang="lv-LV" sz="2800" b="1"/>
              <a:t>radību</a:t>
            </a:r>
            <a:r>
              <a:rPr lang="lv-LV" sz="2800"/>
              <a:t>, bet </a:t>
            </a:r>
            <a:r>
              <a:rPr lang="lv-LV" sz="2800" b="1"/>
              <a:t>ienīst grēku </a:t>
            </a:r>
            <a:r>
              <a:rPr lang="lv-LV" sz="2800"/>
              <a:t>un </a:t>
            </a:r>
            <a:r>
              <a:rPr lang="lv-LV" sz="2800" b="1"/>
              <a:t>ved</a:t>
            </a:r>
            <a:r>
              <a:rPr lang="lv-LV" sz="2800"/>
              <a:t> </a:t>
            </a:r>
            <a:r>
              <a:rPr lang="lv-LV" sz="2800" b="1"/>
              <a:t>grēcinieku</a:t>
            </a:r>
            <a:r>
              <a:rPr lang="lv-LV" sz="2800"/>
              <a:t> </a:t>
            </a:r>
            <a:r>
              <a:rPr lang="lv-LV" sz="2800" b="1"/>
              <a:t>prom</a:t>
            </a:r>
            <a:r>
              <a:rPr lang="lv-LV" sz="2800"/>
              <a:t> no </a:t>
            </a:r>
            <a:r>
              <a:rPr lang="lv-LV" sz="2800" b="1"/>
              <a:t>grēka</a:t>
            </a:r>
            <a:r>
              <a:rPr lang="lv-LV" sz="2800"/>
              <a:t> ar sava </a:t>
            </a:r>
            <a:r>
              <a:rPr lang="lv-LV" sz="2800" b="1"/>
              <a:t>Vārda palīdzību.</a:t>
            </a:r>
            <a:r>
              <a:rPr lang="lv-LV" sz="2800"/>
              <a:t> Āmen</a:t>
            </a:r>
          </a:p>
        </p:txBody>
      </p:sp>
      <p:pic>
        <p:nvPicPr>
          <p:cNvPr id="8196" name="Picture 4"/>
          <p:cNvPicPr>
            <a:picLocks noChangeAspect="1" noChangeArrowheads="1"/>
          </p:cNvPicPr>
          <p:nvPr/>
        </p:nvPicPr>
        <p:blipFill>
          <a:blip r:embed="rId2" cstate="print"/>
          <a:srcRect/>
          <a:stretch>
            <a:fillRect/>
          </a:stretch>
        </p:blipFill>
        <p:spPr bwMode="auto">
          <a:xfrm>
            <a:off x="6804248" y="620688"/>
            <a:ext cx="2339752" cy="55550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Jņ.3:1-17 Lielā mīlestība</a:t>
            </a:r>
          </a:p>
        </p:txBody>
      </p:sp>
      <p:pic>
        <p:nvPicPr>
          <p:cNvPr id="3075"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8.mar.2020.</a:t>
            </a:r>
            <a:endParaRPr lang="lv-LV" sz="2000" dirty="0"/>
          </a:p>
        </p:txBody>
      </p:sp>
      <p:sp>
        <p:nvSpPr>
          <p:cNvPr id="3077" name="Rectangle 5"/>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r>
              <a:rPr lang="lv-LV" sz="2600" dirty="0"/>
              <a:t>1 Bija kāds cilvēks starp farizejiem, vārdā Nikodēms, viens no jūdu varasvīriem. 2 Tas atnāca naktī pie Jēzus un viņam sacīja: "Rabi, mēs zinām, ka tu esi </a:t>
            </a:r>
            <a:r>
              <a:rPr lang="lv-LV" sz="2600" dirty="0" smtClean="0"/>
              <a:t>Mācī</a:t>
            </a:r>
            <a:r>
              <a:rPr lang="lv-LV" sz="2600" dirty="0" smtClean="0"/>
              <a:t>tājs</a:t>
            </a:r>
            <a:r>
              <a:rPr lang="lv-LV" sz="2600" dirty="0"/>
              <a:t>, no Dieva nācis. Jo tādas zīmes, kā tu dari, nevar darīt neviens, ja vien Dievs nav ar to." 3 Jēzus atbildēja un viņam sacīja: "Patiesi, patiesi es tev saku: ja kas nepiedzimst no jauna, tas nespēj redzēt Dieva valstību." 4 Nikodēms viņam sacīja: "Kā var cilvēks piedzimt, vecs būdams? Vai tad var otrreiz ieiet savas mātes miesās un piedzimt?" 5 Jēzus atbildēja: "Patiesi, patiesi es tev saku: tas, kurš nepiedzimst no ūdens un Gara, nevar ieiet Dieva valstībā! 6 Kas piedzimis no miesas, ir miesa, un, kas piedzimis no Gara, ir gars. 7 Nebrīnies, ka es tev sacīju: "Jums jāpiedzimst no jauna!" 8 Vējš pūš, kur grib, un tu dzirdi tā skaņu, bet tu nezini, no kurienes tas nāk un kurp iet. Tā ir ar katru, kas piedzimis no Gara.”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ChangeArrowheads="1"/>
          </p:cNvSpPr>
          <p:nvPr/>
        </p:nvSpPr>
        <p:spPr bwMode="auto">
          <a:xfrm>
            <a:off x="0" y="301625"/>
            <a:ext cx="9144000" cy="6094413"/>
          </a:xfrm>
          <a:prstGeom prst="rect">
            <a:avLst/>
          </a:prstGeom>
          <a:noFill/>
          <a:ln w="9525">
            <a:noFill/>
            <a:miter lim="800000"/>
            <a:headEnd/>
            <a:tailEnd/>
          </a:ln>
        </p:spPr>
        <p:txBody>
          <a:bodyPr>
            <a:spAutoFit/>
          </a:bodyPr>
          <a:lstStyle/>
          <a:p>
            <a:r>
              <a:rPr lang="lv-LV" sz="2600" dirty="0"/>
              <a:t>9 Nikodēms viņam jautāja: "Kā tas var notikt?" 10 Jēzus viņam atbildēja: "Tu esi Israēla </a:t>
            </a:r>
            <a:r>
              <a:rPr lang="lv-LV" sz="2600" dirty="0" smtClean="0"/>
              <a:t>mācītājs</a:t>
            </a:r>
            <a:r>
              <a:rPr lang="lv-LV" sz="2600" dirty="0"/>
              <a:t>, un tu to nezini? 11 Patiesi, patiesi es tev saku: mēs runājam to, ko zinām, un liecinām to, ko esam redzējuši, bet jūs mūsu liecību nepieņemat. 12 Ja es jums runāju par zemes lietām un jūs neticat – kā jūs ticēsiet tad, kad es runāšu par debess lietām? 13 Jo neviens nav uzkāpis debesīs kā vienīgi tas, kas no debesīm nokāpis – Cilvēka Dēls. 14 Un, kā Mozus čūsku ir paaugstinājis tuksnesī, tāpat jātop paaugstinātam Cilvēka Dēlam, 15 lai ikvienam, kas viņam tic, būtu mūžīgā dzīvība. 16 Jo Dievs tā pasauli mīlēja, ka deva savu vienpiedzimušo Dēlu, lai ikviens, kas viņam tic, nepazustu, bet tam būtu mūžīgā dzīvība. 17 Jo Dievs sūtīja savu Dēlu pasaulē, nevis lai tas pasauli tiesātu, bet lai pasaule caur viņu tiktu glābta.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spcBef>
                <a:spcPct val="0"/>
              </a:spcBef>
              <a:buFontTx/>
              <a:buNone/>
            </a:pPr>
            <a:r>
              <a:rPr lang="lv-LV" sz="2800" i="1" dirty="0" smtClean="0"/>
              <a:t>   1 Bija kāds cilvēks starp farizejiem, vārdā Nikodēms, viens no jūdu varasvīriem. 2 Tas atnāca naktī pie Jēzus un viņam sacīja: "Rabi, mēs zinām, ka tu esi </a:t>
            </a:r>
            <a:r>
              <a:rPr lang="lv-LV" sz="2800" i="1" dirty="0" smtClean="0"/>
              <a:t>Mācī</a:t>
            </a:r>
            <a:r>
              <a:rPr lang="lv-LV" sz="2800" i="1" dirty="0" smtClean="0"/>
              <a:t>tājs</a:t>
            </a:r>
            <a:r>
              <a:rPr lang="lv-LV" sz="2800" i="1" dirty="0" smtClean="0"/>
              <a:t>, no Dieva nācis. Jo tādas zīmes, kā tu dari, nevar darīt neviens, ja vien Dievs nav ar to."</a:t>
            </a:r>
            <a:endParaRPr lang="en-US" sz="2000" i="1" dirty="0" smtClean="0"/>
          </a:p>
        </p:txBody>
      </p:sp>
      <p:sp>
        <p:nvSpPr>
          <p:cNvPr id="7" name="Rectangle 6"/>
          <p:cNvSpPr>
            <a:spLocks noChangeArrowheads="1"/>
          </p:cNvSpPr>
          <p:nvPr/>
        </p:nvSpPr>
        <p:spPr bwMode="auto">
          <a:xfrm>
            <a:off x="0" y="2071688"/>
            <a:ext cx="5572125" cy="4832350"/>
          </a:xfrm>
          <a:prstGeom prst="rect">
            <a:avLst/>
          </a:prstGeom>
          <a:noFill/>
          <a:ln w="9525">
            <a:noFill/>
            <a:miter lim="800000"/>
            <a:headEnd/>
            <a:tailEnd/>
          </a:ln>
        </p:spPr>
        <p:txBody>
          <a:bodyPr>
            <a:spAutoFit/>
          </a:bodyPr>
          <a:lstStyle/>
          <a:p>
            <a:pPr>
              <a:buFontTx/>
              <a:buChar char="•"/>
            </a:pPr>
            <a:r>
              <a:rPr lang="lv-LV" sz="2800" b="1"/>
              <a:t>Jūdu farizeji </a:t>
            </a:r>
            <a:r>
              <a:rPr lang="lv-LV" sz="2800"/>
              <a:t>ļoti bieži </a:t>
            </a:r>
            <a:r>
              <a:rPr lang="lv-LV" sz="2800" b="1"/>
              <a:t>nostājās</a:t>
            </a:r>
            <a:r>
              <a:rPr lang="lv-LV" sz="2800"/>
              <a:t> </a:t>
            </a:r>
            <a:r>
              <a:rPr lang="lv-LV" sz="2800" b="1"/>
              <a:t>opozīcijā</a:t>
            </a:r>
            <a:r>
              <a:rPr lang="lv-LV" sz="2800"/>
              <a:t> </a:t>
            </a:r>
            <a:r>
              <a:rPr lang="lv-LV" sz="2800" b="1"/>
              <a:t>Jēzum</a:t>
            </a:r>
            <a:r>
              <a:rPr lang="lv-LV" sz="2800"/>
              <a:t>, bet te ir </a:t>
            </a:r>
            <a:r>
              <a:rPr lang="lv-LV" sz="2800" b="1"/>
              <a:t>1 jūdu mācītājs</a:t>
            </a:r>
            <a:r>
              <a:rPr lang="lv-LV" sz="2800"/>
              <a:t> - </a:t>
            </a:r>
            <a:r>
              <a:rPr lang="lv-LV" sz="2800" b="1"/>
              <a:t>Nikodēms</a:t>
            </a:r>
            <a:r>
              <a:rPr lang="lv-LV" sz="2800"/>
              <a:t>, kas ir </a:t>
            </a:r>
            <a:r>
              <a:rPr lang="lv-LV" sz="2800" b="1"/>
              <a:t>nonācis tuvu patiesībai!</a:t>
            </a:r>
            <a:endParaRPr lang="lv-LV" sz="2800"/>
          </a:p>
          <a:p>
            <a:pPr>
              <a:buFontTx/>
              <a:buChar char="•"/>
            </a:pPr>
            <a:r>
              <a:rPr lang="lv-LV" sz="2800"/>
              <a:t>Kāpēc </a:t>
            </a:r>
            <a:r>
              <a:rPr lang="lv-LV" sz="2800" b="1"/>
              <a:t>Nikodēms</a:t>
            </a:r>
            <a:r>
              <a:rPr lang="lv-LV" sz="2800"/>
              <a:t> nāk pie Jēzus </a:t>
            </a:r>
            <a:r>
              <a:rPr lang="lv-LV" sz="2800" b="1"/>
              <a:t>naktī</a:t>
            </a:r>
            <a:r>
              <a:rPr lang="lv-LV" sz="2800"/>
              <a:t>? - Tāpēc, lai </a:t>
            </a:r>
            <a:r>
              <a:rPr lang="lv-LV" sz="2800" b="1"/>
              <a:t>neviens</a:t>
            </a:r>
            <a:r>
              <a:rPr lang="lv-LV" sz="2800"/>
              <a:t> viņu </a:t>
            </a:r>
            <a:r>
              <a:rPr lang="lv-LV" sz="2800" b="1"/>
              <a:t>neredzētu</a:t>
            </a:r>
            <a:r>
              <a:rPr lang="lv-LV" sz="2800"/>
              <a:t>.</a:t>
            </a:r>
          </a:p>
          <a:p>
            <a:pPr>
              <a:buFontTx/>
              <a:buChar char="•"/>
            </a:pPr>
            <a:r>
              <a:rPr lang="lv-LV" sz="2800"/>
              <a:t>Viņš ir </a:t>
            </a:r>
            <a:r>
              <a:rPr lang="lv-LV" sz="2800" b="1"/>
              <a:t>redzējis</a:t>
            </a:r>
            <a:r>
              <a:rPr lang="lv-LV" sz="2800"/>
              <a:t> </a:t>
            </a:r>
            <a:r>
              <a:rPr lang="lv-LV" sz="2800" b="1"/>
              <a:t>Jēzus darītās zīmes</a:t>
            </a:r>
            <a:r>
              <a:rPr lang="lv-LV" sz="2800"/>
              <a:t> un saprot, ka tas ir </a:t>
            </a:r>
            <a:r>
              <a:rPr lang="lv-LV" sz="2800" b="1"/>
              <a:t>Dieva sūtīts vīrs</a:t>
            </a:r>
            <a:r>
              <a:rPr lang="lv-LV" sz="2800"/>
              <a:t>. Viņš </a:t>
            </a:r>
            <a:r>
              <a:rPr lang="lv-LV" sz="2800" b="1"/>
              <a:t>grib uzzināt </a:t>
            </a:r>
            <a:r>
              <a:rPr lang="lv-LV" sz="2800"/>
              <a:t>ko </a:t>
            </a:r>
            <a:r>
              <a:rPr lang="lv-LV" sz="2800" b="1"/>
              <a:t>vairāk</a:t>
            </a:r>
            <a:r>
              <a:rPr lang="lv-LV" sz="2800"/>
              <a:t>!</a:t>
            </a:r>
          </a:p>
        </p:txBody>
      </p:sp>
      <p:pic>
        <p:nvPicPr>
          <p:cNvPr id="4104" name="Picture 8" descr="http://stepintothestory.ca/wp-content/uploads/2014/03/Nicodemus.jpg"/>
          <p:cNvPicPr>
            <a:picLocks noChangeAspect="1" noChangeArrowheads="1"/>
          </p:cNvPicPr>
          <p:nvPr/>
        </p:nvPicPr>
        <p:blipFill>
          <a:blip r:embed="rId2" cstate="print"/>
          <a:srcRect/>
          <a:stretch>
            <a:fillRect/>
          </a:stretch>
        </p:blipFill>
        <p:spPr bwMode="auto">
          <a:xfrm>
            <a:off x="5443948" y="1714488"/>
            <a:ext cx="3700052" cy="49292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4"/>
                                        </p:tgtEl>
                                        <p:attrNameLst>
                                          <p:attrName>style.visibility</p:attrName>
                                        </p:attrNameLst>
                                      </p:cBhvr>
                                      <p:to>
                                        <p:strVal val="visible"/>
                                      </p:to>
                                    </p:set>
                                    <p:animEffect transition="in" filter="fade">
                                      <p:cBhvr>
                                        <p:cTn id="11" dur="2000"/>
                                        <p:tgtEl>
                                          <p:spTgt spid="410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spcBef>
                <a:spcPct val="0"/>
              </a:spcBef>
              <a:buFontTx/>
              <a:buNone/>
            </a:pPr>
            <a:r>
              <a:rPr lang="lv-LV" sz="2800" i="1" smtClean="0"/>
              <a:t>    3 Jēzus atbildēja un viņam sacīja: "Patiesi, patiesi es tev saku: ja kas nepiedzimst no jauna, tas nespēj redzēt Dieva valstību." 4 Nikodēms viņam sacīja: "Kā var cilvēks piedzimt, vecs būdams? Vai tad var otrreiz ieiet savas mātes miesās un piedzimt?"</a:t>
            </a:r>
            <a:endParaRPr lang="en-US" sz="2800" i="1" smtClean="0"/>
          </a:p>
          <a:p>
            <a:pPr algn="just">
              <a:buFontTx/>
              <a:buNone/>
            </a:pPr>
            <a:endParaRPr lang="en-US" sz="2000" i="1" smtClean="0"/>
          </a:p>
        </p:txBody>
      </p:sp>
      <p:sp>
        <p:nvSpPr>
          <p:cNvPr id="7" name="Rectangle 6"/>
          <p:cNvSpPr>
            <a:spLocks noChangeArrowheads="1"/>
          </p:cNvSpPr>
          <p:nvPr/>
        </p:nvSpPr>
        <p:spPr bwMode="auto">
          <a:xfrm>
            <a:off x="0" y="2000250"/>
            <a:ext cx="6000750" cy="4832350"/>
          </a:xfrm>
          <a:prstGeom prst="rect">
            <a:avLst/>
          </a:prstGeom>
          <a:noFill/>
          <a:ln w="9525">
            <a:noFill/>
            <a:miter lim="800000"/>
            <a:headEnd/>
            <a:tailEnd/>
          </a:ln>
        </p:spPr>
        <p:txBody>
          <a:bodyPr>
            <a:spAutoFit/>
          </a:bodyPr>
          <a:lstStyle/>
          <a:p>
            <a:pPr>
              <a:buFontTx/>
              <a:buChar char="•"/>
            </a:pPr>
            <a:r>
              <a:rPr lang="lv-LV" sz="2800" b="1"/>
              <a:t>Jēzus stāsta Nikodēmam</a:t>
            </a:r>
            <a:r>
              <a:rPr lang="lv-LV" sz="2800"/>
              <a:t>, ka </a:t>
            </a:r>
            <a:r>
              <a:rPr lang="lv-LV" sz="2800" b="1"/>
              <a:t>garīgas lietas </a:t>
            </a:r>
            <a:r>
              <a:rPr lang="lv-LV" sz="2800"/>
              <a:t>var </a:t>
            </a:r>
            <a:r>
              <a:rPr lang="lv-LV" sz="2800" b="1"/>
              <a:t>satvert</a:t>
            </a:r>
            <a:r>
              <a:rPr lang="lv-LV" sz="2800"/>
              <a:t> tikai tas, kas ir </a:t>
            </a:r>
            <a:r>
              <a:rPr lang="lv-LV" sz="2800" b="1"/>
              <a:t>piedzimis</a:t>
            </a:r>
            <a:r>
              <a:rPr lang="lv-LV" sz="2800"/>
              <a:t> no </a:t>
            </a:r>
            <a:r>
              <a:rPr lang="lv-LV" sz="2800" b="1"/>
              <a:t>augšienes</a:t>
            </a:r>
            <a:r>
              <a:rPr lang="lv-LV" sz="2800"/>
              <a:t> caur </a:t>
            </a:r>
            <a:r>
              <a:rPr lang="lv-LV" sz="2800" b="1"/>
              <a:t>patiesu</a:t>
            </a:r>
            <a:r>
              <a:rPr lang="lv-LV" sz="2800"/>
              <a:t> </a:t>
            </a:r>
            <a:r>
              <a:rPr lang="lv-LV" sz="2800" b="1"/>
              <a:t>ticību</a:t>
            </a:r>
            <a:r>
              <a:rPr lang="lv-LV" sz="2800"/>
              <a:t> uz </a:t>
            </a:r>
            <a:r>
              <a:rPr lang="lv-LV" sz="2800" b="1"/>
              <a:t>Jēzu</a:t>
            </a:r>
            <a:r>
              <a:rPr lang="lv-LV" sz="2800"/>
              <a:t> un </a:t>
            </a:r>
            <a:r>
              <a:rPr lang="lv-LV" sz="2800" b="1"/>
              <a:t>kristību</a:t>
            </a:r>
            <a:r>
              <a:rPr lang="lv-LV" sz="2800"/>
              <a:t>.</a:t>
            </a:r>
          </a:p>
          <a:p>
            <a:pPr>
              <a:buFontTx/>
              <a:buChar char="•"/>
            </a:pPr>
            <a:r>
              <a:rPr lang="lv-LV" sz="2800"/>
              <a:t>Bet </a:t>
            </a:r>
            <a:r>
              <a:rPr lang="lv-LV" sz="2800" b="1"/>
              <a:t>Nikodēms</a:t>
            </a:r>
            <a:r>
              <a:rPr lang="lv-LV" sz="2800"/>
              <a:t> to </a:t>
            </a:r>
            <a:r>
              <a:rPr lang="lv-LV" sz="2800" b="1"/>
              <a:t>uztver</a:t>
            </a:r>
            <a:r>
              <a:rPr lang="lv-LV" sz="2800"/>
              <a:t> ļoti </a:t>
            </a:r>
            <a:r>
              <a:rPr lang="lv-LV" sz="2800" b="1"/>
              <a:t>fiziski</a:t>
            </a:r>
            <a:r>
              <a:rPr lang="lv-LV" sz="2800"/>
              <a:t> un </a:t>
            </a:r>
            <a:r>
              <a:rPr lang="lv-LV" sz="2800" b="1"/>
              <a:t>nespēj saprast </a:t>
            </a:r>
            <a:r>
              <a:rPr lang="lv-LV" sz="2800"/>
              <a:t>to, kā gan </a:t>
            </a:r>
            <a:r>
              <a:rPr lang="lv-LV" sz="2800" b="1"/>
              <a:t>cilvēks</a:t>
            </a:r>
            <a:r>
              <a:rPr lang="lv-LV" sz="2800"/>
              <a:t> var </a:t>
            </a:r>
            <a:r>
              <a:rPr lang="lv-LV" sz="2800" b="1"/>
              <a:t>vēlreiz atgriezties mātes miesās</a:t>
            </a:r>
            <a:r>
              <a:rPr lang="lv-LV" sz="2800"/>
              <a:t> un </a:t>
            </a:r>
            <a:r>
              <a:rPr lang="lv-LV" sz="2800" b="1"/>
              <a:t>piedzimt otrreiz</a:t>
            </a:r>
            <a:r>
              <a:rPr lang="lv-LV" sz="2800"/>
              <a:t>. </a:t>
            </a:r>
          </a:p>
          <a:p>
            <a:pPr>
              <a:buFontTx/>
              <a:buChar char="•"/>
            </a:pPr>
            <a:r>
              <a:rPr lang="lv-LV" sz="2800"/>
              <a:t>To mēs “</a:t>
            </a:r>
            <a:r>
              <a:rPr lang="lv-LV" sz="2800" i="1"/>
              <a:t>otrreiz piedzimušie</a:t>
            </a:r>
            <a:r>
              <a:rPr lang="lv-LV" sz="2800"/>
              <a:t>” varam </a:t>
            </a:r>
            <a:r>
              <a:rPr lang="lv-LV" sz="2800" b="1"/>
              <a:t>piedzīvot</a:t>
            </a:r>
            <a:r>
              <a:rPr lang="lv-LV" sz="2800"/>
              <a:t>, ka </a:t>
            </a:r>
            <a:r>
              <a:rPr lang="lv-LV" sz="2800" b="1"/>
              <a:t>garīgas lietas </a:t>
            </a:r>
            <a:r>
              <a:rPr lang="lv-LV" sz="2800"/>
              <a:t>nevar ar </a:t>
            </a:r>
            <a:r>
              <a:rPr lang="lv-LV" sz="2800" b="1"/>
              <a:t>miesīgo prātu satvert</a:t>
            </a:r>
            <a:r>
              <a:rPr lang="lv-LV" sz="2800"/>
              <a:t>.</a:t>
            </a:r>
          </a:p>
        </p:txBody>
      </p:sp>
      <p:pic>
        <p:nvPicPr>
          <p:cNvPr id="27650" name="Picture 2" descr="https://img1.etsystatic.com/000/0/5399882/il_fullxfull.242832625.jpg"/>
          <p:cNvPicPr>
            <a:picLocks noChangeAspect="1" noChangeArrowheads="1"/>
          </p:cNvPicPr>
          <p:nvPr/>
        </p:nvPicPr>
        <p:blipFill>
          <a:blip r:embed="rId2" cstate="print"/>
          <a:srcRect l="13333"/>
          <a:stretch>
            <a:fillRect/>
          </a:stretch>
        </p:blipFill>
        <p:spPr bwMode="auto">
          <a:xfrm>
            <a:off x="5857884" y="1785926"/>
            <a:ext cx="3286116" cy="445770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1857376"/>
          </a:xfrm>
        </p:spPr>
        <p:txBody>
          <a:bodyPr/>
          <a:lstStyle/>
          <a:p>
            <a:pPr algn="just">
              <a:spcBef>
                <a:spcPct val="0"/>
              </a:spcBef>
              <a:buFontTx/>
              <a:buNone/>
            </a:pPr>
            <a:r>
              <a:rPr lang="lv-LV" sz="2800" i="1" smtClean="0"/>
              <a:t>   5 Jēzus atbildēja: "Patiesi, patiesi es tev saku: tas, kurš nepiedzimst no ūdens un Gara, nevar ieiet Dieva valstībā! 6 Kas piedzimis no miesas, ir miesa, un, kas piedzimis no Gara, ir gars.</a:t>
            </a:r>
            <a:endParaRPr lang="en-US" sz="2000" i="1" smtClean="0"/>
          </a:p>
        </p:txBody>
      </p:sp>
      <p:sp>
        <p:nvSpPr>
          <p:cNvPr id="7" name="Rectangle 6"/>
          <p:cNvSpPr>
            <a:spLocks noChangeArrowheads="1"/>
          </p:cNvSpPr>
          <p:nvPr/>
        </p:nvSpPr>
        <p:spPr bwMode="auto">
          <a:xfrm>
            <a:off x="0" y="1714500"/>
            <a:ext cx="6000759" cy="5016758"/>
          </a:xfrm>
          <a:prstGeom prst="rect">
            <a:avLst/>
          </a:prstGeom>
          <a:noFill/>
          <a:ln w="9525">
            <a:noFill/>
            <a:miter lim="800000"/>
            <a:headEnd/>
            <a:tailEnd/>
          </a:ln>
        </p:spPr>
        <p:txBody>
          <a:bodyPr wrap="square">
            <a:spAutoFit/>
          </a:bodyPr>
          <a:lstStyle/>
          <a:p>
            <a:pPr>
              <a:buFontTx/>
              <a:buChar char="•"/>
              <a:defRPr/>
            </a:pPr>
            <a:r>
              <a:rPr lang="lv-LV" sz="2800" dirty="0"/>
              <a:t>Tālāk </a:t>
            </a:r>
            <a:r>
              <a:rPr lang="lv-LV" sz="2800" b="1" dirty="0"/>
              <a:t>Jēzus paskaidro</a:t>
            </a:r>
            <a:r>
              <a:rPr lang="lv-LV" sz="2800" dirty="0"/>
              <a:t>, ka </a:t>
            </a:r>
            <a:r>
              <a:rPr lang="lv-LV" sz="2800" b="1" dirty="0"/>
              <a:t>otrreizējā piedzimšana </a:t>
            </a:r>
            <a:r>
              <a:rPr lang="lv-LV" sz="2800" dirty="0"/>
              <a:t>notiek </a:t>
            </a:r>
            <a:r>
              <a:rPr lang="lv-LV" sz="2800" b="1" dirty="0"/>
              <a:t>caur ūdeni </a:t>
            </a:r>
            <a:r>
              <a:rPr lang="lv-LV" sz="2800" dirty="0"/>
              <a:t>– </a:t>
            </a:r>
            <a:r>
              <a:rPr lang="lv-LV" sz="2800" b="1" dirty="0" smtClean="0"/>
              <a:t>kristību</a:t>
            </a:r>
            <a:r>
              <a:rPr lang="lv-LV" sz="2800" b="1" dirty="0"/>
              <a:t> </a:t>
            </a:r>
            <a:r>
              <a:rPr lang="lv-LV" sz="2800" b="1" dirty="0" smtClean="0"/>
              <a:t>un Sv. Garu, </a:t>
            </a:r>
            <a:r>
              <a:rPr lang="lv-LV" sz="2800" dirty="0" smtClean="0"/>
              <a:t>kas</a:t>
            </a:r>
            <a:r>
              <a:rPr lang="lv-LV" sz="2800" b="1" dirty="0" smtClean="0"/>
              <a:t> ienāk </a:t>
            </a:r>
            <a:r>
              <a:rPr lang="lv-LV" sz="2800" dirty="0"/>
              <a:t>un </a:t>
            </a:r>
            <a:r>
              <a:rPr lang="lv-LV" sz="2800" b="1" dirty="0"/>
              <a:t>iemājo</a:t>
            </a:r>
            <a:r>
              <a:rPr lang="lv-LV" sz="2800" dirty="0"/>
              <a:t> </a:t>
            </a:r>
            <a:r>
              <a:rPr lang="lv-LV" sz="2800" dirty="0" smtClean="0"/>
              <a:t>cilvēkā caur </a:t>
            </a:r>
            <a:r>
              <a:rPr lang="lv-LV" sz="2800" b="1" dirty="0" smtClean="0"/>
              <a:t>ticību</a:t>
            </a:r>
            <a:r>
              <a:rPr lang="lv-LV" sz="2800" dirty="0" smtClean="0"/>
              <a:t>.</a:t>
            </a:r>
            <a:endParaRPr lang="lv-LV" sz="2800" dirty="0"/>
          </a:p>
          <a:p>
            <a:pPr>
              <a:buFontTx/>
              <a:buChar char="•"/>
              <a:defRPr/>
            </a:pPr>
            <a:endParaRPr lang="lv-LV" sz="2000" dirty="0" smtClean="0"/>
          </a:p>
          <a:p>
            <a:pPr>
              <a:buFontTx/>
              <a:buChar char="•"/>
              <a:defRPr/>
            </a:pPr>
            <a:r>
              <a:rPr lang="lv-LV" sz="2800" dirty="0" smtClean="0"/>
              <a:t>Jēzus </a:t>
            </a:r>
            <a:r>
              <a:rPr lang="lv-LV" sz="2800" dirty="0"/>
              <a:t>runā par </a:t>
            </a:r>
            <a:r>
              <a:rPr lang="lv-LV" sz="2800" b="1" dirty="0"/>
              <a:t>divām dzimšanām</a:t>
            </a:r>
            <a:r>
              <a:rPr lang="lv-LV" sz="2800" dirty="0"/>
              <a:t>:</a:t>
            </a:r>
          </a:p>
          <a:p>
            <a:pPr marL="514350" indent="-514350">
              <a:buFontTx/>
              <a:buAutoNum type="arabicPeriod"/>
              <a:defRPr/>
            </a:pPr>
            <a:r>
              <a:rPr lang="lv-LV" sz="2800" b="1" dirty="0"/>
              <a:t>Miesīgo</a:t>
            </a:r>
            <a:r>
              <a:rPr lang="lv-LV" sz="2800" dirty="0"/>
              <a:t>, ko </a:t>
            </a:r>
            <a:r>
              <a:rPr lang="lv-LV" sz="2800" b="1" dirty="0"/>
              <a:t>visi piedzīvo </a:t>
            </a:r>
          </a:p>
          <a:p>
            <a:pPr marL="514350" indent="-514350">
              <a:buFontTx/>
              <a:buAutoNum type="arabicPeriod"/>
              <a:defRPr/>
            </a:pPr>
            <a:r>
              <a:rPr lang="lv-LV" sz="2800" b="1" dirty="0"/>
              <a:t>Garīgo</a:t>
            </a:r>
            <a:r>
              <a:rPr lang="lv-LV" sz="2800" dirty="0"/>
              <a:t>, ko </a:t>
            </a:r>
            <a:r>
              <a:rPr lang="lv-LV" sz="2800" b="1" dirty="0"/>
              <a:t>pazīst</a:t>
            </a:r>
            <a:r>
              <a:rPr lang="lv-LV" sz="2800" dirty="0"/>
              <a:t> tikai </a:t>
            </a:r>
            <a:r>
              <a:rPr lang="lv-LV" sz="2800" b="1" dirty="0" smtClean="0"/>
              <a:t>kristieši</a:t>
            </a:r>
          </a:p>
          <a:p>
            <a:pPr marL="514350" indent="-514350">
              <a:buFontTx/>
              <a:buAutoNum type="arabicPeriod"/>
              <a:defRPr/>
            </a:pPr>
            <a:endParaRPr lang="lv-LV" sz="2000" b="1" dirty="0"/>
          </a:p>
          <a:p>
            <a:pPr>
              <a:buFontTx/>
              <a:buChar char="•"/>
              <a:defRPr/>
            </a:pPr>
            <a:r>
              <a:rPr lang="lv-LV" sz="2800" b="1" dirty="0" smtClean="0"/>
              <a:t>Jēzus </a:t>
            </a:r>
            <a:r>
              <a:rPr lang="lv-LV" sz="2800" b="1" dirty="0"/>
              <a:t>paskaidro</a:t>
            </a:r>
            <a:r>
              <a:rPr lang="lv-LV" sz="2800" dirty="0"/>
              <a:t>, ka tikai </a:t>
            </a:r>
            <a:r>
              <a:rPr lang="lv-LV" sz="2800" b="1" dirty="0"/>
              <a:t>otrreizēji</a:t>
            </a:r>
            <a:r>
              <a:rPr lang="lv-LV" sz="2800" dirty="0"/>
              <a:t> </a:t>
            </a:r>
            <a:r>
              <a:rPr lang="lv-LV" sz="2800" b="1" dirty="0"/>
              <a:t>piedzimušie</a:t>
            </a:r>
            <a:r>
              <a:rPr lang="lv-LV" sz="2800" dirty="0"/>
              <a:t> varēs </a:t>
            </a:r>
            <a:r>
              <a:rPr lang="lv-LV" sz="2800" b="1" dirty="0"/>
              <a:t>iemantot Dieva valstību</a:t>
            </a:r>
            <a:r>
              <a:rPr lang="lv-LV" sz="2800" dirty="0"/>
              <a:t>, </a:t>
            </a:r>
            <a:r>
              <a:rPr lang="lv-LV" sz="2800" b="1" dirty="0" smtClean="0"/>
              <a:t>pārējie </a:t>
            </a:r>
            <a:r>
              <a:rPr lang="lv-LV" sz="2800" b="1" dirty="0"/>
              <a:t>paliks ārpus </a:t>
            </a:r>
            <a:r>
              <a:rPr lang="lv-LV" sz="2800" dirty="0"/>
              <a:t>tās</a:t>
            </a:r>
            <a:r>
              <a:rPr lang="lv-LV" sz="2800" dirty="0" smtClean="0"/>
              <a:t>.</a:t>
            </a:r>
            <a:endParaRPr lang="lv-LV" sz="2800" dirty="0"/>
          </a:p>
        </p:txBody>
      </p:sp>
      <p:pic>
        <p:nvPicPr>
          <p:cNvPr id="25602" name="Picture 2" descr="http://stirenaeus.org/wp-content/uploads/2012/12/baptism-for-web.jpg"/>
          <p:cNvPicPr>
            <a:picLocks noChangeAspect="1" noChangeArrowheads="1"/>
          </p:cNvPicPr>
          <p:nvPr/>
        </p:nvPicPr>
        <p:blipFill>
          <a:blip r:embed="rId2" cstate="print"/>
          <a:srcRect/>
          <a:stretch>
            <a:fillRect/>
          </a:stretch>
        </p:blipFill>
        <p:spPr bwMode="auto">
          <a:xfrm>
            <a:off x="6000760" y="1714488"/>
            <a:ext cx="3143240" cy="46434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6" end="6"/>
                                            </p:txEl>
                                          </p:spTgt>
                                        </p:tgtEl>
                                        <p:attrNameLst>
                                          <p:attrName>style.visibility</p:attrName>
                                        </p:attrNameLst>
                                      </p:cBhvr>
                                      <p:to>
                                        <p:strVal val="visible"/>
                                      </p:to>
                                    </p:set>
                                    <p:anim calcmode="lin" valueType="num">
                                      <p:cBhvr additive="base">
                                        <p:cTn id="2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spcBef>
                <a:spcPct val="0"/>
              </a:spcBef>
              <a:buFontTx/>
              <a:buNone/>
            </a:pPr>
            <a:r>
              <a:rPr lang="lv-LV" sz="2800" i="1" smtClean="0"/>
              <a:t>   7 Nebrīnies, ka es tev sacīju: "Jums jāpiedzimst no jauna!" 8 Vējš pūš, kur grib, un tu dzirdi tā skaņu, bet tu nezini, no kurienes tas nāk un kurp iet. Tā ir ar katru, kas piedzimis no Gara.”</a:t>
            </a:r>
            <a:endParaRPr lang="en-US" sz="2000" i="1" smtClean="0"/>
          </a:p>
        </p:txBody>
      </p:sp>
      <p:sp>
        <p:nvSpPr>
          <p:cNvPr id="7" name="Rectangle 6"/>
          <p:cNvSpPr>
            <a:spLocks noChangeArrowheads="1"/>
          </p:cNvSpPr>
          <p:nvPr/>
        </p:nvSpPr>
        <p:spPr bwMode="auto">
          <a:xfrm>
            <a:off x="0" y="1643063"/>
            <a:ext cx="6357950" cy="5262979"/>
          </a:xfrm>
          <a:prstGeom prst="rect">
            <a:avLst/>
          </a:prstGeom>
          <a:noFill/>
          <a:ln w="9525">
            <a:noFill/>
            <a:miter lim="800000"/>
            <a:headEnd/>
            <a:tailEnd/>
          </a:ln>
        </p:spPr>
        <p:txBody>
          <a:bodyPr wrap="square">
            <a:spAutoFit/>
          </a:bodyPr>
          <a:lstStyle/>
          <a:p>
            <a:pPr>
              <a:buFontTx/>
              <a:buChar char="•"/>
            </a:pPr>
            <a:r>
              <a:rPr lang="lv-LV" sz="2800" b="1" dirty="0"/>
              <a:t>Jēzus</a:t>
            </a:r>
            <a:r>
              <a:rPr lang="lv-LV" sz="2800" dirty="0"/>
              <a:t> saka, ka </a:t>
            </a:r>
            <a:r>
              <a:rPr lang="lv-LV" sz="2800" b="1" dirty="0" smtClean="0"/>
              <a:t>visiem cilvēkiem</a:t>
            </a:r>
            <a:r>
              <a:rPr lang="lv-LV" sz="2800" dirty="0" smtClean="0"/>
              <a:t> </a:t>
            </a:r>
            <a:r>
              <a:rPr lang="lv-LV" sz="2800" dirty="0"/>
              <a:t>ir </a:t>
            </a:r>
            <a:r>
              <a:rPr lang="lv-LV" sz="2800" b="1" dirty="0"/>
              <a:t>jāpiedzimst</a:t>
            </a:r>
            <a:r>
              <a:rPr lang="lv-LV" sz="2800" dirty="0"/>
              <a:t> no </a:t>
            </a:r>
            <a:r>
              <a:rPr lang="lv-LV" sz="2800" b="1" dirty="0" smtClean="0"/>
              <a:t>jauna! </a:t>
            </a:r>
          </a:p>
          <a:p>
            <a:pPr>
              <a:buFontTx/>
              <a:buChar char="•"/>
            </a:pPr>
            <a:r>
              <a:rPr lang="lv-LV" sz="2800" b="1" dirty="0" smtClean="0"/>
              <a:t>Vai tu esi piedzimis no augšienes?</a:t>
            </a:r>
            <a:endParaRPr lang="lv-LV" sz="2800" dirty="0"/>
          </a:p>
          <a:p>
            <a:pPr>
              <a:buFontTx/>
              <a:buChar char="•"/>
            </a:pPr>
            <a:r>
              <a:rPr lang="lv-LV" sz="2800" dirty="0"/>
              <a:t>Kā tas ir </a:t>
            </a:r>
            <a:r>
              <a:rPr lang="lv-LV" sz="2800" b="1" dirty="0"/>
              <a:t>iespējams</a:t>
            </a:r>
            <a:r>
              <a:rPr lang="lv-LV" sz="2800" dirty="0"/>
              <a:t>, ka</a:t>
            </a:r>
            <a:r>
              <a:rPr lang="lv-LV" sz="2800" b="1" dirty="0"/>
              <a:t> jūdu mācītāji gadiem </a:t>
            </a:r>
            <a:r>
              <a:rPr lang="lv-LV" sz="2800" dirty="0"/>
              <a:t>ir </a:t>
            </a:r>
            <a:r>
              <a:rPr lang="lv-LV" sz="2800" b="1" dirty="0"/>
              <a:t>kalpošanas</a:t>
            </a:r>
            <a:r>
              <a:rPr lang="lv-LV" sz="2800" dirty="0"/>
              <a:t> </a:t>
            </a:r>
            <a:r>
              <a:rPr lang="lv-LV" sz="2800" b="1" dirty="0"/>
              <a:t>amatā</a:t>
            </a:r>
            <a:r>
              <a:rPr lang="lv-LV" sz="2800" dirty="0"/>
              <a:t>, bet </a:t>
            </a:r>
            <a:r>
              <a:rPr lang="lv-LV" sz="2800" b="1" dirty="0"/>
              <a:t>patiesības nav viņos</a:t>
            </a:r>
            <a:r>
              <a:rPr lang="lv-LV" sz="2800" dirty="0"/>
              <a:t>? – </a:t>
            </a:r>
            <a:r>
              <a:rPr lang="lv-LV" sz="2800" b="1" dirty="0"/>
              <a:t>viņi nav piedzimuši no augšienes!</a:t>
            </a:r>
          </a:p>
          <a:p>
            <a:pPr>
              <a:buFontTx/>
              <a:buChar char="•"/>
            </a:pPr>
            <a:r>
              <a:rPr lang="lv-LV" sz="2800" dirty="0"/>
              <a:t>Viņi ir </a:t>
            </a:r>
            <a:r>
              <a:rPr lang="lv-LV" sz="2800" b="1" dirty="0"/>
              <a:t>amatā</a:t>
            </a:r>
            <a:r>
              <a:rPr lang="lv-LV" sz="2800" dirty="0"/>
              <a:t>, viņi </a:t>
            </a:r>
            <a:r>
              <a:rPr lang="lv-LV" sz="2800" b="1" dirty="0"/>
              <a:t>kopš bērna kājas </a:t>
            </a:r>
            <a:r>
              <a:rPr lang="lv-LV" sz="2800" dirty="0"/>
              <a:t>ir bijuši </a:t>
            </a:r>
            <a:r>
              <a:rPr lang="lv-LV" sz="2800" b="1" dirty="0"/>
              <a:t>baznīcā</a:t>
            </a:r>
            <a:r>
              <a:rPr lang="lv-LV" sz="2800" dirty="0"/>
              <a:t>, viņi </a:t>
            </a:r>
            <a:r>
              <a:rPr lang="lv-LV" sz="2800" b="1" dirty="0"/>
              <a:t>izpilda</a:t>
            </a:r>
            <a:r>
              <a:rPr lang="lv-LV" sz="2800" dirty="0"/>
              <a:t> visus </a:t>
            </a:r>
            <a:r>
              <a:rPr lang="lv-LV" sz="2800" b="1" dirty="0"/>
              <a:t>reliģiozos rituālus</a:t>
            </a:r>
            <a:r>
              <a:rPr lang="lv-LV" sz="2800" dirty="0"/>
              <a:t>, bet viņu </a:t>
            </a:r>
            <a:r>
              <a:rPr lang="lv-LV" sz="2800" b="1" dirty="0"/>
              <a:t>sirdis ir tālu </a:t>
            </a:r>
            <a:r>
              <a:rPr lang="lv-LV" sz="2800" dirty="0"/>
              <a:t>no </a:t>
            </a:r>
            <a:r>
              <a:rPr lang="lv-LV" sz="2800" b="1" dirty="0"/>
              <a:t>Dieva</a:t>
            </a:r>
            <a:r>
              <a:rPr lang="lv-LV" sz="2800" dirty="0"/>
              <a:t> un </a:t>
            </a:r>
            <a:r>
              <a:rPr lang="lv-LV" sz="2800" dirty="0" smtClean="0"/>
              <a:t>tur </a:t>
            </a:r>
            <a:r>
              <a:rPr lang="lv-LV" sz="2800" b="1" dirty="0" smtClean="0"/>
              <a:t>nav</a:t>
            </a:r>
            <a:r>
              <a:rPr lang="lv-LV" sz="2800" dirty="0" smtClean="0"/>
              <a:t> </a:t>
            </a:r>
            <a:r>
              <a:rPr lang="lv-LV" sz="2800" b="1" dirty="0" smtClean="0"/>
              <a:t>patiesas</a:t>
            </a:r>
            <a:r>
              <a:rPr lang="lv-LV" sz="2800" dirty="0" smtClean="0"/>
              <a:t> </a:t>
            </a:r>
            <a:r>
              <a:rPr lang="lv-LV" sz="2800" b="1" dirty="0" smtClean="0"/>
              <a:t>ticības uz Dievu, uz Jēzu</a:t>
            </a:r>
            <a:r>
              <a:rPr lang="lv-LV" sz="2800" dirty="0" smtClean="0"/>
              <a:t>.</a:t>
            </a:r>
            <a:endParaRPr lang="lv-LV" sz="2800" dirty="0"/>
          </a:p>
        </p:txBody>
      </p:sp>
      <p:pic>
        <p:nvPicPr>
          <p:cNvPr id="24578" name="Picture 2" descr="http://images.fineartamerica.com/images-medium-large-5/come-holy-spirit-carole-powell.jpg"/>
          <p:cNvPicPr>
            <a:picLocks noChangeAspect="1" noChangeArrowheads="1"/>
          </p:cNvPicPr>
          <p:nvPr/>
        </p:nvPicPr>
        <p:blipFill>
          <a:blip r:embed="rId2" cstate="print"/>
          <a:srcRect/>
          <a:stretch>
            <a:fillRect/>
          </a:stretch>
        </p:blipFill>
        <p:spPr bwMode="auto">
          <a:xfrm>
            <a:off x="6215074" y="1643050"/>
            <a:ext cx="2928926" cy="46949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spcBef>
                <a:spcPct val="0"/>
              </a:spcBef>
              <a:buFontTx/>
              <a:buNone/>
            </a:pPr>
            <a:r>
              <a:rPr lang="lv-LV" sz="2800" i="1" dirty="0" smtClean="0"/>
              <a:t>    9 Nikodēms viņam jautāja: "Kā tas var notikt?" 10 Jēzus viņam atbildēja: "Tu esi Israēla </a:t>
            </a:r>
            <a:r>
              <a:rPr lang="lv-LV" sz="2800" i="1" dirty="0" smtClean="0"/>
              <a:t>mācītājs</a:t>
            </a:r>
            <a:r>
              <a:rPr lang="lv-LV" sz="2800" i="1" dirty="0" smtClean="0"/>
              <a:t>, un tu to nezini?</a:t>
            </a:r>
            <a:endParaRPr lang="en-US" sz="2000" i="1" dirty="0" smtClean="0"/>
          </a:p>
        </p:txBody>
      </p:sp>
      <p:sp>
        <p:nvSpPr>
          <p:cNvPr id="7" name="Rectangle 6"/>
          <p:cNvSpPr>
            <a:spLocks noChangeArrowheads="1"/>
          </p:cNvSpPr>
          <p:nvPr/>
        </p:nvSpPr>
        <p:spPr bwMode="auto">
          <a:xfrm>
            <a:off x="0" y="1214438"/>
            <a:ext cx="5572125" cy="5694362"/>
          </a:xfrm>
          <a:prstGeom prst="rect">
            <a:avLst/>
          </a:prstGeom>
          <a:noFill/>
          <a:ln w="9525">
            <a:noFill/>
            <a:miter lim="800000"/>
            <a:headEnd/>
            <a:tailEnd/>
          </a:ln>
        </p:spPr>
        <p:txBody>
          <a:bodyPr>
            <a:spAutoFit/>
          </a:bodyPr>
          <a:lstStyle/>
          <a:p>
            <a:pPr>
              <a:buFontTx/>
              <a:buChar char="•"/>
            </a:pPr>
            <a:r>
              <a:rPr lang="lv-LV" sz="2800" b="1" dirty="0"/>
              <a:t>Liels</a:t>
            </a:r>
            <a:r>
              <a:rPr lang="lv-LV" sz="2800" dirty="0"/>
              <a:t> ir </a:t>
            </a:r>
            <a:r>
              <a:rPr lang="lv-LV" sz="2800" b="1" dirty="0"/>
              <a:t>Jēzus izbrīns</a:t>
            </a:r>
            <a:r>
              <a:rPr lang="lv-LV" sz="2800" dirty="0"/>
              <a:t>, ka </a:t>
            </a:r>
            <a:r>
              <a:rPr lang="lv-LV" sz="2800" b="1" dirty="0"/>
              <a:t>rakstos skolots mācītājs nezina </a:t>
            </a:r>
            <a:r>
              <a:rPr lang="lv-LV" sz="2800" dirty="0"/>
              <a:t>vienu no </a:t>
            </a:r>
            <a:r>
              <a:rPr lang="lv-LV" sz="2800" b="1" dirty="0"/>
              <a:t>ticības svarīgākajām pamatlietām </a:t>
            </a:r>
            <a:r>
              <a:rPr lang="lv-LV" sz="2800" dirty="0"/>
              <a:t>- kā </a:t>
            </a:r>
            <a:r>
              <a:rPr lang="lv-LV" sz="2800" b="1" dirty="0"/>
              <a:t>cilvēks</a:t>
            </a:r>
            <a:r>
              <a:rPr lang="lv-LV" sz="2800" dirty="0"/>
              <a:t> var </a:t>
            </a:r>
            <a:r>
              <a:rPr lang="lv-LV" sz="2800" b="1" dirty="0"/>
              <a:t>piedzimt</a:t>
            </a:r>
            <a:r>
              <a:rPr lang="lv-LV" sz="2800" dirty="0"/>
              <a:t> no </a:t>
            </a:r>
            <a:r>
              <a:rPr lang="lv-LV" sz="2800" b="1" dirty="0"/>
              <a:t>augšienes</a:t>
            </a:r>
            <a:r>
              <a:rPr lang="lv-LV" sz="2800" dirty="0"/>
              <a:t>. </a:t>
            </a:r>
          </a:p>
          <a:p>
            <a:pPr>
              <a:buFontTx/>
              <a:buChar char="•"/>
            </a:pPr>
            <a:r>
              <a:rPr lang="lv-LV" sz="2800" dirty="0"/>
              <a:t>Un tā ir </a:t>
            </a:r>
            <a:r>
              <a:rPr lang="lv-LV" sz="2800" b="1" dirty="0"/>
              <a:t>patiesība</a:t>
            </a:r>
            <a:r>
              <a:rPr lang="lv-LV" sz="2800" dirty="0"/>
              <a:t> arī daudzās šodienas </a:t>
            </a:r>
            <a:r>
              <a:rPr lang="lv-LV" sz="2800" b="1" dirty="0"/>
              <a:t>Eiropas baznīcās</a:t>
            </a:r>
            <a:r>
              <a:rPr lang="lv-LV" sz="2800" dirty="0"/>
              <a:t>, kuras ir </a:t>
            </a:r>
            <a:r>
              <a:rPr lang="lv-LV" sz="2800" b="1" dirty="0"/>
              <a:t>pilnas</a:t>
            </a:r>
            <a:r>
              <a:rPr lang="lv-LV" sz="2800" dirty="0"/>
              <a:t> ar dažādu </a:t>
            </a:r>
            <a:r>
              <a:rPr lang="lv-LV" sz="2800" b="1" dirty="0"/>
              <a:t>baznīcas rituālu pildītājiem</a:t>
            </a:r>
            <a:r>
              <a:rPr lang="lv-LV" sz="2800" dirty="0"/>
              <a:t>, bet kas pašas </a:t>
            </a:r>
            <a:r>
              <a:rPr lang="lv-LV" sz="2800" b="1" dirty="0"/>
              <a:t>svarīgākās lietas nezina</a:t>
            </a:r>
            <a:r>
              <a:rPr lang="lv-LV" sz="2800" dirty="0"/>
              <a:t> un ir </a:t>
            </a:r>
            <a:r>
              <a:rPr lang="lv-LV" sz="2800" b="1" dirty="0"/>
              <a:t>atstājuši </a:t>
            </a:r>
            <a:r>
              <a:rPr lang="lv-LV" sz="2800" b="1" dirty="0" smtClean="0"/>
              <a:t>novārtā;</a:t>
            </a:r>
          </a:p>
          <a:p>
            <a:pPr>
              <a:buFontTx/>
              <a:buChar char="•"/>
            </a:pPr>
            <a:r>
              <a:rPr lang="lv-LV" sz="2800" dirty="0" smtClean="0"/>
              <a:t>kuri </a:t>
            </a:r>
            <a:r>
              <a:rPr lang="lv-LV" sz="2800" b="1" dirty="0"/>
              <a:t>tiecas</a:t>
            </a:r>
            <a:r>
              <a:rPr lang="lv-LV" sz="2800" dirty="0"/>
              <a:t> pēc </a:t>
            </a:r>
            <a:r>
              <a:rPr lang="lv-LV" sz="2800" b="1" dirty="0"/>
              <a:t>miesīgām lietām</a:t>
            </a:r>
            <a:r>
              <a:rPr lang="lv-LV" sz="2800" dirty="0"/>
              <a:t>, bet </a:t>
            </a:r>
            <a:r>
              <a:rPr lang="lv-LV" sz="2800" b="1" dirty="0"/>
              <a:t>garīgās ignorē</a:t>
            </a:r>
            <a:r>
              <a:rPr lang="lv-LV" sz="2800" dirty="0"/>
              <a:t>.</a:t>
            </a:r>
          </a:p>
        </p:txBody>
      </p:sp>
      <p:pic>
        <p:nvPicPr>
          <p:cNvPr id="23554" name="Picture 2" descr="http://www.rhythmontherock.com/images/Jesus_and_Nicodemus.jpg"/>
          <p:cNvPicPr>
            <a:picLocks noChangeAspect="1" noChangeArrowheads="1"/>
          </p:cNvPicPr>
          <p:nvPr/>
        </p:nvPicPr>
        <p:blipFill>
          <a:blip r:embed="rId2" cstate="print"/>
          <a:srcRect/>
          <a:stretch>
            <a:fillRect/>
          </a:stretch>
        </p:blipFill>
        <p:spPr bwMode="auto">
          <a:xfrm>
            <a:off x="5424861" y="1428736"/>
            <a:ext cx="3719139" cy="48577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spcBef>
                <a:spcPct val="0"/>
              </a:spcBef>
              <a:buFontTx/>
              <a:buNone/>
            </a:pPr>
            <a:r>
              <a:rPr lang="lv-LV" sz="2800" i="1" smtClean="0"/>
              <a:t>   11 Patiesi, patiesi es tev saku: mēs runājam to, ko zinām, un liecinām to, ko esam redzējuši, bet jūs mūsu liecību nepieņemat. 12 Ja es jums runāju par zemes lietām un jūs neticat – kā jūs ticēsiet tad, kad es runāšu par debess lietām? 13 Jo neviens nav uzkāpis debesīs kā vienīgi tas, kas no debesīm nokāpis – Cilvēka Dēls.</a:t>
            </a:r>
            <a:endParaRPr lang="en-US" sz="2000" i="1" smtClean="0"/>
          </a:p>
        </p:txBody>
      </p:sp>
      <p:sp>
        <p:nvSpPr>
          <p:cNvPr id="7" name="Rectangle 6"/>
          <p:cNvSpPr>
            <a:spLocks noChangeArrowheads="1"/>
          </p:cNvSpPr>
          <p:nvPr/>
        </p:nvSpPr>
        <p:spPr bwMode="auto">
          <a:xfrm>
            <a:off x="0" y="2571750"/>
            <a:ext cx="6072188" cy="4400550"/>
          </a:xfrm>
          <a:prstGeom prst="rect">
            <a:avLst/>
          </a:prstGeom>
          <a:noFill/>
          <a:ln w="9525">
            <a:noFill/>
            <a:miter lim="800000"/>
            <a:headEnd/>
            <a:tailEnd/>
          </a:ln>
        </p:spPr>
        <p:txBody>
          <a:bodyPr>
            <a:spAutoFit/>
          </a:bodyPr>
          <a:lstStyle/>
          <a:p>
            <a:pPr>
              <a:buFontTx/>
              <a:buChar char="•"/>
            </a:pPr>
            <a:r>
              <a:rPr lang="lv-LV" sz="2800" dirty="0"/>
              <a:t>Kāpēc </a:t>
            </a:r>
            <a:r>
              <a:rPr lang="lv-LV" sz="2800" b="1" dirty="0"/>
              <a:t>Jēzus runā daudzskaitlī</a:t>
            </a:r>
            <a:r>
              <a:rPr lang="lv-LV" sz="2800" dirty="0"/>
              <a:t>? – vai te </a:t>
            </a:r>
            <a:r>
              <a:rPr lang="lv-LV" sz="2800" b="1" dirty="0" smtClean="0"/>
              <a:t>visa trīsvienība</a:t>
            </a:r>
            <a:r>
              <a:rPr lang="lv-LV" sz="2800" dirty="0" smtClean="0"/>
              <a:t>?</a:t>
            </a:r>
            <a:endParaRPr lang="lv-LV" sz="2800" dirty="0"/>
          </a:p>
          <a:p>
            <a:pPr>
              <a:buFontTx/>
              <a:buChar char="•"/>
            </a:pPr>
            <a:r>
              <a:rPr lang="lv-LV" sz="2800" b="1" dirty="0"/>
              <a:t>Farizeju starpā </a:t>
            </a:r>
            <a:r>
              <a:rPr lang="lv-LV" sz="2800" dirty="0"/>
              <a:t>ir </a:t>
            </a:r>
            <a:r>
              <a:rPr lang="lv-LV" sz="2800" b="1" dirty="0"/>
              <a:t>principiāla</a:t>
            </a:r>
            <a:r>
              <a:rPr lang="lv-LV" sz="2800" dirty="0"/>
              <a:t> </a:t>
            </a:r>
            <a:r>
              <a:rPr lang="lv-LV" sz="2800" b="1" dirty="0"/>
              <a:t>neuzticēšanās Jēzus personai </a:t>
            </a:r>
            <a:r>
              <a:rPr lang="lv-LV" sz="2800" dirty="0"/>
              <a:t>un līdz ar to arī </a:t>
            </a:r>
            <a:r>
              <a:rPr lang="lv-LV" sz="2800" b="1" dirty="0"/>
              <a:t>visam</a:t>
            </a:r>
            <a:r>
              <a:rPr lang="lv-LV" sz="2800" dirty="0"/>
              <a:t>, ko </a:t>
            </a:r>
            <a:r>
              <a:rPr lang="lv-LV" sz="2800" b="1" dirty="0"/>
              <a:t>Viņš saka </a:t>
            </a:r>
            <a:r>
              <a:rPr lang="lv-LV" sz="2800" dirty="0"/>
              <a:t>un </a:t>
            </a:r>
            <a:r>
              <a:rPr lang="lv-LV" sz="2800" b="1" dirty="0"/>
              <a:t>sludina</a:t>
            </a:r>
            <a:r>
              <a:rPr lang="lv-LV" sz="2800" dirty="0"/>
              <a:t>. Ja viņi </a:t>
            </a:r>
            <a:r>
              <a:rPr lang="lv-LV" sz="2800" b="1" dirty="0"/>
              <a:t>neuzticas zemes lietās</a:t>
            </a:r>
            <a:r>
              <a:rPr lang="lv-LV" sz="2800" dirty="0"/>
              <a:t>, kā viņi </a:t>
            </a:r>
            <a:r>
              <a:rPr lang="lv-LV" sz="2800" b="1" dirty="0"/>
              <a:t>uzticēsies garīgās</a:t>
            </a:r>
            <a:r>
              <a:rPr lang="lv-LV" sz="2800" dirty="0"/>
              <a:t>?</a:t>
            </a:r>
          </a:p>
          <a:p>
            <a:pPr>
              <a:buFontTx/>
              <a:buChar char="•"/>
            </a:pPr>
            <a:r>
              <a:rPr lang="lv-LV" sz="2800" dirty="0"/>
              <a:t>Te </a:t>
            </a:r>
            <a:r>
              <a:rPr lang="lv-LV" sz="2800" b="1" dirty="0"/>
              <a:t>Jēzus norāda </a:t>
            </a:r>
            <a:r>
              <a:rPr lang="lv-LV" sz="2800" dirty="0"/>
              <a:t>uz savu </a:t>
            </a:r>
            <a:r>
              <a:rPr lang="lv-LV" sz="2800" b="1" dirty="0"/>
              <a:t>dievišķo personu</a:t>
            </a:r>
            <a:r>
              <a:rPr lang="lv-LV" sz="2800" dirty="0"/>
              <a:t> – ka </a:t>
            </a:r>
            <a:r>
              <a:rPr lang="lv-LV" sz="2800" b="1" dirty="0"/>
              <a:t>Viņš</a:t>
            </a:r>
            <a:r>
              <a:rPr lang="lv-LV" sz="2800" dirty="0"/>
              <a:t> ir tas </a:t>
            </a:r>
            <a:r>
              <a:rPr lang="lv-LV" sz="2800" b="1" dirty="0"/>
              <a:t>Mesija</a:t>
            </a:r>
            <a:r>
              <a:rPr lang="lv-LV" sz="2800" dirty="0"/>
              <a:t>, ko </a:t>
            </a:r>
            <a:r>
              <a:rPr lang="lv-LV" sz="2800" b="1" dirty="0"/>
              <a:t>jūdi</a:t>
            </a:r>
            <a:r>
              <a:rPr lang="lv-LV" sz="2800" dirty="0"/>
              <a:t> ir </a:t>
            </a:r>
            <a:r>
              <a:rPr lang="lv-LV" sz="2800" b="1" dirty="0"/>
              <a:t>gadsimtiem gaidījuši</a:t>
            </a:r>
            <a:r>
              <a:rPr lang="lv-LV" sz="2800" dirty="0"/>
              <a:t>.</a:t>
            </a:r>
          </a:p>
        </p:txBody>
      </p:sp>
      <p:pic>
        <p:nvPicPr>
          <p:cNvPr id="22530" name="Picture 2" descr="http://upload.wikimedia.org/wikipedia/commons/0/0f/Dosso_Dossi_022.jpg"/>
          <p:cNvPicPr>
            <a:picLocks noChangeAspect="1" noChangeArrowheads="1"/>
          </p:cNvPicPr>
          <p:nvPr/>
        </p:nvPicPr>
        <p:blipFill>
          <a:blip r:embed="rId2" cstate="print"/>
          <a:srcRect/>
          <a:stretch>
            <a:fillRect/>
          </a:stretch>
        </p:blipFill>
        <p:spPr bwMode="auto">
          <a:xfrm>
            <a:off x="5992021" y="2571744"/>
            <a:ext cx="3151980" cy="4286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fade">
                                      <p:cBhvr>
                                        <p:cTn id="11" dur="2000"/>
                                        <p:tgtEl>
                                          <p:spTgt spid="2253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2365</TotalTime>
  <Words>1443</Words>
  <Application>Microsoft Office PowerPoint</Application>
  <PresentationFormat>On-screen Show (4:3)</PresentationFormat>
  <Paragraphs>61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Jņ.3:1-17 Lielā mīlestība</vt:lpstr>
      <vt:lpstr>Jņ.3:1-17 Lielā mīlestība</vt:lpstr>
      <vt:lpstr>Slide 3</vt:lpstr>
      <vt:lpstr>Slide 4</vt:lpstr>
      <vt:lpstr>Slide 5</vt:lpstr>
      <vt:lpstr>Slide 6</vt:lpstr>
      <vt:lpstr>Slide 7</vt:lpstr>
      <vt:lpstr>Slide 8</vt:lpstr>
      <vt:lpstr>Slide 9</vt:lpstr>
      <vt:lpstr>Slide 10</vt:lpstr>
      <vt:lpstr>Slide 11</vt:lpstr>
      <vt:lpstr>Slide 12</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89</cp:revision>
  <dcterms:created xsi:type="dcterms:W3CDTF">2010-10-07T14:46:11Z</dcterms:created>
  <dcterms:modified xsi:type="dcterms:W3CDTF">2020-03-07T13:26:00Z</dcterms:modified>
</cp:coreProperties>
</file>