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1" r:id="rId2"/>
    <p:sldId id="283" r:id="rId3"/>
    <p:sldId id="285" r:id="rId4"/>
    <p:sldId id="261" r:id="rId5"/>
    <p:sldId id="282" r:id="rId6"/>
    <p:sldId id="284" r:id="rId7"/>
    <p:sldId id="286" r:id="rId8"/>
    <p:sldId id="287" r:id="rId9"/>
    <p:sldId id="288"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154A7F9E-EFA9-4102-864E-1034E6E5AB3F}" type="datetimeFigureOut">
              <a:rPr lang="en-US"/>
              <a:pPr>
                <a:defRPr/>
              </a:pPr>
              <a:t>9/22/2017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F399F980-4436-421D-82BF-B9E3010264E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18CA12-16CB-452C-BD0E-2855C83471C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BFFBB50-33DE-4E99-8C1E-485A225355C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E7119C-11CE-4527-A594-BBE5B05CF34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1EA92D0-C3A2-4ACC-ACB7-24764996AEB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CA48D9B-0E44-402D-A356-46412D2CAD14}"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D52EA31-4085-4C1B-A6A5-B7F0011F2E9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C8B2534-C18F-4DD3-88CF-3EA6C80E83B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F648EB67-FFC6-449D-ACF7-BEEEF9A9AC8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A98E578-436A-43B6-9C08-EFE26AB90EA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CA67E3A-C9E9-4FCC-AC6F-97CB6AAE1F76}"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E9EB691-6E2B-4AC7-AF51-32E7D1C856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CF1A595-304B-4C6F-B747-289E92CA0F4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9050"/>
            <a:ext cx="8964612" cy="1071563"/>
          </a:xfrm>
        </p:spPr>
        <p:txBody>
          <a:bodyPr/>
          <a:lstStyle/>
          <a:p>
            <a:pPr eaLnBrk="1" hangingPunct="1"/>
            <a:r>
              <a:rPr lang="lv-LV" sz="4000" b="1" dirty="0" smtClean="0"/>
              <a:t>Lk.14:1-14 Liekulība un Pazemība</a:t>
            </a:r>
            <a:endParaRPr lang="lv-LV" sz="4000" dirty="0" smtClean="0"/>
          </a:p>
        </p:txBody>
      </p:sp>
      <p:pic>
        <p:nvPicPr>
          <p:cNvPr id="2051"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24.sep.2017.</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035358-7C1E-47BA-8C99-CA3E72BE74BA}" type="slidenum">
              <a:rPr lang="lv-LV" smtClean="0"/>
              <a:pPr/>
              <a:t>1</a:t>
            </a:fld>
            <a:endParaRPr lang="lv-LV" smtClean="0"/>
          </a:p>
        </p:txBody>
      </p:sp>
      <p:pic>
        <p:nvPicPr>
          <p:cNvPr id="3084" name="Picture 12" descr="http://kairosblog.com/blog/wp-content/uploads/2012/08/Pieter-Bruegel_peasantWedding.jpeg"/>
          <p:cNvPicPr>
            <a:picLocks noChangeAspect="1" noChangeArrowheads="1"/>
          </p:cNvPicPr>
          <p:nvPr/>
        </p:nvPicPr>
        <p:blipFill>
          <a:blip r:embed="rId3"/>
          <a:srcRect/>
          <a:stretch>
            <a:fillRect/>
          </a:stretch>
        </p:blipFill>
        <p:spPr bwMode="auto">
          <a:xfrm>
            <a:off x="571472" y="1142984"/>
            <a:ext cx="7929618" cy="550315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5786438" cy="6124754"/>
          </a:xfrm>
          <a:prstGeom prst="rect">
            <a:avLst/>
          </a:prstGeom>
          <a:noFill/>
          <a:ln w="9525">
            <a:noFill/>
            <a:miter lim="800000"/>
            <a:headEnd/>
            <a:tailEnd/>
          </a:ln>
        </p:spPr>
        <p:txBody>
          <a:bodyPr>
            <a:spAutoFit/>
          </a:bodyPr>
          <a:lstStyle/>
          <a:p>
            <a:pPr>
              <a:buFontTx/>
              <a:buChar char="•"/>
            </a:pPr>
            <a:r>
              <a:rPr lang="lv-LV" sz="2800" b="1" dirty="0" smtClean="0"/>
              <a:t>Liekulīga </a:t>
            </a:r>
            <a:r>
              <a:rPr lang="lv-LV" sz="2800" b="1" dirty="0"/>
              <a:t>rīcība </a:t>
            </a:r>
            <a:r>
              <a:rPr lang="lv-LV" sz="2800" dirty="0"/>
              <a:t>var </a:t>
            </a:r>
            <a:r>
              <a:rPr lang="lv-LV" sz="2800" b="1" dirty="0"/>
              <a:t>sagraut</a:t>
            </a:r>
            <a:r>
              <a:rPr lang="lv-LV" sz="2800" dirty="0"/>
              <a:t> jebkuru </a:t>
            </a:r>
            <a:r>
              <a:rPr lang="lv-LV" sz="2800" b="1" dirty="0"/>
              <a:t>labo priekšstatu </a:t>
            </a:r>
            <a:r>
              <a:rPr lang="lv-LV" sz="2800" dirty="0"/>
              <a:t>par jebkuru </a:t>
            </a:r>
            <a:r>
              <a:rPr lang="lv-LV" sz="2800" b="1" dirty="0"/>
              <a:t>cilvēku</a:t>
            </a:r>
            <a:r>
              <a:rPr lang="lv-LV" sz="2800" dirty="0"/>
              <a:t>.</a:t>
            </a:r>
          </a:p>
          <a:p>
            <a:pPr>
              <a:buFontTx/>
              <a:buChar char="•"/>
            </a:pPr>
            <a:r>
              <a:rPr lang="lv-LV" sz="2800" dirty="0"/>
              <a:t>Ja </a:t>
            </a:r>
            <a:r>
              <a:rPr lang="lv-LV" sz="2800" b="1" dirty="0"/>
              <a:t>kristietis</a:t>
            </a:r>
            <a:r>
              <a:rPr lang="lv-LV" sz="2800" dirty="0"/>
              <a:t> izturas </a:t>
            </a:r>
            <a:r>
              <a:rPr lang="lv-LV" sz="2800" b="1" dirty="0"/>
              <a:t>liekulīgi</a:t>
            </a:r>
            <a:r>
              <a:rPr lang="lv-LV" sz="2800" dirty="0"/>
              <a:t>, tad kādu gan </a:t>
            </a:r>
            <a:r>
              <a:rPr lang="lv-LV" sz="2800" b="1" dirty="0"/>
              <a:t>ēnu</a:t>
            </a:r>
            <a:r>
              <a:rPr lang="lv-LV" sz="2800" dirty="0"/>
              <a:t> tas </a:t>
            </a:r>
            <a:r>
              <a:rPr lang="lv-LV" sz="2800" b="1" dirty="0"/>
              <a:t>met</a:t>
            </a:r>
            <a:r>
              <a:rPr lang="lv-LV" sz="2800" dirty="0"/>
              <a:t> uz </a:t>
            </a:r>
            <a:r>
              <a:rPr lang="lv-LV" sz="2800" b="1" dirty="0"/>
              <a:t>Dievu</a:t>
            </a:r>
            <a:r>
              <a:rPr lang="lv-LV" sz="2800" dirty="0"/>
              <a:t> un uz </a:t>
            </a:r>
            <a:r>
              <a:rPr lang="lv-LV" sz="2800" b="1" dirty="0"/>
              <a:t>baznīcu</a:t>
            </a:r>
            <a:r>
              <a:rPr lang="lv-LV" sz="2800" dirty="0"/>
              <a:t>? Un kurš gan ies </a:t>
            </a:r>
            <a:r>
              <a:rPr lang="lv-LV" sz="2800" b="1" dirty="0"/>
              <a:t>ieklausīties</a:t>
            </a:r>
            <a:r>
              <a:rPr lang="lv-LV" sz="2800" dirty="0"/>
              <a:t> šādā cilvēkā, kurš rīkojas </a:t>
            </a:r>
            <a:r>
              <a:rPr lang="lv-LV" sz="2800" b="1" dirty="0"/>
              <a:t>liekulīgi</a:t>
            </a:r>
            <a:r>
              <a:rPr lang="lv-LV" sz="2800" dirty="0"/>
              <a:t>?...</a:t>
            </a:r>
          </a:p>
          <a:p>
            <a:pPr>
              <a:buFontTx/>
              <a:buChar char="•"/>
            </a:pPr>
            <a:r>
              <a:rPr lang="lv-LV" sz="2800" b="1" dirty="0" smtClean="0"/>
              <a:t>Dievs grib ka pazemības spēku</a:t>
            </a:r>
            <a:r>
              <a:rPr lang="lv-LV" sz="2800" dirty="0" smtClean="0"/>
              <a:t> mācāmies </a:t>
            </a:r>
            <a:r>
              <a:rPr lang="lv-LV" sz="2800" b="1" dirty="0" smtClean="0"/>
              <a:t>skatīdamies uz Jēzu.</a:t>
            </a:r>
          </a:p>
          <a:p>
            <a:pPr>
              <a:buFontTx/>
              <a:buChar char="•"/>
            </a:pPr>
            <a:r>
              <a:rPr lang="lv-LV" sz="2800" b="1" dirty="0" smtClean="0"/>
              <a:t>Nesteigsimies</a:t>
            </a:r>
            <a:r>
              <a:rPr lang="lv-LV" sz="2800" dirty="0" smtClean="0"/>
              <a:t> vienmēr </a:t>
            </a:r>
            <a:r>
              <a:rPr lang="lv-LV" sz="2800" b="1" dirty="0" smtClean="0"/>
              <a:t>ieņemt labākās vietas</a:t>
            </a:r>
            <a:r>
              <a:rPr lang="lv-LV" sz="2800" dirty="0" smtClean="0"/>
              <a:t>, </a:t>
            </a:r>
            <a:r>
              <a:rPr lang="lv-LV" sz="2800" b="1" dirty="0" smtClean="0"/>
              <a:t>būsim pazemīgi</a:t>
            </a:r>
            <a:r>
              <a:rPr lang="lv-LV" sz="2800" dirty="0" smtClean="0"/>
              <a:t> pret </a:t>
            </a:r>
            <a:r>
              <a:rPr lang="lv-LV" sz="2800" b="1" dirty="0" smtClean="0"/>
              <a:t>apkārtējiem</a:t>
            </a:r>
            <a:r>
              <a:rPr lang="lv-LV" sz="2800" dirty="0" smtClean="0"/>
              <a:t>, tad Dievs mūs </a:t>
            </a:r>
            <a:r>
              <a:rPr lang="lv-LV" sz="2800" b="1" dirty="0" smtClean="0"/>
              <a:t>bagātīgi atalgos</a:t>
            </a:r>
            <a:r>
              <a:rPr lang="lv-LV" sz="2800" dirty="0" smtClean="0"/>
              <a:t>!</a:t>
            </a:r>
            <a:r>
              <a:rPr lang="lv-LV" sz="2800" dirty="0" smtClean="0"/>
              <a:t> Āmen</a:t>
            </a:r>
            <a:endParaRPr lang="lv-LV" sz="2800" dirty="0"/>
          </a:p>
        </p:txBody>
      </p:sp>
      <p:sp>
        <p:nvSpPr>
          <p:cNvPr id="7172" name="Slide Number Placeholder 3"/>
          <p:cNvSpPr>
            <a:spLocks noGrp="1"/>
          </p:cNvSpPr>
          <p:nvPr>
            <p:ph type="sldNum" sz="quarter" idx="12"/>
          </p:nvPr>
        </p:nvSpPr>
        <p:spPr>
          <a:noFill/>
        </p:spPr>
        <p:txBody>
          <a:bodyPr/>
          <a:lstStyle/>
          <a:p>
            <a:fld id="{59143703-6A11-414F-B354-A4E1D1F53C7B}" type="slidenum">
              <a:rPr lang="lv-LV" smtClean="0"/>
              <a:pPr/>
              <a:t>10</a:t>
            </a:fld>
            <a:endParaRPr lang="lv-LV" smtClean="0"/>
          </a:p>
        </p:txBody>
      </p:sp>
      <p:pic>
        <p:nvPicPr>
          <p:cNvPr id="9222" name="Picture 6" descr="http://junialeigh.files.wordpress.com/2010/04/great_banquet.jpg"/>
          <p:cNvPicPr>
            <a:picLocks noChangeAspect="1" noChangeArrowheads="1"/>
          </p:cNvPicPr>
          <p:nvPr/>
        </p:nvPicPr>
        <p:blipFill>
          <a:blip r:embed="rId2"/>
          <a:srcRect/>
          <a:stretch>
            <a:fillRect/>
          </a:stretch>
        </p:blipFill>
        <p:spPr bwMode="auto">
          <a:xfrm>
            <a:off x="5715008" y="1000108"/>
            <a:ext cx="3428992" cy="5429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819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8196" name="Slide Number Placeholder 3"/>
          <p:cNvSpPr>
            <a:spLocks noGrp="1"/>
          </p:cNvSpPr>
          <p:nvPr>
            <p:ph type="sldNum" sz="quarter" idx="12"/>
          </p:nvPr>
        </p:nvSpPr>
        <p:spPr>
          <a:noFill/>
        </p:spPr>
        <p:txBody>
          <a:bodyPr/>
          <a:lstStyle/>
          <a:p>
            <a:fld id="{DBD7C55E-D1BE-4892-AA1D-8DA1E5792325}"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9050"/>
            <a:ext cx="8964612" cy="1071563"/>
          </a:xfrm>
        </p:spPr>
        <p:txBody>
          <a:bodyPr/>
          <a:lstStyle/>
          <a:p>
            <a:pPr eaLnBrk="1" hangingPunct="1"/>
            <a:r>
              <a:rPr lang="lv-LV" b="1" smtClean="0"/>
              <a:t>Lk.14:1-6 Liekulība</a:t>
            </a:r>
            <a:endParaRPr lang="lv-LV" smtClean="0"/>
          </a:p>
        </p:txBody>
      </p:sp>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smtClean="0"/>
              <a:t>24.sep.2017.</a:t>
            </a:r>
            <a:endParaRPr lang="lv-LV" sz="2000"/>
          </a:p>
        </p:txBody>
      </p:sp>
      <p:sp>
        <p:nvSpPr>
          <p:cNvPr id="3077" name="Slide Number Placeholder 5"/>
          <p:cNvSpPr>
            <a:spLocks noGrp="1"/>
          </p:cNvSpPr>
          <p:nvPr>
            <p:ph type="sldNum" sz="quarter" idx="12"/>
          </p:nvPr>
        </p:nvSpPr>
        <p:spPr>
          <a:noFill/>
        </p:spPr>
        <p:txBody>
          <a:bodyPr/>
          <a:lstStyle/>
          <a:p>
            <a:fld id="{56BBDDA9-F249-4B69-BA4A-9E6B5A09E0F4}" type="slidenum">
              <a:rPr lang="lv-LV" smtClean="0"/>
              <a:pPr/>
              <a:t>2</a:t>
            </a:fld>
            <a:endParaRPr lang="lv-LV" smtClean="0"/>
          </a:p>
        </p:txBody>
      </p:sp>
      <p:sp>
        <p:nvSpPr>
          <p:cNvPr id="3078" name="Rectangle 7"/>
          <p:cNvSpPr>
            <a:spLocks noChangeArrowheads="1"/>
          </p:cNvSpPr>
          <p:nvPr/>
        </p:nvSpPr>
        <p:spPr bwMode="auto">
          <a:xfrm>
            <a:off x="0" y="1500188"/>
            <a:ext cx="9144000" cy="3582987"/>
          </a:xfrm>
          <a:prstGeom prst="rect">
            <a:avLst/>
          </a:prstGeom>
          <a:noFill/>
          <a:ln w="9525">
            <a:noFill/>
            <a:miter lim="800000"/>
            <a:headEnd/>
            <a:tailEnd/>
          </a:ln>
        </p:spPr>
        <p:txBody>
          <a:bodyPr>
            <a:spAutoFit/>
          </a:bodyPr>
          <a:lstStyle/>
          <a:p>
            <a:pPr algn="just">
              <a:lnSpc>
                <a:spcPct val="90000"/>
              </a:lnSpc>
            </a:pPr>
            <a:r>
              <a:rPr lang="lv-LV" sz="2800" i="1"/>
              <a:t>1 Jēzus kādā sabatā bija iegāja kāda ievērojama farizeja namā maizi ēst, un tie Viņu novēroja. 2 Un, lūk, tur bija kāds ūdenssērdzīgs cilvēks Viņa priekšā. 3 Un Jēzus, vārdu ņēmis, griezās pie bauslības mācītājiem un farizejiem ar jautājumu: "Vai ir atļauts sabatā dziedināt vai ne?" Bet tie klusēja. 4 Tad Viņš to ņēmis dziedināja un atlaida.   Un tiem viņš sacīja: "Kurš no jums, ja tam dēls vai vērsis sabatā iekritīs akā, to tūdaļ nevilks laukā?" 6 Tie nekā uz to nespēja atbildēt.</a:t>
            </a:r>
            <a:endParaRPr lang="lv-LV"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9050"/>
            <a:ext cx="8964612" cy="1071563"/>
          </a:xfrm>
        </p:spPr>
        <p:txBody>
          <a:bodyPr/>
          <a:lstStyle/>
          <a:p>
            <a:pPr eaLnBrk="1" hangingPunct="1"/>
            <a:r>
              <a:rPr lang="lv-LV" b="1" smtClean="0"/>
              <a:t>Lk.14:1,7-14 Pazemība</a:t>
            </a:r>
            <a:endParaRPr lang="lv-LV" smtClean="0"/>
          </a:p>
        </p:txBody>
      </p:sp>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7" name="Slide Number Placeholder 5"/>
          <p:cNvSpPr>
            <a:spLocks noGrp="1"/>
          </p:cNvSpPr>
          <p:nvPr>
            <p:ph type="sldNum" sz="quarter" idx="12"/>
          </p:nvPr>
        </p:nvSpPr>
        <p:spPr>
          <a:noFill/>
        </p:spPr>
        <p:txBody>
          <a:bodyPr/>
          <a:lstStyle/>
          <a:p>
            <a:fld id="{E87811DD-DCBB-40D1-82A1-D4E23636A067}" type="slidenum">
              <a:rPr lang="lv-LV" smtClean="0"/>
              <a:pPr/>
              <a:t>3</a:t>
            </a:fld>
            <a:endParaRPr lang="lv-LV" smtClean="0"/>
          </a:p>
        </p:txBody>
      </p:sp>
      <p:sp>
        <p:nvSpPr>
          <p:cNvPr id="3078" name="Rectangle 7"/>
          <p:cNvSpPr>
            <a:spLocks noChangeArrowheads="1"/>
          </p:cNvSpPr>
          <p:nvPr/>
        </p:nvSpPr>
        <p:spPr bwMode="auto">
          <a:xfrm>
            <a:off x="0" y="714375"/>
            <a:ext cx="9144000" cy="6324808"/>
          </a:xfrm>
          <a:prstGeom prst="rect">
            <a:avLst/>
          </a:prstGeom>
          <a:noFill/>
          <a:ln w="9525">
            <a:noFill/>
            <a:miter lim="800000"/>
            <a:headEnd/>
            <a:tailEnd/>
          </a:ln>
        </p:spPr>
        <p:txBody>
          <a:bodyPr>
            <a:spAutoFit/>
          </a:bodyPr>
          <a:lstStyle/>
          <a:p>
            <a:pPr algn="just">
              <a:lnSpc>
                <a:spcPct val="90000"/>
              </a:lnSpc>
            </a:pPr>
            <a:r>
              <a:rPr lang="lv-LV" sz="2500" i="1" dirty="0" smtClean="0"/>
              <a:t>7 </a:t>
            </a:r>
            <a:r>
              <a:rPr lang="lv-LV" sz="2500" i="1" dirty="0"/>
              <a:t>Tad Viņš ieraudzījis, ka mielastā saaicinātie viesi cenšas sev izmeklēt labākās vietas pie galda stāstīja tiem līdzību: "Ja tevi kāds aicina kāzās, nesēdies goda vietā, var gadīties, ka ir aicināts kāds cienīgāks par tevi, 9 un ka, viņam atnākot, tas, kurš aicinājis jūs abus, tev sacīs: dod vietu viņam. Un tad tev ar kaunu būs jāieņem pēdējā vieta. 10 Bet, kad tevi aicina, ej un apsēdies pēdējā vietā, lai tas, kas tevi aicinājis, pienācis tev sacītu: draugs, kāp augstāk! Tad tu būsi pagodināts visu viesu priekšā. 11 Jo katrs, kas sevi paaugstina, tiks pazemināts, un, kas sevi pazemina, tas tiks paaugstināts.“12 Viņš sacīja arī uz nama tēvam, kas Viņu bija aicinājis: "Kad tu rīko pusdienas vai vakariņas, neaicini nedz savus draugus, nedz brāļus, nedz radus, nedz bagātus kaimiņus, ka arī viņi tevi neaicinātu un nenotiktu savstarpēja atlīdzināšana. 13 Bet, kad tu rīko mielastu, aicini nabagus, kroplus, tizlus, aklus; 14 un tu būsi svētīgs, jo viņiem nav ar ko tev atlīdzināt; tev tiks atlīdzināts pie taisno augšāmcelšanās."</a:t>
            </a:r>
            <a:endParaRPr lang="en-US" sz="2500" i="1" dirty="0"/>
          </a:p>
          <a:p>
            <a:pPr algn="just">
              <a:lnSpc>
                <a:spcPct val="90000"/>
              </a:lnSpc>
            </a:pPr>
            <a:endParaRPr lang="en-US" sz="25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 1 Jēzus kādā sabatā bija iegāja kāda ievērojama farizeja namā maizi ēst, un tie Viņu novēroja. </a:t>
            </a:r>
            <a:endParaRPr lang="en-US" sz="2600" i="1" smtClean="0"/>
          </a:p>
        </p:txBody>
      </p:sp>
      <p:sp>
        <p:nvSpPr>
          <p:cNvPr id="7" name="Rectangle 6"/>
          <p:cNvSpPr>
            <a:spLocks noChangeArrowheads="1"/>
          </p:cNvSpPr>
          <p:nvPr/>
        </p:nvSpPr>
        <p:spPr bwMode="auto">
          <a:xfrm>
            <a:off x="0" y="928688"/>
            <a:ext cx="6000750" cy="3108325"/>
          </a:xfrm>
          <a:prstGeom prst="rect">
            <a:avLst/>
          </a:prstGeom>
          <a:noFill/>
          <a:ln w="9525">
            <a:noFill/>
            <a:miter lim="800000"/>
            <a:headEnd/>
            <a:tailEnd/>
          </a:ln>
        </p:spPr>
        <p:txBody>
          <a:bodyPr>
            <a:spAutoFit/>
          </a:bodyPr>
          <a:lstStyle/>
          <a:p>
            <a:pPr>
              <a:buFontTx/>
              <a:buChar char="•"/>
            </a:pPr>
            <a:r>
              <a:rPr lang="lv-LV" sz="2800"/>
              <a:t>Tagad </a:t>
            </a:r>
            <a:r>
              <a:rPr lang="lv-LV" sz="2800" b="1"/>
              <a:t>aicina</a:t>
            </a:r>
            <a:r>
              <a:rPr lang="lv-LV" sz="2800"/>
              <a:t> Viņu savā </a:t>
            </a:r>
            <a:r>
              <a:rPr lang="lv-LV" sz="2800" b="1"/>
              <a:t>namā</a:t>
            </a:r>
            <a:r>
              <a:rPr lang="lv-LV" sz="2800"/>
              <a:t>, jo ļaudis Viņu gribēja </a:t>
            </a:r>
            <a:r>
              <a:rPr lang="lv-LV" sz="2800" b="1"/>
              <a:t>celt par ķēniņu.</a:t>
            </a:r>
            <a:endParaRPr lang="lv-LV" sz="2800"/>
          </a:p>
          <a:p>
            <a:pPr>
              <a:buFontTx/>
              <a:buChar char="•"/>
            </a:pPr>
            <a:r>
              <a:rPr lang="lv-LV" sz="2800"/>
              <a:t>Viesi </a:t>
            </a:r>
            <a:r>
              <a:rPr lang="lv-LV" sz="2800" b="1"/>
              <a:t>Viņu novēroja</a:t>
            </a:r>
            <a:r>
              <a:rPr lang="lv-LV" sz="2800"/>
              <a:t>, </a:t>
            </a:r>
            <a:r>
              <a:rPr lang="lv-LV" sz="2800" b="1"/>
              <a:t>spriezdami</a:t>
            </a:r>
            <a:r>
              <a:rPr lang="lv-LV" sz="2800"/>
              <a:t> par Viņu pēc </a:t>
            </a:r>
            <a:r>
              <a:rPr lang="lv-LV" sz="2800" b="1"/>
              <a:t>pasaules</a:t>
            </a:r>
            <a:r>
              <a:rPr lang="lv-LV" sz="2800"/>
              <a:t> </a:t>
            </a:r>
            <a:r>
              <a:rPr lang="lv-LV" sz="2800" b="1"/>
              <a:t>mērauklas.</a:t>
            </a:r>
          </a:p>
          <a:p>
            <a:pPr>
              <a:buFontTx/>
              <a:buChar char="•"/>
            </a:pPr>
            <a:r>
              <a:rPr lang="lv-LV" sz="2800" b="1"/>
              <a:t>Paradoksāli:</a:t>
            </a:r>
            <a:r>
              <a:rPr lang="lv-LV" sz="2800"/>
              <a:t> viņi visi domā, ka </a:t>
            </a:r>
            <a:r>
              <a:rPr lang="lv-LV" sz="2800" b="1"/>
              <a:t>viņi tiesā Jēzu</a:t>
            </a:r>
            <a:r>
              <a:rPr lang="lv-LV" sz="2800"/>
              <a:t>, bet </a:t>
            </a:r>
            <a:r>
              <a:rPr lang="lv-LV" sz="2800" b="1"/>
              <a:t>patiesībā</a:t>
            </a:r>
            <a:r>
              <a:rPr lang="lv-LV" sz="2800"/>
              <a:t> ir </a:t>
            </a:r>
            <a:r>
              <a:rPr lang="lv-LV" sz="2800" b="1"/>
              <a:t>otrādi</a:t>
            </a:r>
            <a:r>
              <a:rPr lang="lv-LV" sz="2800"/>
              <a:t>, </a:t>
            </a:r>
            <a:r>
              <a:rPr lang="lv-LV" sz="2800" b="1"/>
              <a:t>Jēzus spriež</a:t>
            </a:r>
            <a:r>
              <a:rPr lang="lv-LV" sz="2800"/>
              <a:t> </a:t>
            </a:r>
            <a:r>
              <a:rPr lang="lv-LV" sz="2800" b="1"/>
              <a:t>tiesu</a:t>
            </a:r>
            <a:r>
              <a:rPr lang="lv-LV" sz="2800"/>
              <a:t> pār viņiem.</a:t>
            </a:r>
          </a:p>
        </p:txBody>
      </p:sp>
      <p:sp>
        <p:nvSpPr>
          <p:cNvPr id="4100" name="Slide Number Placeholder 3"/>
          <p:cNvSpPr>
            <a:spLocks noGrp="1"/>
          </p:cNvSpPr>
          <p:nvPr>
            <p:ph type="sldNum" sz="quarter" idx="12"/>
          </p:nvPr>
        </p:nvSpPr>
        <p:spPr>
          <a:noFill/>
        </p:spPr>
        <p:txBody>
          <a:bodyPr/>
          <a:lstStyle/>
          <a:p>
            <a:fld id="{DA36E5A3-E474-4D94-B6B0-3898E6CB5BF3}" type="slidenum">
              <a:rPr lang="lv-LV" smtClean="0"/>
              <a:pPr/>
              <a:t>4</a:t>
            </a:fld>
            <a:endParaRPr lang="lv-LV" smtClean="0"/>
          </a:p>
        </p:txBody>
      </p:sp>
      <p:pic>
        <p:nvPicPr>
          <p:cNvPr id="5126" name="Picture 6" descr="https://encrypted-tbn1.google.com/images?q=tbn:ANd9GcQ_eBvwbYSZRgGxzz4CA5oWlINZxYAaVMEKcbXUTpbm6rUqJcllTw"/>
          <p:cNvPicPr>
            <a:picLocks noChangeAspect="1" noChangeArrowheads="1"/>
          </p:cNvPicPr>
          <p:nvPr/>
        </p:nvPicPr>
        <p:blipFill>
          <a:blip r:embed="rId2"/>
          <a:srcRect/>
          <a:stretch>
            <a:fillRect/>
          </a:stretch>
        </p:blipFill>
        <p:spPr bwMode="auto">
          <a:xfrm>
            <a:off x="5840248" y="1000108"/>
            <a:ext cx="3303752" cy="2928958"/>
          </a:xfrm>
          <a:prstGeom prst="rect">
            <a:avLst/>
          </a:prstGeom>
          <a:ln>
            <a:noFill/>
          </a:ln>
          <a:effectLst>
            <a:softEdge rad="112500"/>
          </a:effectLst>
        </p:spPr>
      </p:pic>
      <p:pic>
        <p:nvPicPr>
          <p:cNvPr id="5128" name="Picture 8" descr="http://www.anthonyslombardo.com/jesusonclouds.jpg"/>
          <p:cNvPicPr>
            <a:picLocks noChangeAspect="1" noChangeArrowheads="1"/>
          </p:cNvPicPr>
          <p:nvPr/>
        </p:nvPicPr>
        <p:blipFill>
          <a:blip r:embed="rId3"/>
          <a:srcRect/>
          <a:stretch>
            <a:fillRect/>
          </a:stretch>
        </p:blipFill>
        <p:spPr bwMode="auto">
          <a:xfrm>
            <a:off x="642910" y="4019550"/>
            <a:ext cx="7715304" cy="28384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128"/>
                                        </p:tgtEl>
                                        <p:attrNameLst>
                                          <p:attrName>style.visibility</p:attrName>
                                        </p:attrNameLst>
                                      </p:cBhvr>
                                      <p:to>
                                        <p:strVal val="visible"/>
                                      </p:to>
                                    </p:set>
                                    <p:animEffect transition="in" filter="fade">
                                      <p:cBhvr>
                                        <p:cTn id="15" dur="2000"/>
                                        <p:tgtEl>
                                          <p:spTgt spid="5128"/>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 2 Un, lūk, tur bija kāds ūdenssērdzīgs cilvēks Viņa priekšā. 3 Un Jēzus, vārdu ņēmis, griezās pie bauslības mācītājiem un farizejiem ar jautājumu: "Vai ir atļauts sabatā dziedināt vai ne?" Bet tie klusēja. 4 Tad Viņš to ņēmis dziedināja un atlaida.</a:t>
            </a:r>
            <a:endParaRPr lang="lv-LV" sz="2800" smtClean="0"/>
          </a:p>
          <a:p>
            <a:pPr algn="just">
              <a:lnSpc>
                <a:spcPct val="90000"/>
              </a:lnSpc>
              <a:buFontTx/>
              <a:buNone/>
            </a:pPr>
            <a:endParaRPr lang="en-US" sz="2600" i="1" smtClean="0"/>
          </a:p>
        </p:txBody>
      </p:sp>
      <p:sp>
        <p:nvSpPr>
          <p:cNvPr id="7" name="Rectangle 6"/>
          <p:cNvSpPr>
            <a:spLocks noChangeArrowheads="1"/>
          </p:cNvSpPr>
          <p:nvPr/>
        </p:nvSpPr>
        <p:spPr bwMode="auto">
          <a:xfrm>
            <a:off x="0" y="2000250"/>
            <a:ext cx="9144000" cy="2246313"/>
          </a:xfrm>
          <a:prstGeom prst="rect">
            <a:avLst/>
          </a:prstGeom>
          <a:noFill/>
          <a:ln w="9525">
            <a:noFill/>
            <a:miter lim="800000"/>
            <a:headEnd/>
            <a:tailEnd/>
          </a:ln>
        </p:spPr>
        <p:txBody>
          <a:bodyPr>
            <a:spAutoFit/>
          </a:bodyPr>
          <a:lstStyle/>
          <a:p>
            <a:pPr>
              <a:buFontTx/>
              <a:buChar char="•"/>
            </a:pPr>
            <a:r>
              <a:rPr lang="lv-LV" sz="2800" b="1"/>
              <a:t>Farizeji</a:t>
            </a:r>
            <a:r>
              <a:rPr lang="lv-LV" sz="2800"/>
              <a:t> bija uztaisījuši arī </a:t>
            </a:r>
            <a:r>
              <a:rPr lang="lv-LV" sz="2800" b="1"/>
              <a:t>lamatas</a:t>
            </a:r>
            <a:r>
              <a:rPr lang="lv-LV" sz="2800"/>
              <a:t> </a:t>
            </a:r>
            <a:r>
              <a:rPr lang="lv-LV" sz="2800" b="1"/>
              <a:t>Jēzum</a:t>
            </a:r>
            <a:r>
              <a:rPr lang="lv-LV" sz="2800"/>
              <a:t>, </a:t>
            </a:r>
            <a:r>
              <a:rPr lang="lv-LV" sz="2800" b="1"/>
              <a:t>ataicinājuši</a:t>
            </a:r>
            <a:r>
              <a:rPr lang="lv-LV" sz="2800"/>
              <a:t> kādu </a:t>
            </a:r>
            <a:r>
              <a:rPr lang="lv-LV" sz="2800" b="1"/>
              <a:t>ūdensserdzīgu</a:t>
            </a:r>
            <a:r>
              <a:rPr lang="lv-LV" sz="2800"/>
              <a:t> cilvēku. </a:t>
            </a:r>
          </a:p>
          <a:p>
            <a:pPr>
              <a:buFontTx/>
              <a:buChar char="•"/>
            </a:pPr>
            <a:r>
              <a:rPr lang="lv-LV" sz="2800"/>
              <a:t>Sabatā </a:t>
            </a:r>
            <a:r>
              <a:rPr lang="lv-LV" sz="2800" b="1"/>
              <a:t>nedrīkst nekādu darbu darīt </a:t>
            </a:r>
            <a:r>
              <a:rPr lang="lv-LV" sz="2800"/>
              <a:t>pēc jūdu </a:t>
            </a:r>
            <a:r>
              <a:rPr lang="lv-LV" sz="2800" b="1"/>
              <a:t>bauslības</a:t>
            </a:r>
            <a:r>
              <a:rPr lang="lv-LV" sz="2800"/>
              <a:t>.</a:t>
            </a:r>
          </a:p>
          <a:p>
            <a:pPr>
              <a:buFontTx/>
              <a:buChar char="•"/>
            </a:pPr>
            <a:endParaRPr lang="lv-LV" sz="2800"/>
          </a:p>
        </p:txBody>
      </p:sp>
      <p:sp>
        <p:nvSpPr>
          <p:cNvPr id="5124" name="Slide Number Placeholder 3"/>
          <p:cNvSpPr>
            <a:spLocks noGrp="1"/>
          </p:cNvSpPr>
          <p:nvPr>
            <p:ph type="sldNum" sz="quarter" idx="12"/>
          </p:nvPr>
        </p:nvSpPr>
        <p:spPr>
          <a:noFill/>
        </p:spPr>
        <p:txBody>
          <a:bodyPr/>
          <a:lstStyle/>
          <a:p>
            <a:fld id="{E02A9B79-D91B-4D52-B427-DF04906C6F9A}" type="slidenum">
              <a:rPr lang="lv-LV" smtClean="0"/>
              <a:pPr/>
              <a:t>5</a:t>
            </a:fld>
            <a:endParaRPr lang="lv-LV" smtClean="0"/>
          </a:p>
        </p:txBody>
      </p:sp>
      <p:pic>
        <p:nvPicPr>
          <p:cNvPr id="34818" name="Picture 2" descr="http://www.wga.hu/art/r/rubens/12religi/39religi.jpg"/>
          <p:cNvPicPr>
            <a:picLocks noChangeAspect="1" noChangeArrowheads="1"/>
          </p:cNvPicPr>
          <p:nvPr/>
        </p:nvPicPr>
        <p:blipFill>
          <a:blip r:embed="rId2"/>
          <a:srcRect/>
          <a:stretch>
            <a:fillRect/>
          </a:stretch>
        </p:blipFill>
        <p:spPr bwMode="auto">
          <a:xfrm>
            <a:off x="1714480" y="3286124"/>
            <a:ext cx="7072362"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fade">
                                      <p:cBhvr>
                                        <p:cTn id="11" dur="2000"/>
                                        <p:tgtEl>
                                          <p:spTgt spid="348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5 Un tiem viņš sacīja: "Kurš no jums, ja tam dēls vai vērsis sabatā iekritīs akā, to tūdaļ nevilks laukā?" 6 Tie nekā uz to nespēja atbildēt.</a:t>
            </a:r>
            <a:endParaRPr lang="en-US" sz="2600" i="1" smtClean="0"/>
          </a:p>
        </p:txBody>
      </p:sp>
      <p:sp>
        <p:nvSpPr>
          <p:cNvPr id="7" name="Rectangle 6"/>
          <p:cNvSpPr>
            <a:spLocks noChangeArrowheads="1"/>
          </p:cNvSpPr>
          <p:nvPr/>
        </p:nvSpPr>
        <p:spPr bwMode="auto">
          <a:xfrm>
            <a:off x="0" y="1357313"/>
            <a:ext cx="9144000" cy="1816100"/>
          </a:xfrm>
          <a:prstGeom prst="rect">
            <a:avLst/>
          </a:prstGeom>
          <a:noFill/>
          <a:ln w="9525">
            <a:noFill/>
            <a:miter lim="800000"/>
            <a:headEnd/>
            <a:tailEnd/>
          </a:ln>
        </p:spPr>
        <p:txBody>
          <a:bodyPr>
            <a:spAutoFit/>
          </a:bodyPr>
          <a:lstStyle/>
          <a:p>
            <a:pPr>
              <a:buFontTx/>
              <a:buChar char="•"/>
            </a:pPr>
            <a:r>
              <a:rPr lang="lv-LV" sz="2800"/>
              <a:t>Jēzus viņus atmasko un </a:t>
            </a:r>
            <a:r>
              <a:rPr lang="lv-LV" sz="2800" b="1"/>
              <a:t>norāda</a:t>
            </a:r>
            <a:r>
              <a:rPr lang="lv-LV" sz="2800"/>
              <a:t> uz viņu </a:t>
            </a:r>
            <a:r>
              <a:rPr lang="lv-LV" sz="2800" b="1"/>
              <a:t>liekulību!</a:t>
            </a:r>
          </a:p>
          <a:p>
            <a:pPr>
              <a:buFontTx/>
              <a:buChar char="•"/>
            </a:pPr>
            <a:r>
              <a:rPr lang="lv-LV" sz="2800"/>
              <a:t>Kurš gan cilvēks ārkārtas situācijā neietu glābt savu lopiņu, kas iekritis akā.</a:t>
            </a:r>
          </a:p>
          <a:p>
            <a:pPr>
              <a:buFontTx/>
              <a:buChar char="•"/>
            </a:pPr>
            <a:endParaRPr lang="lv-LV" sz="2800"/>
          </a:p>
        </p:txBody>
      </p:sp>
      <p:sp>
        <p:nvSpPr>
          <p:cNvPr id="6148" name="Slide Number Placeholder 3"/>
          <p:cNvSpPr>
            <a:spLocks noGrp="1"/>
          </p:cNvSpPr>
          <p:nvPr>
            <p:ph type="sldNum" sz="quarter" idx="12"/>
          </p:nvPr>
        </p:nvSpPr>
        <p:spPr>
          <a:noFill/>
        </p:spPr>
        <p:txBody>
          <a:bodyPr/>
          <a:lstStyle/>
          <a:p>
            <a:fld id="{8A652C76-11D5-44FF-9FF3-DEB6BE4E2603}" type="slidenum">
              <a:rPr lang="lv-LV" smtClean="0"/>
              <a:pPr/>
              <a:t>6</a:t>
            </a:fld>
            <a:endParaRPr lang="lv-LV" smtClean="0"/>
          </a:p>
        </p:txBody>
      </p:sp>
      <p:pic>
        <p:nvPicPr>
          <p:cNvPr id="24578" name="Picture 2" descr="http://i.dailymail.co.uk/i/pix/2012/05/09/article-2141870-13001458000005DC-303_634x422.jpg"/>
          <p:cNvPicPr>
            <a:picLocks noChangeAspect="1" noChangeArrowheads="1"/>
          </p:cNvPicPr>
          <p:nvPr/>
        </p:nvPicPr>
        <p:blipFill>
          <a:blip r:embed="rId2"/>
          <a:srcRect/>
          <a:stretch>
            <a:fillRect/>
          </a:stretch>
        </p:blipFill>
        <p:spPr bwMode="auto">
          <a:xfrm>
            <a:off x="4786314" y="2428868"/>
            <a:ext cx="4286280" cy="4429132"/>
          </a:xfrm>
          <a:prstGeom prst="rect">
            <a:avLst/>
          </a:prstGeom>
          <a:ln>
            <a:noFill/>
          </a:ln>
          <a:effectLst>
            <a:softEdge rad="112500"/>
          </a:effectLst>
        </p:spPr>
      </p:pic>
      <p:sp>
        <p:nvSpPr>
          <p:cNvPr id="6150" name="Rectangle 5"/>
          <p:cNvSpPr>
            <a:spLocks noChangeArrowheads="1"/>
          </p:cNvSpPr>
          <p:nvPr/>
        </p:nvSpPr>
        <p:spPr bwMode="auto">
          <a:xfrm>
            <a:off x="0" y="2571750"/>
            <a:ext cx="4857750" cy="4400550"/>
          </a:xfrm>
          <a:prstGeom prst="rect">
            <a:avLst/>
          </a:prstGeom>
          <a:noFill/>
          <a:ln w="9525">
            <a:noFill/>
            <a:miter lim="800000"/>
            <a:headEnd/>
            <a:tailEnd/>
          </a:ln>
        </p:spPr>
        <p:txBody>
          <a:bodyPr>
            <a:spAutoFit/>
          </a:bodyPr>
          <a:lstStyle/>
          <a:p>
            <a:pPr>
              <a:buFont typeface="Arial" charset="0"/>
              <a:buChar char="•"/>
            </a:pPr>
            <a:r>
              <a:rPr lang="lv-LV" sz="2800"/>
              <a:t>Jēzus izsaka skarbu spriedumu farizejiem Mt.23:23 “</a:t>
            </a:r>
            <a:r>
              <a:rPr lang="lv-LV" sz="2800" i="1"/>
              <a:t>Vai jums, rakstu mācītāji un farizeji, jūs liekuļi! Jo jūs dodat desmito tiesu no mētrām, dillēm un ķimenēm un atstājat bez ievērības svarīgāko bauslībā: tiesu, žēlastību un ticību. Šo jums bija darīt un to neatstāt</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1438"/>
            <a:ext cx="9501188" cy="2205038"/>
          </a:xfrm>
        </p:spPr>
        <p:txBody>
          <a:bodyPr/>
          <a:lstStyle/>
          <a:p>
            <a:pPr algn="just">
              <a:buFontTx/>
              <a:buNone/>
            </a:pPr>
            <a:r>
              <a:rPr lang="lv-LV" sz="2700" i="1" smtClean="0"/>
              <a:t>    7 Tad Viņš ieraudzījis, ka mielastā saaicinātie viesi cenšas sev izmeklēt labākās vietas pie galda stāstīja tiem līdzību: "Ja tevi kāds aicina kāzās, nesēdies goda vietā, var gadīties, ka ir aicināts kāds cienīgāks par tevi, 9 un ka, viņam atnākot, tas, kurš aicinājis jūs abus, tev sacīs: dod vietu viņam. Un tad tev ar kaunu būs jāieņem pēdējā vieta. </a:t>
            </a:r>
            <a:endParaRPr lang="en-US" sz="2700" i="1" smtClean="0"/>
          </a:p>
        </p:txBody>
      </p:sp>
      <p:sp>
        <p:nvSpPr>
          <p:cNvPr id="7" name="Rectangle 6"/>
          <p:cNvSpPr>
            <a:spLocks noChangeArrowheads="1"/>
          </p:cNvSpPr>
          <p:nvPr/>
        </p:nvSpPr>
        <p:spPr bwMode="auto">
          <a:xfrm>
            <a:off x="0" y="2500313"/>
            <a:ext cx="5715000" cy="4400550"/>
          </a:xfrm>
          <a:prstGeom prst="rect">
            <a:avLst/>
          </a:prstGeom>
          <a:noFill/>
          <a:ln w="9525">
            <a:noFill/>
            <a:miter lim="800000"/>
            <a:headEnd/>
            <a:tailEnd/>
          </a:ln>
        </p:spPr>
        <p:txBody>
          <a:bodyPr>
            <a:spAutoFit/>
          </a:bodyPr>
          <a:lstStyle/>
          <a:p>
            <a:pPr>
              <a:buFontTx/>
              <a:buChar char="•"/>
            </a:pPr>
            <a:r>
              <a:rPr lang="lv-LV" sz="2800" b="1"/>
              <a:t>Ieņem labākas vietas</a:t>
            </a:r>
            <a:r>
              <a:rPr lang="lv-LV" sz="2800"/>
              <a:t>, pie </a:t>
            </a:r>
            <a:r>
              <a:rPr lang="lv-LV" sz="2800" b="1"/>
              <a:t>bagātākiem</a:t>
            </a:r>
            <a:r>
              <a:rPr lang="lv-LV" sz="2800"/>
              <a:t>, cerot, ka varbūt arī viņiem kāda daļa </a:t>
            </a:r>
            <a:r>
              <a:rPr lang="lv-LV" sz="2800" b="1"/>
              <a:t>bagātības atkrīt.</a:t>
            </a:r>
            <a:endParaRPr lang="lv-LV" sz="2800"/>
          </a:p>
          <a:p>
            <a:pPr>
              <a:buFontTx/>
              <a:buChar char="•"/>
            </a:pPr>
            <a:r>
              <a:rPr lang="lv-LV" sz="2800" b="1"/>
              <a:t>Dīvaini</a:t>
            </a:r>
            <a:r>
              <a:rPr lang="lv-LV" sz="2800"/>
              <a:t>, ka bieži vien cilvēki tieši </a:t>
            </a:r>
            <a:r>
              <a:rPr lang="lv-LV" sz="2800" b="1"/>
              <a:t>dievkalpojumā </a:t>
            </a:r>
            <a:r>
              <a:rPr lang="lv-LV" sz="2800"/>
              <a:t>ieņem </a:t>
            </a:r>
            <a:r>
              <a:rPr lang="lv-LV" sz="2800" b="1"/>
              <a:t>pēdējās rindas</a:t>
            </a:r>
            <a:r>
              <a:rPr lang="lv-LV" sz="2800"/>
              <a:t>, bet </a:t>
            </a:r>
            <a:r>
              <a:rPr lang="lv-LV" sz="2800" b="1"/>
              <a:t>kāzās – pirmās.</a:t>
            </a:r>
          </a:p>
          <a:p>
            <a:pPr>
              <a:buFontTx/>
              <a:buChar char="•"/>
            </a:pPr>
            <a:r>
              <a:rPr lang="lv-LV" sz="2800"/>
              <a:t>Jēzus parāda kādu </a:t>
            </a:r>
            <a:r>
              <a:rPr lang="lv-LV" sz="2800" b="1"/>
              <a:t>kaunu</a:t>
            </a:r>
            <a:r>
              <a:rPr lang="lv-LV" sz="2800"/>
              <a:t> var </a:t>
            </a:r>
            <a:r>
              <a:rPr lang="lv-LV" sz="2800" b="1"/>
              <a:t>piedzīvot</a:t>
            </a:r>
            <a:r>
              <a:rPr lang="lv-LV" sz="2800"/>
              <a:t> tad, ja </a:t>
            </a:r>
            <a:r>
              <a:rPr lang="lv-LV" sz="2800" b="1"/>
              <a:t>ar pazemību</a:t>
            </a:r>
            <a:r>
              <a:rPr lang="lv-LV" sz="2800"/>
              <a:t> </a:t>
            </a:r>
            <a:r>
              <a:rPr lang="lv-LV" sz="2800" b="1"/>
              <a:t>neizturas</a:t>
            </a:r>
            <a:r>
              <a:rPr lang="lv-LV" sz="2800"/>
              <a:t> pret apkārtējiem </a:t>
            </a:r>
            <a:r>
              <a:rPr lang="lv-LV" sz="2800" b="1"/>
              <a:t>cilvēkiem</a:t>
            </a:r>
            <a:r>
              <a:rPr lang="lv-LV" sz="2800"/>
              <a:t>.</a:t>
            </a:r>
          </a:p>
        </p:txBody>
      </p:sp>
      <p:sp>
        <p:nvSpPr>
          <p:cNvPr id="5124" name="Slide Number Placeholder 3"/>
          <p:cNvSpPr>
            <a:spLocks noGrp="1"/>
          </p:cNvSpPr>
          <p:nvPr>
            <p:ph type="sldNum" sz="quarter" idx="12"/>
          </p:nvPr>
        </p:nvSpPr>
        <p:spPr>
          <a:noFill/>
        </p:spPr>
        <p:txBody>
          <a:bodyPr/>
          <a:lstStyle/>
          <a:p>
            <a:fld id="{9ECB13F2-FD70-4F80-B728-AE63B529CCCF}" type="slidenum">
              <a:rPr lang="lv-LV" smtClean="0"/>
              <a:pPr/>
              <a:t>7</a:t>
            </a:fld>
            <a:endParaRPr lang="lv-LV" smtClean="0"/>
          </a:p>
        </p:txBody>
      </p:sp>
      <p:pic>
        <p:nvPicPr>
          <p:cNvPr id="6152" name="Picture 8" descr="http://dailyproverbsdotnet.files.wordpress.com/2012/08/banquet-in-the-great-hall.jpg"/>
          <p:cNvPicPr>
            <a:picLocks noChangeAspect="1" noChangeArrowheads="1"/>
          </p:cNvPicPr>
          <p:nvPr/>
        </p:nvPicPr>
        <p:blipFill>
          <a:blip r:embed="rId2"/>
          <a:srcRect/>
          <a:stretch>
            <a:fillRect/>
          </a:stretch>
        </p:blipFill>
        <p:spPr bwMode="auto">
          <a:xfrm>
            <a:off x="5500695" y="2396794"/>
            <a:ext cx="3643306" cy="44612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2"/>
                                        </p:tgtEl>
                                        <p:attrNameLst>
                                          <p:attrName>style.visibility</p:attrName>
                                        </p:attrNameLst>
                                      </p:cBhvr>
                                      <p:to>
                                        <p:strVal val="visible"/>
                                      </p:to>
                                    </p:set>
                                    <p:animEffect transition="in" filter="fade">
                                      <p:cBhvr>
                                        <p:cTn id="11" dur="2000"/>
                                        <p:tgtEl>
                                          <p:spTgt spid="615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a:buFontTx/>
              <a:buNone/>
            </a:pPr>
            <a:r>
              <a:rPr lang="lv-LV" sz="2800" i="1" smtClean="0"/>
              <a:t>   10 Bet, kad tevi aicina, ej un apsēdies pēdējā vietā, lai tas, kas tevi aicinājis, pienācis tev sacītu: draugs, kāp augstāk! Tad tu būsi pagodināts visu viesu priekšā. 11 Jo katrs, kas sevi paaugstina, tiks pazemināts, un, kas sevi pazemina, tas tiks paaugstināts."</a:t>
            </a:r>
            <a:endParaRPr lang="lv-LV" sz="2800" smtClean="0"/>
          </a:p>
        </p:txBody>
      </p:sp>
      <p:sp>
        <p:nvSpPr>
          <p:cNvPr id="7" name="Rectangle 6"/>
          <p:cNvSpPr>
            <a:spLocks noChangeArrowheads="1"/>
          </p:cNvSpPr>
          <p:nvPr/>
        </p:nvSpPr>
        <p:spPr bwMode="auto">
          <a:xfrm>
            <a:off x="0" y="2143125"/>
            <a:ext cx="5643563" cy="4832350"/>
          </a:xfrm>
          <a:prstGeom prst="rect">
            <a:avLst/>
          </a:prstGeom>
          <a:noFill/>
          <a:ln w="9525">
            <a:noFill/>
            <a:miter lim="800000"/>
            <a:headEnd/>
            <a:tailEnd/>
          </a:ln>
        </p:spPr>
        <p:txBody>
          <a:bodyPr>
            <a:spAutoFit/>
          </a:bodyPr>
          <a:lstStyle/>
          <a:p>
            <a:pPr>
              <a:buFontTx/>
              <a:buChar char="•"/>
            </a:pPr>
            <a:r>
              <a:rPr lang="lv-LV" sz="2800" b="1"/>
              <a:t>Pazemīgam būt</a:t>
            </a:r>
            <a:r>
              <a:rPr lang="lv-LV" sz="2800"/>
              <a:t> vienmēr </a:t>
            </a:r>
            <a:r>
              <a:rPr lang="lv-LV" sz="2800" b="1"/>
              <a:t>atmaksājās</a:t>
            </a:r>
            <a:r>
              <a:rPr lang="lv-LV" sz="2800"/>
              <a:t>!</a:t>
            </a:r>
          </a:p>
          <a:p>
            <a:pPr>
              <a:buFontTx/>
              <a:buChar char="•"/>
            </a:pPr>
            <a:r>
              <a:rPr lang="lv-LV" sz="2800"/>
              <a:t>Ja būsi cienīgs, tad </a:t>
            </a:r>
            <a:r>
              <a:rPr lang="lv-LV" sz="2800" b="1"/>
              <a:t>viesību organizators</a:t>
            </a:r>
            <a:r>
              <a:rPr lang="lv-LV" sz="2800"/>
              <a:t> tev </a:t>
            </a:r>
            <a:r>
              <a:rPr lang="lv-LV" sz="2800" b="1"/>
              <a:t>izrādīs godu</a:t>
            </a:r>
            <a:r>
              <a:rPr lang="lv-LV" sz="2800"/>
              <a:t> un tevi </a:t>
            </a:r>
            <a:r>
              <a:rPr lang="lv-LV" sz="2800" b="1"/>
              <a:t>aicinās ieņemt labāku vietu</a:t>
            </a:r>
            <a:r>
              <a:rPr lang="lv-LV" sz="2800"/>
              <a:t>.</a:t>
            </a:r>
          </a:p>
          <a:p>
            <a:pPr>
              <a:buFontTx/>
              <a:buChar char="•"/>
            </a:pPr>
            <a:r>
              <a:rPr lang="lv-LV" sz="2800"/>
              <a:t>Īstu </a:t>
            </a:r>
            <a:r>
              <a:rPr lang="lv-LV" sz="2800" b="1"/>
              <a:t>pazemību</a:t>
            </a:r>
            <a:r>
              <a:rPr lang="lv-LV" sz="2800"/>
              <a:t> nevar ilgtermiņā </a:t>
            </a:r>
            <a:r>
              <a:rPr lang="lv-LV" sz="2800" b="1"/>
              <a:t>notēlot</a:t>
            </a:r>
            <a:r>
              <a:rPr lang="lv-LV" sz="2800"/>
              <a:t>, uz to </a:t>
            </a:r>
            <a:r>
              <a:rPr lang="lv-LV" sz="2800" b="1"/>
              <a:t>nevar piespiest</a:t>
            </a:r>
            <a:r>
              <a:rPr lang="lv-LV" sz="2800"/>
              <a:t> ar </a:t>
            </a:r>
            <a:r>
              <a:rPr lang="lv-LV" sz="2800" b="1"/>
              <a:t>bauslības pletni</a:t>
            </a:r>
            <a:r>
              <a:rPr lang="lv-LV" sz="2800"/>
              <a:t>.</a:t>
            </a:r>
          </a:p>
          <a:p>
            <a:pPr>
              <a:buFontTx/>
              <a:buChar char="•"/>
            </a:pPr>
            <a:r>
              <a:rPr lang="lv-LV" sz="2800"/>
              <a:t>To, </a:t>
            </a:r>
            <a:r>
              <a:rPr lang="lv-LV" sz="2800" b="1"/>
              <a:t>ko</a:t>
            </a:r>
            <a:r>
              <a:rPr lang="lv-LV" sz="2800"/>
              <a:t> </a:t>
            </a:r>
            <a:r>
              <a:rPr lang="lv-LV" sz="2800" b="1"/>
              <a:t>Jēzus aicina</a:t>
            </a:r>
            <a:r>
              <a:rPr lang="lv-LV" sz="2800"/>
              <a:t> darīt var tikai ar </a:t>
            </a:r>
            <a:r>
              <a:rPr lang="lv-LV" sz="2800" b="1"/>
              <a:t>satriektu</a:t>
            </a:r>
            <a:r>
              <a:rPr lang="lv-LV" sz="2800"/>
              <a:t> un </a:t>
            </a:r>
            <a:r>
              <a:rPr lang="lv-LV" sz="2800" b="1"/>
              <a:t>ticīgu</a:t>
            </a:r>
            <a:r>
              <a:rPr lang="lv-LV" sz="2800"/>
              <a:t> </a:t>
            </a:r>
            <a:r>
              <a:rPr lang="lv-LV" sz="2800" b="1"/>
              <a:t>sirdi izdarīt</a:t>
            </a:r>
            <a:r>
              <a:rPr lang="lv-LV" sz="2800"/>
              <a:t>.</a:t>
            </a:r>
          </a:p>
        </p:txBody>
      </p:sp>
      <p:sp>
        <p:nvSpPr>
          <p:cNvPr id="7172" name="Slide Number Placeholder 3"/>
          <p:cNvSpPr>
            <a:spLocks noGrp="1"/>
          </p:cNvSpPr>
          <p:nvPr>
            <p:ph type="sldNum" sz="quarter" idx="12"/>
          </p:nvPr>
        </p:nvSpPr>
        <p:spPr>
          <a:noFill/>
        </p:spPr>
        <p:txBody>
          <a:bodyPr/>
          <a:lstStyle/>
          <a:p>
            <a:fld id="{BF91810B-8A41-4D38-BA6F-63F12510FFFD}" type="slidenum">
              <a:rPr lang="lv-LV" smtClean="0"/>
              <a:pPr/>
              <a:t>8</a:t>
            </a:fld>
            <a:endParaRPr lang="lv-LV" smtClean="0"/>
          </a:p>
        </p:txBody>
      </p:sp>
      <p:pic>
        <p:nvPicPr>
          <p:cNvPr id="7174" name="Picture 6" descr="http://dailylectionarynotes.files.wordpress.com/2011/05/jesus-at-table-simon-pharisee.jpg"/>
          <p:cNvPicPr>
            <a:picLocks noChangeAspect="1" noChangeArrowheads="1"/>
          </p:cNvPicPr>
          <p:nvPr/>
        </p:nvPicPr>
        <p:blipFill>
          <a:blip r:embed="rId2"/>
          <a:srcRect r="17073"/>
          <a:stretch>
            <a:fillRect/>
          </a:stretch>
        </p:blipFill>
        <p:spPr bwMode="auto">
          <a:xfrm>
            <a:off x="5572131" y="2143116"/>
            <a:ext cx="3429025" cy="45509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700" i="1" smtClean="0"/>
              <a:t>   12 Viņš sacīja arī uz nama tēvam, kas Viņu bija aicinājis: "Kad tu rīko pusdienas vai vakariņas, neaicini nedz savus draugus, nedz brāļus, nedz radus, nedz bagātus kaimiņus, ka arī viņi tevi neaicinātu un nenotiktu savstarpēja atlīdzināšana. 13 Bet, kad tu rīko mielastu, aicini nabagus, kroplus, tizlus, aklus; 14 un tu būsi svētīgs, jo viņiem nav ar ko tev atlīdzināt; tev tiks atlīdzināts pie taisno augšāmcelšanās."</a:t>
            </a:r>
            <a:endParaRPr lang="lv-LV" sz="2700" smtClean="0"/>
          </a:p>
        </p:txBody>
      </p:sp>
      <p:sp>
        <p:nvSpPr>
          <p:cNvPr id="7" name="Rectangle 6"/>
          <p:cNvSpPr>
            <a:spLocks noChangeArrowheads="1"/>
          </p:cNvSpPr>
          <p:nvPr/>
        </p:nvSpPr>
        <p:spPr bwMode="auto">
          <a:xfrm>
            <a:off x="0" y="2571750"/>
            <a:ext cx="9144000" cy="1816100"/>
          </a:xfrm>
          <a:prstGeom prst="rect">
            <a:avLst/>
          </a:prstGeom>
          <a:noFill/>
          <a:ln w="9525">
            <a:noFill/>
            <a:miter lim="800000"/>
            <a:headEnd/>
            <a:tailEnd/>
          </a:ln>
        </p:spPr>
        <p:txBody>
          <a:bodyPr>
            <a:spAutoFit/>
          </a:bodyPr>
          <a:lstStyle/>
          <a:p>
            <a:pPr>
              <a:buFontTx/>
              <a:buChar char="•"/>
            </a:pPr>
            <a:r>
              <a:rPr lang="lv-LV" sz="2800"/>
              <a:t>Bieži vien </a:t>
            </a:r>
            <a:r>
              <a:rPr lang="lv-LV" sz="2800" b="1"/>
              <a:t>cilvēki domā</a:t>
            </a:r>
            <a:r>
              <a:rPr lang="lv-LV" sz="2800"/>
              <a:t>, ka tādas </a:t>
            </a:r>
            <a:r>
              <a:rPr lang="lv-LV" sz="2800" b="1"/>
              <a:t>cepures</a:t>
            </a:r>
            <a:r>
              <a:rPr lang="lv-LV" sz="2800"/>
              <a:t> šeit savilktas </a:t>
            </a:r>
            <a:r>
              <a:rPr lang="lv-LV" sz="2800" b="1"/>
              <a:t>galvā</a:t>
            </a:r>
            <a:r>
              <a:rPr lang="lv-LV" sz="2800"/>
              <a:t>, tādas būs arī </a:t>
            </a:r>
            <a:r>
              <a:rPr lang="lv-LV" sz="2800" b="1"/>
              <a:t>valstībā</a:t>
            </a:r>
            <a:r>
              <a:rPr lang="lv-LV" sz="2800"/>
              <a:t>.</a:t>
            </a:r>
          </a:p>
          <a:p>
            <a:pPr>
              <a:buFontTx/>
              <a:buChar char="•"/>
            </a:pPr>
            <a:r>
              <a:rPr lang="lv-LV" sz="2800"/>
              <a:t>Bet katrs </a:t>
            </a:r>
            <a:r>
              <a:rPr lang="lv-LV" sz="2800" b="1"/>
              <a:t>kristietis</a:t>
            </a:r>
            <a:r>
              <a:rPr lang="lv-LV" sz="2800"/>
              <a:t> zina, ka ne jau pēc </a:t>
            </a:r>
            <a:r>
              <a:rPr lang="lv-LV" sz="2800" b="1"/>
              <a:t>amatiem</a:t>
            </a:r>
            <a:r>
              <a:rPr lang="lv-LV" sz="2800"/>
              <a:t> virs zemes, bet pēc sirds </a:t>
            </a:r>
            <a:r>
              <a:rPr lang="lv-LV" sz="2800" b="1"/>
              <a:t>ticības un kalpošanas Dievam</a:t>
            </a:r>
            <a:r>
              <a:rPr lang="lv-LV" sz="2800"/>
              <a:t>.</a:t>
            </a:r>
          </a:p>
        </p:txBody>
      </p:sp>
      <p:sp>
        <p:nvSpPr>
          <p:cNvPr id="8196" name="Slide Number Placeholder 3"/>
          <p:cNvSpPr>
            <a:spLocks noGrp="1"/>
          </p:cNvSpPr>
          <p:nvPr>
            <p:ph type="sldNum" sz="quarter" idx="12"/>
          </p:nvPr>
        </p:nvSpPr>
        <p:spPr>
          <a:noFill/>
        </p:spPr>
        <p:txBody>
          <a:bodyPr/>
          <a:lstStyle/>
          <a:p>
            <a:fld id="{3EB2F6E7-13FE-4E2E-9707-35B715246F6E}" type="slidenum">
              <a:rPr lang="lv-LV" smtClean="0"/>
              <a:pPr/>
              <a:t>9</a:t>
            </a:fld>
            <a:endParaRPr lang="lv-LV" smtClean="0"/>
          </a:p>
        </p:txBody>
      </p:sp>
      <p:pic>
        <p:nvPicPr>
          <p:cNvPr id="5" name="Picture 5" descr="http://t3.gstatic.com/images?q=tbn:ANd9GcSTceKqzevkB--Tc0PqbUiHiuHTynKyLotOjp0v3lbSgfkLBlx1HQ"/>
          <p:cNvPicPr>
            <a:picLocks noChangeAspect="1" noChangeArrowheads="1"/>
          </p:cNvPicPr>
          <p:nvPr/>
        </p:nvPicPr>
        <p:blipFill>
          <a:blip r:embed="rId2" cstate="print"/>
          <a:srcRect/>
          <a:stretch>
            <a:fillRect/>
          </a:stretch>
        </p:blipFill>
        <p:spPr bwMode="auto">
          <a:xfrm>
            <a:off x="0" y="4219887"/>
            <a:ext cx="3224358" cy="2638113"/>
          </a:xfrm>
          <a:prstGeom prst="rect">
            <a:avLst/>
          </a:prstGeom>
          <a:ln>
            <a:noFill/>
          </a:ln>
          <a:effectLst>
            <a:softEdge rad="112500"/>
          </a:effectLst>
        </p:spPr>
      </p:pic>
      <p:pic>
        <p:nvPicPr>
          <p:cNvPr id="6" name="Picture 7" descr="http://t2.gstatic.com/images?q=tbn:ANd9GcQzoJ_hm4Lu5UsLPez6XpttvFe4TpFtCrs8jXOUVPYhNlVOlqViqA"/>
          <p:cNvPicPr>
            <a:picLocks noChangeAspect="1" noChangeArrowheads="1"/>
          </p:cNvPicPr>
          <p:nvPr/>
        </p:nvPicPr>
        <p:blipFill>
          <a:blip r:embed="rId3" cstate="print"/>
          <a:srcRect/>
          <a:stretch>
            <a:fillRect/>
          </a:stretch>
        </p:blipFill>
        <p:spPr bwMode="auto">
          <a:xfrm>
            <a:off x="3203848" y="4286256"/>
            <a:ext cx="2645494" cy="2571744"/>
          </a:xfrm>
          <a:prstGeom prst="rect">
            <a:avLst/>
          </a:prstGeom>
          <a:ln>
            <a:noFill/>
          </a:ln>
          <a:effectLst>
            <a:softEdge rad="112500"/>
          </a:effectLst>
        </p:spPr>
      </p:pic>
      <p:pic>
        <p:nvPicPr>
          <p:cNvPr id="8" name="Picture 9" descr="http://t2.gstatic.com/images?q=tbn:ANd9GcRp6LYDmmKOfnFLoD06pKjOwZmJZaBxVxPA9P3bu83l34J_eI0Tkw"/>
          <p:cNvPicPr>
            <a:picLocks noChangeAspect="1" noChangeArrowheads="1"/>
          </p:cNvPicPr>
          <p:nvPr/>
        </p:nvPicPr>
        <p:blipFill>
          <a:blip r:embed="rId4" cstate="print"/>
          <a:srcRect r="12670"/>
          <a:stretch>
            <a:fillRect/>
          </a:stretch>
        </p:blipFill>
        <p:spPr bwMode="auto">
          <a:xfrm>
            <a:off x="5804186" y="4357695"/>
            <a:ext cx="3339815" cy="25003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6500"/>
                            </p:stCondLst>
                            <p:childTnLst>
                              <p:par>
                                <p:cTn id="26" presetID="2" presetClass="entr" presetSubtype="4" fill="hold"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additive="base">
                                        <p:cTn id="2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3105</TotalTime>
  <Words>898</Words>
  <Application>Microsoft Office PowerPoint</Application>
  <PresentationFormat>On-screen Show (4:3)</PresentationFormat>
  <Paragraphs>48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Verdana</vt:lpstr>
      <vt:lpstr>Wingdings</vt:lpstr>
      <vt:lpstr>Default Design</vt:lpstr>
      <vt:lpstr>Lk.14:1-14 Liekulība un Pazemība</vt:lpstr>
      <vt:lpstr>Lk.14:1-6 Liekulība</vt:lpstr>
      <vt:lpstr>Lk.14:1,7-14 Pazemība</vt:lpstr>
      <vt:lpstr>Slide 4</vt:lpstr>
      <vt:lpstr>Slide 5</vt:lpstr>
      <vt:lpstr>Slide 6</vt:lpstr>
      <vt:lpstr>Slide 7</vt:lpstr>
      <vt:lpstr>Slide 8</vt:lpstr>
      <vt:lpstr>Slide 9</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117</cp:revision>
  <dcterms:created xsi:type="dcterms:W3CDTF">2010-10-07T14:46:11Z</dcterms:created>
  <dcterms:modified xsi:type="dcterms:W3CDTF">2017-09-22T15:07:46Z</dcterms:modified>
</cp:coreProperties>
</file>