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80" r:id="rId2"/>
    <p:sldId id="258" r:id="rId3"/>
    <p:sldId id="276" r:id="rId4"/>
    <p:sldId id="284" r:id="rId5"/>
    <p:sldId id="261" r:id="rId6"/>
    <p:sldId id="268" r:id="rId7"/>
    <p:sldId id="273" r:id="rId8"/>
    <p:sldId id="282" r:id="rId9"/>
    <p:sldId id="283" r:id="rId10"/>
    <p:sldId id="279" r:id="rId11"/>
    <p:sldId id="272" r:id="rId12"/>
  </p:sldIdLst>
  <p:sldSz cx="9144000" cy="6858000" type="screen4x3"/>
  <p:notesSz cx="6797675" cy="9926638"/>
  <p:defaultTextStyle>
    <a:defPPr>
      <a:defRPr lang="lv-LV"/>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94660"/>
  </p:normalViewPr>
  <p:slideViewPr>
    <p:cSldViewPr>
      <p:cViewPr varScale="1">
        <p:scale>
          <a:sx n="73" d="100"/>
          <a:sy n="73" d="100"/>
        </p:scale>
        <p:origin x="-738"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8BAA5C2F-4145-4B43-9DF0-B66B2C2055A9}" type="slidenum">
              <a:rPr lang="lv-LV"/>
              <a:pPr>
                <a:defRPr/>
              </a:pPr>
              <a:t>‹#›</a:t>
            </a:fld>
            <a:endParaRPr lang="lv-LV"/>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F25EBD2A-3474-40F2-A6A5-4FA167E1EFF4}" type="slidenum">
              <a:rPr lang="lv-LV"/>
              <a:pPr>
                <a:defRPr/>
              </a:pPr>
              <a:t>‹#›</a:t>
            </a:fld>
            <a:endParaRPr lang="lv-LV"/>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D9414AFD-DA7D-4778-B7B5-6D6D3AC3448E}" type="slidenum">
              <a:rPr lang="lv-LV"/>
              <a:pPr>
                <a:defRPr/>
              </a:pPr>
              <a:t>‹#›</a:t>
            </a:fld>
            <a:endParaRPr lang="lv-LV"/>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8DB774AE-6877-43B7-8A4C-D3F095D108B3}" type="slidenum">
              <a:rPr lang="lv-LV"/>
              <a:pPr>
                <a:defRPr/>
              </a:pPr>
              <a:t>‹#›</a:t>
            </a:fld>
            <a:endParaRPr lang="lv-LV"/>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FB8E56FE-65A9-47D1-8DE4-31A6FE6DCA60}" type="slidenum">
              <a:rPr lang="lv-LV"/>
              <a:pPr>
                <a:defRPr/>
              </a:pPr>
              <a:t>‹#›</a:t>
            </a:fld>
            <a:endParaRPr lang="lv-LV"/>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3DABB7E1-3457-4275-8BB7-93213F63F941}" type="slidenum">
              <a:rPr lang="lv-LV"/>
              <a:pPr>
                <a:defRPr/>
              </a:pPr>
              <a:t>‹#›</a:t>
            </a:fld>
            <a:endParaRPr lang="lv-LV"/>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lv-LV"/>
          </a:p>
        </p:txBody>
      </p:sp>
      <p:sp>
        <p:nvSpPr>
          <p:cNvPr id="8" name="Rectangle 5"/>
          <p:cNvSpPr>
            <a:spLocks noGrp="1" noChangeArrowheads="1"/>
          </p:cNvSpPr>
          <p:nvPr>
            <p:ph type="ftr" sz="quarter" idx="11"/>
          </p:nvPr>
        </p:nvSpPr>
        <p:spPr>
          <a:ln/>
        </p:spPr>
        <p:txBody>
          <a:bodyPr/>
          <a:lstStyle>
            <a:lvl1pPr>
              <a:defRPr/>
            </a:lvl1pPr>
          </a:lstStyle>
          <a:p>
            <a:pPr>
              <a:defRPr/>
            </a:pPr>
            <a:endParaRPr lang="lv-LV"/>
          </a:p>
        </p:txBody>
      </p:sp>
      <p:sp>
        <p:nvSpPr>
          <p:cNvPr id="9" name="Rectangle 6"/>
          <p:cNvSpPr>
            <a:spLocks noGrp="1" noChangeArrowheads="1"/>
          </p:cNvSpPr>
          <p:nvPr>
            <p:ph type="sldNum" sz="quarter" idx="12"/>
          </p:nvPr>
        </p:nvSpPr>
        <p:spPr>
          <a:ln/>
        </p:spPr>
        <p:txBody>
          <a:bodyPr/>
          <a:lstStyle>
            <a:lvl1pPr>
              <a:defRPr/>
            </a:lvl1pPr>
          </a:lstStyle>
          <a:p>
            <a:pPr>
              <a:defRPr/>
            </a:pPr>
            <a:fld id="{24987238-16D3-44DA-89D0-CFA5E1573E96}" type="slidenum">
              <a:rPr lang="lv-LV"/>
              <a:pPr>
                <a:defRPr/>
              </a:pPr>
              <a:t>‹#›</a:t>
            </a:fld>
            <a:endParaRPr lang="lv-LV"/>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lv-LV"/>
          </a:p>
        </p:txBody>
      </p:sp>
      <p:sp>
        <p:nvSpPr>
          <p:cNvPr id="4" name="Rectangle 5"/>
          <p:cNvSpPr>
            <a:spLocks noGrp="1" noChangeArrowheads="1"/>
          </p:cNvSpPr>
          <p:nvPr>
            <p:ph type="ftr" sz="quarter" idx="11"/>
          </p:nvPr>
        </p:nvSpPr>
        <p:spPr>
          <a:ln/>
        </p:spPr>
        <p:txBody>
          <a:bodyPr/>
          <a:lstStyle>
            <a:lvl1pPr>
              <a:defRPr/>
            </a:lvl1pPr>
          </a:lstStyle>
          <a:p>
            <a:pPr>
              <a:defRPr/>
            </a:pPr>
            <a:endParaRPr lang="lv-LV"/>
          </a:p>
        </p:txBody>
      </p:sp>
      <p:sp>
        <p:nvSpPr>
          <p:cNvPr id="5" name="Rectangle 6"/>
          <p:cNvSpPr>
            <a:spLocks noGrp="1" noChangeArrowheads="1"/>
          </p:cNvSpPr>
          <p:nvPr>
            <p:ph type="sldNum" sz="quarter" idx="12"/>
          </p:nvPr>
        </p:nvSpPr>
        <p:spPr>
          <a:ln/>
        </p:spPr>
        <p:txBody>
          <a:bodyPr/>
          <a:lstStyle>
            <a:lvl1pPr>
              <a:defRPr/>
            </a:lvl1pPr>
          </a:lstStyle>
          <a:p>
            <a:pPr>
              <a:defRPr/>
            </a:pPr>
            <a:fld id="{6E8D69BE-9AA5-484F-BB14-24F39346664F}" type="slidenum">
              <a:rPr lang="lv-LV"/>
              <a:pPr>
                <a:defRPr/>
              </a:pPr>
              <a:t>‹#›</a:t>
            </a:fld>
            <a:endParaRPr lang="lv-LV"/>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lv-LV"/>
          </a:p>
        </p:txBody>
      </p:sp>
      <p:sp>
        <p:nvSpPr>
          <p:cNvPr id="3" name="Rectangle 5"/>
          <p:cNvSpPr>
            <a:spLocks noGrp="1" noChangeArrowheads="1"/>
          </p:cNvSpPr>
          <p:nvPr>
            <p:ph type="ftr" sz="quarter" idx="11"/>
          </p:nvPr>
        </p:nvSpPr>
        <p:spPr>
          <a:ln/>
        </p:spPr>
        <p:txBody>
          <a:bodyPr/>
          <a:lstStyle>
            <a:lvl1pPr>
              <a:defRPr/>
            </a:lvl1pPr>
          </a:lstStyle>
          <a:p>
            <a:pPr>
              <a:defRPr/>
            </a:pPr>
            <a:endParaRPr lang="lv-LV"/>
          </a:p>
        </p:txBody>
      </p:sp>
      <p:sp>
        <p:nvSpPr>
          <p:cNvPr id="4" name="Rectangle 6"/>
          <p:cNvSpPr>
            <a:spLocks noGrp="1" noChangeArrowheads="1"/>
          </p:cNvSpPr>
          <p:nvPr>
            <p:ph type="sldNum" sz="quarter" idx="12"/>
          </p:nvPr>
        </p:nvSpPr>
        <p:spPr>
          <a:ln/>
        </p:spPr>
        <p:txBody>
          <a:bodyPr/>
          <a:lstStyle>
            <a:lvl1pPr>
              <a:defRPr/>
            </a:lvl1pPr>
          </a:lstStyle>
          <a:p>
            <a:pPr>
              <a:defRPr/>
            </a:pPr>
            <a:fld id="{0C43D46E-B951-494C-B07E-6C5441FADFE2}" type="slidenum">
              <a:rPr lang="lv-LV"/>
              <a:pPr>
                <a:defRPr/>
              </a:pPr>
              <a:t>‹#›</a:t>
            </a:fld>
            <a:endParaRPr lang="lv-LV"/>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12028630-8AF3-4720-B3A6-0D10CFCB9E15}" type="slidenum">
              <a:rPr lang="lv-LV"/>
              <a:pPr>
                <a:defRPr/>
              </a:pPr>
              <a:t>‹#›</a:t>
            </a:fld>
            <a:endParaRPr lang="lv-LV"/>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5E83ED4D-0927-4A08-9AA8-A7601D8BC0A8}" type="slidenum">
              <a:rPr lang="lv-LV"/>
              <a:pPr>
                <a:defRPr/>
              </a:pPr>
              <a:t>‹#›</a:t>
            </a:fld>
            <a:endParaRPr lang="lv-LV"/>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5E9EFF"/>
            </a:gs>
            <a:gs pos="39999">
              <a:srgbClr val="85C2FF"/>
            </a:gs>
            <a:gs pos="70000">
              <a:srgbClr val="C4D6EB"/>
            </a:gs>
            <a:gs pos="100000">
              <a:srgbClr val="FFEBFA"/>
            </a:gs>
          </a:gsLst>
          <a:lin ang="5400000"/>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lv-LV"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lv-LV" smtClean="0"/>
              <a:t>Click to edit Master text styles</a:t>
            </a:r>
          </a:p>
          <a:p>
            <a:pPr lvl="1"/>
            <a:r>
              <a:rPr lang="lv-LV" smtClean="0"/>
              <a:t>Second level</a:t>
            </a:r>
          </a:p>
          <a:p>
            <a:pPr lvl="2"/>
            <a:r>
              <a:rPr lang="lv-LV" smtClean="0"/>
              <a:t>Third level</a:t>
            </a:r>
          </a:p>
          <a:p>
            <a:pPr lvl="3"/>
            <a:r>
              <a:rPr lang="lv-LV" smtClean="0"/>
              <a:t>Fourth level</a:t>
            </a:r>
          </a:p>
          <a:p>
            <a:pPr lvl="4"/>
            <a:r>
              <a:rPr lang="lv-LV"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a:defRPr/>
            </a:pPr>
            <a:endParaRPr lang="lv-LV"/>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a:defRPr/>
            </a:pPr>
            <a:endParaRPr lang="lv-LV"/>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BF4B2F2D-F2CE-4585-91D3-DB9BBC8694C1}" type="slidenum">
              <a:rPr lang="lv-LV"/>
              <a:pPr>
                <a:defRPr/>
              </a:pPr>
              <a:t>‹#›</a:t>
            </a:fld>
            <a:endParaRPr lang="lv-LV"/>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1.w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0" name="Rectangle 2"/>
          <p:cNvSpPr>
            <a:spLocks noGrp="1" noChangeArrowheads="1"/>
          </p:cNvSpPr>
          <p:nvPr>
            <p:ph type="title"/>
          </p:nvPr>
        </p:nvSpPr>
        <p:spPr>
          <a:xfrm>
            <a:off x="611188" y="0"/>
            <a:ext cx="8175625" cy="714375"/>
          </a:xfrm>
        </p:spPr>
        <p:txBody>
          <a:bodyPr/>
          <a:lstStyle/>
          <a:p>
            <a:pPr eaLnBrk="1" hangingPunct="1"/>
            <a:r>
              <a:rPr lang="lv-LV" b="1" smtClean="0">
                <a:solidFill>
                  <a:schemeClr val="tx1"/>
                </a:solidFill>
              </a:rPr>
              <a:t>Jer.33:10-16 Advente</a:t>
            </a:r>
          </a:p>
        </p:txBody>
      </p:sp>
      <p:pic>
        <p:nvPicPr>
          <p:cNvPr id="4098" name="Picture 3" descr="DOVE019"/>
          <p:cNvPicPr>
            <a:picLocks noChangeAspect="1" noChangeArrowheads="1"/>
          </p:cNvPicPr>
          <p:nvPr/>
        </p:nvPicPr>
        <p:blipFill>
          <a:blip r:embed="rId2" cstate="print"/>
          <a:srcRect/>
          <a:stretch>
            <a:fillRect/>
          </a:stretch>
        </p:blipFill>
        <p:spPr bwMode="auto">
          <a:xfrm>
            <a:off x="214313" y="0"/>
            <a:ext cx="485775" cy="692150"/>
          </a:xfrm>
          <a:prstGeom prst="rect">
            <a:avLst/>
          </a:prstGeom>
          <a:noFill/>
          <a:ln w="9525">
            <a:noFill/>
            <a:miter lim="800000"/>
            <a:headEnd/>
            <a:tailEnd/>
          </a:ln>
        </p:spPr>
      </p:pic>
      <p:sp>
        <p:nvSpPr>
          <p:cNvPr id="4099" name="Text Box 6"/>
          <p:cNvSpPr txBox="1">
            <a:spLocks noChangeArrowheads="1"/>
          </p:cNvSpPr>
          <p:nvPr/>
        </p:nvSpPr>
        <p:spPr bwMode="auto">
          <a:xfrm>
            <a:off x="7429500" y="0"/>
            <a:ext cx="1714500" cy="400050"/>
          </a:xfrm>
          <a:prstGeom prst="rect">
            <a:avLst/>
          </a:prstGeom>
          <a:noFill/>
          <a:ln w="9525">
            <a:noFill/>
            <a:miter lim="800000"/>
            <a:headEnd/>
            <a:tailEnd/>
          </a:ln>
        </p:spPr>
        <p:txBody>
          <a:bodyPr>
            <a:spAutoFit/>
          </a:bodyPr>
          <a:lstStyle/>
          <a:p>
            <a:pPr>
              <a:spcBef>
                <a:spcPct val="50000"/>
              </a:spcBef>
            </a:pPr>
            <a:r>
              <a:rPr lang="lv-LV" sz="2000" dirty="0" smtClean="0"/>
              <a:t>5.dec.2021.</a:t>
            </a:r>
            <a:endParaRPr lang="lv-LV" sz="2000" dirty="0"/>
          </a:p>
        </p:txBody>
      </p:sp>
      <p:sp>
        <p:nvSpPr>
          <p:cNvPr id="4101" name="Text Box 6"/>
          <p:cNvSpPr txBox="1">
            <a:spLocks noChangeArrowheads="1"/>
          </p:cNvSpPr>
          <p:nvPr/>
        </p:nvSpPr>
        <p:spPr bwMode="auto">
          <a:xfrm>
            <a:off x="6143625" y="600075"/>
            <a:ext cx="3000375" cy="400050"/>
          </a:xfrm>
          <a:prstGeom prst="rect">
            <a:avLst/>
          </a:prstGeom>
          <a:noFill/>
          <a:ln w="9525">
            <a:noFill/>
            <a:miter lim="800000"/>
            <a:headEnd/>
            <a:tailEnd/>
          </a:ln>
        </p:spPr>
        <p:txBody>
          <a:bodyPr>
            <a:spAutoFit/>
          </a:bodyPr>
          <a:lstStyle/>
          <a:p>
            <a:pPr>
              <a:spcBef>
                <a:spcPct val="50000"/>
              </a:spcBef>
            </a:pPr>
            <a:r>
              <a:rPr lang="lv-LV" sz="2000"/>
              <a:t>Māc. Roberts Otomers</a:t>
            </a:r>
          </a:p>
        </p:txBody>
      </p:sp>
      <p:pic>
        <p:nvPicPr>
          <p:cNvPr id="4103" name="Picture 7" descr="http://dailyoffice.files.wordpress.com/2010/11/advent-1000.jpg"/>
          <p:cNvPicPr>
            <a:picLocks noChangeAspect="1" noChangeArrowheads="1"/>
          </p:cNvPicPr>
          <p:nvPr/>
        </p:nvPicPr>
        <p:blipFill>
          <a:blip r:embed="rId3" cstate="print"/>
          <a:srcRect/>
          <a:stretch>
            <a:fillRect/>
          </a:stretch>
        </p:blipFill>
        <p:spPr bwMode="auto">
          <a:xfrm>
            <a:off x="71406" y="1000108"/>
            <a:ext cx="8929718" cy="5591176"/>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468313" y="0"/>
            <a:ext cx="8229600" cy="714375"/>
          </a:xfrm>
        </p:spPr>
        <p:txBody>
          <a:bodyPr/>
          <a:lstStyle/>
          <a:p>
            <a:pPr eaLnBrk="1" hangingPunct="1"/>
            <a:r>
              <a:rPr lang="lv-LV" b="1" smtClean="0">
                <a:solidFill>
                  <a:schemeClr val="tx1"/>
                </a:solidFill>
              </a:rPr>
              <a:t>Noslēgums</a:t>
            </a:r>
          </a:p>
        </p:txBody>
      </p:sp>
      <p:sp>
        <p:nvSpPr>
          <p:cNvPr id="7" name="Rectangle 6"/>
          <p:cNvSpPr>
            <a:spLocks noChangeArrowheads="1"/>
          </p:cNvSpPr>
          <p:nvPr/>
        </p:nvSpPr>
        <p:spPr bwMode="auto">
          <a:xfrm>
            <a:off x="0" y="642938"/>
            <a:ext cx="9144000" cy="2677656"/>
          </a:xfrm>
          <a:prstGeom prst="rect">
            <a:avLst/>
          </a:prstGeom>
          <a:noFill/>
          <a:ln w="9525">
            <a:noFill/>
            <a:miter lim="800000"/>
            <a:headEnd/>
            <a:tailEnd/>
          </a:ln>
        </p:spPr>
        <p:txBody>
          <a:bodyPr>
            <a:spAutoFit/>
          </a:bodyPr>
          <a:lstStyle/>
          <a:p>
            <a:pPr>
              <a:buFontTx/>
              <a:buChar char="•"/>
            </a:pPr>
            <a:r>
              <a:rPr lang="lv-LV" sz="2800" b="1" dirty="0" smtClean="0"/>
              <a:t>Jeremija </a:t>
            </a:r>
            <a:r>
              <a:rPr lang="lv-LV" sz="2800" dirty="0" smtClean="0"/>
              <a:t>grib </a:t>
            </a:r>
            <a:r>
              <a:rPr lang="lv-LV" sz="2800" b="1" dirty="0" smtClean="0"/>
              <a:t>stiprināt tautu </a:t>
            </a:r>
            <a:r>
              <a:rPr lang="lv-LV" sz="2800" dirty="0" smtClean="0"/>
              <a:t>ļoti </a:t>
            </a:r>
            <a:r>
              <a:rPr lang="lv-LV" sz="2800" b="1" dirty="0" smtClean="0"/>
              <a:t>grūtā brīdī </a:t>
            </a:r>
            <a:r>
              <a:rPr lang="lv-LV" sz="2800" dirty="0" smtClean="0"/>
              <a:t>un viņš to stiprina ar </a:t>
            </a:r>
            <a:r>
              <a:rPr lang="lv-LV" sz="2800" b="1" dirty="0" smtClean="0"/>
              <a:t>gaidāmo Glābēja nākšanu </a:t>
            </a:r>
            <a:r>
              <a:rPr lang="lv-LV" sz="2800" dirty="0" smtClean="0"/>
              <a:t>šai </a:t>
            </a:r>
            <a:r>
              <a:rPr lang="lv-LV" sz="2800" b="1" dirty="0" smtClean="0"/>
              <a:t>pasaulē</a:t>
            </a:r>
            <a:r>
              <a:rPr lang="lv-LV" sz="2800" dirty="0" smtClean="0"/>
              <a:t>. </a:t>
            </a:r>
          </a:p>
          <a:p>
            <a:pPr>
              <a:buFontTx/>
              <a:buChar char="•"/>
            </a:pPr>
            <a:r>
              <a:rPr lang="lv-LV" sz="2800" dirty="0" smtClean="0"/>
              <a:t>Lai </a:t>
            </a:r>
            <a:r>
              <a:rPr lang="lv-LV" sz="2800" b="1" dirty="0" smtClean="0"/>
              <a:t>kādi laiki </a:t>
            </a:r>
            <a:r>
              <a:rPr lang="lv-LV" sz="2800" dirty="0" smtClean="0"/>
              <a:t>būtu pasaulē. Lai ar ko šī </a:t>
            </a:r>
            <a:r>
              <a:rPr lang="lv-LV" sz="2800" b="1" dirty="0" smtClean="0"/>
              <a:t>pasaule sastaptos</a:t>
            </a:r>
            <a:r>
              <a:rPr lang="lv-LV" sz="2800" dirty="0" smtClean="0"/>
              <a:t>, nekas cits nespēs to glābt kā tikai </a:t>
            </a:r>
            <a:r>
              <a:rPr lang="lv-LV" sz="2800" b="1" dirty="0" smtClean="0"/>
              <a:t>Pestītājs</a:t>
            </a:r>
            <a:r>
              <a:rPr lang="lv-LV" sz="2800" dirty="0" smtClean="0"/>
              <a:t>.</a:t>
            </a:r>
          </a:p>
          <a:p>
            <a:pPr>
              <a:buFontTx/>
              <a:buChar char="•"/>
            </a:pPr>
            <a:r>
              <a:rPr lang="lv-LV" sz="2800" dirty="0" smtClean="0"/>
              <a:t>Tai </a:t>
            </a:r>
            <a:r>
              <a:rPr lang="lv-LV" sz="2800" b="1" dirty="0" smtClean="0"/>
              <a:t>nav lielākas cerības </a:t>
            </a:r>
            <a:r>
              <a:rPr lang="lv-LV" sz="2800" dirty="0" smtClean="0"/>
              <a:t>par šo </a:t>
            </a:r>
            <a:r>
              <a:rPr lang="lv-LV" sz="2800" b="1" dirty="0" smtClean="0"/>
              <a:t>mazo kūtiņā dzimušo puisēnu</a:t>
            </a:r>
            <a:r>
              <a:rPr lang="lv-LV" sz="2800" dirty="0" smtClean="0"/>
              <a:t> – </a:t>
            </a:r>
            <a:r>
              <a:rPr lang="lv-LV" sz="2800" b="1" dirty="0" smtClean="0"/>
              <a:t>Jēzu Kristu, pasaules pestītāju</a:t>
            </a:r>
            <a:r>
              <a:rPr lang="lv-LV" sz="2800" dirty="0" smtClean="0"/>
              <a:t>. Āmen</a:t>
            </a:r>
            <a:endParaRPr lang="lv-LV" sz="2800" dirty="0"/>
          </a:p>
        </p:txBody>
      </p:sp>
      <p:pic>
        <p:nvPicPr>
          <p:cNvPr id="11272" name="Picture 8" descr="Be Born in Us Today&amp;#39;: Why Jesus&amp;#39; Birth Proves How Much We Need God&amp;#39;s Light  in a Dark World | CBN News"/>
          <p:cNvPicPr>
            <a:picLocks noChangeAspect="1" noChangeArrowheads="1"/>
          </p:cNvPicPr>
          <p:nvPr/>
        </p:nvPicPr>
        <p:blipFill>
          <a:blip r:embed="rId2" cstate="print"/>
          <a:srcRect/>
          <a:stretch>
            <a:fillRect/>
          </a:stretch>
        </p:blipFill>
        <p:spPr bwMode="auto">
          <a:xfrm>
            <a:off x="611560" y="3284984"/>
            <a:ext cx="7859415" cy="3573016"/>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ppt_x"/>
                                          </p:val>
                                        </p:tav>
                                        <p:tav tm="100000">
                                          <p:val>
                                            <p:strVal val="#ppt_x"/>
                                          </p:val>
                                        </p:tav>
                                      </p:tavLst>
                                    </p:anim>
                                    <p:anim calcmode="lin" valueType="num">
                                      <p:cBhvr additive="base">
                                        <p:cTn id="8" dur="500" fill="hold"/>
                                        <p:tgtEl>
                                          <p:spTgt spid="10243"/>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11272"/>
                                        </p:tgtEl>
                                        <p:attrNameLst>
                                          <p:attrName>style.visibility</p:attrName>
                                        </p:attrNameLst>
                                      </p:cBhvr>
                                      <p:to>
                                        <p:strVal val="visible"/>
                                      </p:to>
                                    </p:set>
                                    <p:animEffect transition="in" filter="fade">
                                      <p:cBhvr>
                                        <p:cTn id="11" dur="2000"/>
                                        <p:tgtEl>
                                          <p:spTgt spid="11272"/>
                                        </p:tgtEl>
                                      </p:cBhvr>
                                    </p:animEffect>
                                  </p:childTnLst>
                                </p:cTn>
                              </p:par>
                            </p:childTnLst>
                          </p:cTn>
                        </p:par>
                        <p:par>
                          <p:cTn id="12" fill="hold">
                            <p:stCondLst>
                              <p:cond delay="2000"/>
                            </p:stCondLst>
                            <p:childTnLst>
                              <p:par>
                                <p:cTn id="13" presetID="2" presetClass="entr" presetSubtype="4"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500" fill="hold"/>
                                        <p:tgtEl>
                                          <p:spTgt spid="7"/>
                                        </p:tgtEl>
                                        <p:attrNameLst>
                                          <p:attrName>ppt_x</p:attrName>
                                        </p:attrNameLst>
                                      </p:cBhvr>
                                      <p:tavLst>
                                        <p:tav tm="0">
                                          <p:val>
                                            <p:strVal val="#ppt_x"/>
                                          </p:val>
                                        </p:tav>
                                        <p:tav tm="100000">
                                          <p:val>
                                            <p:strVal val="#ppt_x"/>
                                          </p:val>
                                        </p:tav>
                                      </p:tavLst>
                                    </p:anim>
                                    <p:anim calcmode="lin" valueType="num">
                                      <p:cBhvr additive="base">
                                        <p:cTn id="16"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autoUpdateAnimBg="0"/>
      <p:bldP spid="7" grpId="0"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0" name="Picture 4" descr="BIBLE016"/>
          <p:cNvPicPr>
            <a:picLocks noChangeAspect="1" noChangeArrowheads="1"/>
          </p:cNvPicPr>
          <p:nvPr/>
        </p:nvPicPr>
        <p:blipFill>
          <a:blip r:embed="rId2" cstate="print"/>
          <a:srcRect/>
          <a:stretch>
            <a:fillRect/>
          </a:stretch>
        </p:blipFill>
        <p:spPr bwMode="auto">
          <a:xfrm>
            <a:off x="4040188" y="765175"/>
            <a:ext cx="5103812" cy="6092825"/>
          </a:xfrm>
          <a:prstGeom prst="rect">
            <a:avLst/>
          </a:prstGeom>
          <a:noFill/>
          <a:ln w="9525">
            <a:noFill/>
            <a:miter lim="800000"/>
            <a:headEnd/>
            <a:tailEnd/>
          </a:ln>
        </p:spPr>
      </p:pic>
      <p:sp>
        <p:nvSpPr>
          <p:cNvPr id="12291" name="Rectangle 2"/>
          <p:cNvSpPr>
            <a:spLocks noGrp="1" noChangeArrowheads="1"/>
          </p:cNvSpPr>
          <p:nvPr>
            <p:ph type="title"/>
          </p:nvPr>
        </p:nvSpPr>
        <p:spPr>
          <a:xfrm>
            <a:off x="107950" y="2924175"/>
            <a:ext cx="5184775" cy="1143000"/>
          </a:xfrm>
        </p:spPr>
        <p:txBody>
          <a:bodyPr/>
          <a:lstStyle/>
          <a:p>
            <a:pPr eaLnBrk="1" hangingPunct="1"/>
            <a:r>
              <a:rPr lang="lv-LV" sz="5400" smtClean="0"/>
              <a:t>Un Dieva miers, kas ir augstāks par visu saprašanu lai pasargā jūsu sirdis un jūsu domas. </a:t>
            </a:r>
            <a:r>
              <a:rPr lang="lv-LV" sz="5400" b="1" smtClean="0"/>
              <a:t>Āmen</a:t>
            </a:r>
            <a:br>
              <a:rPr lang="lv-LV" sz="5400" b="1" smtClean="0"/>
            </a:br>
            <a:endParaRPr lang="lv-LV" sz="5400" b="1"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9220"/>
                                        </p:tgtEl>
                                        <p:attrNameLst>
                                          <p:attrName>style.visibility</p:attrName>
                                        </p:attrNameLst>
                                      </p:cBhvr>
                                      <p:to>
                                        <p:strVal val="visible"/>
                                      </p:to>
                                    </p:set>
                                    <p:animEffect transition="in" filter="dissolve">
                                      <p:cBhvr>
                                        <p:cTn id="7" dur="500"/>
                                        <p:tgtEl>
                                          <p:spTgt spid="92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611188" y="0"/>
            <a:ext cx="8175625" cy="785813"/>
          </a:xfrm>
        </p:spPr>
        <p:txBody>
          <a:bodyPr/>
          <a:lstStyle/>
          <a:p>
            <a:pPr eaLnBrk="1" hangingPunct="1"/>
            <a:r>
              <a:rPr lang="lv-LV" b="1" smtClean="0">
                <a:solidFill>
                  <a:schemeClr val="tx1"/>
                </a:solidFill>
              </a:rPr>
              <a:t>Jer.33:10-16 Advente</a:t>
            </a:r>
          </a:p>
        </p:txBody>
      </p:sp>
      <p:pic>
        <p:nvPicPr>
          <p:cNvPr id="2051" name="Picture 3" descr="DOVE019"/>
          <p:cNvPicPr>
            <a:picLocks noChangeAspect="1" noChangeArrowheads="1"/>
          </p:cNvPicPr>
          <p:nvPr/>
        </p:nvPicPr>
        <p:blipFill>
          <a:blip r:embed="rId2" cstate="print"/>
          <a:srcRect/>
          <a:stretch>
            <a:fillRect/>
          </a:stretch>
        </p:blipFill>
        <p:spPr bwMode="auto">
          <a:xfrm>
            <a:off x="214313" y="0"/>
            <a:ext cx="485775" cy="692150"/>
          </a:xfrm>
          <a:prstGeom prst="rect">
            <a:avLst/>
          </a:prstGeom>
          <a:noFill/>
          <a:ln w="9525">
            <a:noFill/>
            <a:miter lim="800000"/>
            <a:headEnd/>
            <a:tailEnd/>
          </a:ln>
        </p:spPr>
      </p:pic>
      <p:sp>
        <p:nvSpPr>
          <p:cNvPr id="2052" name="Rectangle 4"/>
          <p:cNvSpPr>
            <a:spLocks noChangeArrowheads="1"/>
          </p:cNvSpPr>
          <p:nvPr/>
        </p:nvSpPr>
        <p:spPr bwMode="auto">
          <a:xfrm>
            <a:off x="0" y="714375"/>
            <a:ext cx="9144000" cy="6555641"/>
          </a:xfrm>
          <a:prstGeom prst="rect">
            <a:avLst/>
          </a:prstGeom>
          <a:noFill/>
          <a:ln w="9525">
            <a:noFill/>
            <a:miter lim="800000"/>
            <a:headEnd/>
            <a:tailEnd/>
          </a:ln>
        </p:spPr>
        <p:txBody>
          <a:bodyPr>
            <a:spAutoFit/>
          </a:bodyPr>
          <a:lstStyle/>
          <a:p>
            <a:pPr algn="just"/>
            <a:r>
              <a:rPr lang="lv-LV" sz="2100" dirty="0"/>
              <a:t>10 Tā saka Tas Kungs: "Šinī vietā, par kuru jūs sakāt, ka tā pašlaik ir galīgi novārtā aizlaists apvidus bez cilvēkiem un lopiem, Jūdas pilsētās un </a:t>
            </a:r>
            <a:r>
              <a:rPr lang="lv-LV" sz="2100" dirty="0" err="1"/>
              <a:t>Jeruzālemes</a:t>
            </a:r>
            <a:r>
              <a:rPr lang="lv-LV" sz="2100" dirty="0"/>
              <a:t> ielās, kas tagad pilnīgi tukšas, bez iedzīvotājiem, bez māju dzīvniekiem, - 11 tur nākotnē atkal dzirdēs prieka balsis un līksmību, līgavaiņu un līgavas gaviles un to cilvēku slavinājumu balsis, kas sacīs: teiciet To Kungu </a:t>
            </a:r>
            <a:r>
              <a:rPr lang="lv-LV" sz="2100" dirty="0" err="1"/>
              <a:t>Cebaotu</a:t>
            </a:r>
            <a:r>
              <a:rPr lang="lv-LV" sz="2100" dirty="0"/>
              <a:t>! Jo labs ir Tas Kungs, un Viņa žēlastība paliek mūžīgi! - un to slavas dziesmas, kas nesīs pateicības upuri Tā Kunga namā. Un Es atvedīšu atpakaļ šīs zemes trimdiniekus, un viss būs kā agrāk!" saka Tas Kungs. 12 Tā saka Tas Kungs </a:t>
            </a:r>
            <a:r>
              <a:rPr lang="lv-LV" sz="2100" dirty="0" err="1"/>
              <a:t>Cebaots</a:t>
            </a:r>
            <a:r>
              <a:rPr lang="lv-LV" sz="2100" dirty="0"/>
              <a:t>: "Šinī vietā, kas tagad ir tukša, bez cilvēkiem un lopiem, un visās citās vietās atkal būs ganības, kur gani ganīs savas avis</a:t>
            </a:r>
            <a:r>
              <a:rPr lang="lv-LV" sz="2100" dirty="0" smtClean="0"/>
              <a:t>. </a:t>
            </a:r>
            <a:r>
              <a:rPr lang="lv-LV" sz="2100" dirty="0" smtClean="0"/>
              <a:t>13 Kalnu pilsētās, lejas pilsētās un </a:t>
            </a:r>
            <a:r>
              <a:rPr lang="lv-LV" sz="2100" dirty="0" err="1" smtClean="0"/>
              <a:t>dienvidpilsētās</a:t>
            </a:r>
            <a:r>
              <a:rPr lang="lv-LV" sz="2100" dirty="0" smtClean="0"/>
              <a:t>, </a:t>
            </a:r>
            <a:r>
              <a:rPr lang="lv-LV" sz="2100" dirty="0" err="1" smtClean="0"/>
              <a:t>Benjamīna</a:t>
            </a:r>
            <a:r>
              <a:rPr lang="lv-LV" sz="2100" dirty="0" smtClean="0"/>
              <a:t> zemē un visās apdzīvotās vietās </a:t>
            </a:r>
            <a:r>
              <a:rPr lang="lv-LV" sz="2100" dirty="0" err="1" smtClean="0"/>
              <a:t>Jeruzālemes</a:t>
            </a:r>
            <a:r>
              <a:rPr lang="lv-LV" sz="2100" dirty="0" smtClean="0"/>
              <a:t> apkārtnē un pārējos Jūdas novados ganāmie pulki turpmāk atkal būs stingri gana rokās, kas tos skaita, saka Tas Kungs. 14 Ievēro, nāks dienas, saka Tas Kungs, kad Es piepildīšu to svētības apsolījumu, ko Es devu </a:t>
            </a:r>
            <a:r>
              <a:rPr lang="lv-LV" sz="2100" dirty="0" err="1" smtClean="0"/>
              <a:t>Israēla</a:t>
            </a:r>
            <a:r>
              <a:rPr lang="lv-LV" sz="2100" dirty="0" smtClean="0"/>
              <a:t> namam un Jūdas namam. 15 Tanīs dienās un tanī laikā Es </a:t>
            </a:r>
            <a:r>
              <a:rPr lang="lv-LV" sz="2100" dirty="0" err="1" smtClean="0"/>
              <a:t>izrietīšu</a:t>
            </a:r>
            <a:r>
              <a:rPr lang="lv-LV" sz="2100" dirty="0" smtClean="0"/>
              <a:t> Dāvidam īstu pilntiesīgu atvasi, kas nesīs sev līdzi tiesu un taisnību un liks tām valdīt virs zemes. 16 Tanīs dienās </a:t>
            </a:r>
            <a:r>
              <a:rPr lang="lv-LV" sz="2100" dirty="0" err="1" smtClean="0"/>
              <a:t>Jūdai</a:t>
            </a:r>
            <a:r>
              <a:rPr lang="lv-LV" sz="2100" dirty="0" smtClean="0"/>
              <a:t> nāks glābiņš un </a:t>
            </a:r>
            <a:r>
              <a:rPr lang="lv-LV" sz="2100" dirty="0" err="1" smtClean="0"/>
              <a:t>Jeruzāleme</a:t>
            </a:r>
            <a:r>
              <a:rPr lang="lv-LV" sz="2100" dirty="0" smtClean="0"/>
              <a:t> dzīvos drošībā. Vārds, kurā to nosauks, būs: Tas Kungs mūsu taisnība.</a:t>
            </a:r>
          </a:p>
          <a:p>
            <a:pPr algn="just"/>
            <a:endParaRPr lang="lv-LV" sz="21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468313" y="0"/>
            <a:ext cx="8229600" cy="850900"/>
          </a:xfrm>
        </p:spPr>
        <p:txBody>
          <a:bodyPr/>
          <a:lstStyle/>
          <a:p>
            <a:pPr eaLnBrk="1" hangingPunct="1"/>
            <a:r>
              <a:rPr lang="lv-LV" b="1" smtClean="0">
                <a:solidFill>
                  <a:schemeClr val="tx1"/>
                </a:solidFill>
              </a:rPr>
              <a:t>Advente</a:t>
            </a:r>
          </a:p>
        </p:txBody>
      </p:sp>
      <p:sp>
        <p:nvSpPr>
          <p:cNvPr id="7" name="Rectangle 6"/>
          <p:cNvSpPr>
            <a:spLocks noChangeArrowheads="1"/>
          </p:cNvSpPr>
          <p:nvPr/>
        </p:nvSpPr>
        <p:spPr bwMode="auto">
          <a:xfrm>
            <a:off x="0" y="714375"/>
            <a:ext cx="9144000" cy="3046988"/>
          </a:xfrm>
          <a:prstGeom prst="rect">
            <a:avLst/>
          </a:prstGeom>
          <a:noFill/>
          <a:ln w="9525">
            <a:noFill/>
            <a:miter lim="800000"/>
            <a:headEnd/>
            <a:tailEnd/>
          </a:ln>
        </p:spPr>
        <p:txBody>
          <a:bodyPr>
            <a:spAutoFit/>
          </a:bodyPr>
          <a:lstStyle/>
          <a:p>
            <a:pPr>
              <a:buFontTx/>
              <a:buChar char="•"/>
            </a:pPr>
            <a:r>
              <a:rPr lang="lv-LV" sz="3200" b="1" dirty="0"/>
              <a:t>Ziemassvētki</a:t>
            </a:r>
            <a:r>
              <a:rPr lang="lv-LV" sz="3200" dirty="0"/>
              <a:t> – 2. lielākie kristīgie svētki </a:t>
            </a:r>
          </a:p>
          <a:p>
            <a:pPr>
              <a:buFontTx/>
              <a:buChar char="•"/>
            </a:pPr>
            <a:r>
              <a:rPr lang="lv-LV" sz="3200" b="1" dirty="0"/>
              <a:t>Kristus piedzimšanas svētki</a:t>
            </a:r>
          </a:p>
          <a:p>
            <a:pPr>
              <a:buFontTx/>
              <a:buChar char="•"/>
            </a:pPr>
            <a:r>
              <a:rPr lang="lv-LV" sz="3200" dirty="0" smtClean="0"/>
              <a:t>Jo </a:t>
            </a:r>
            <a:r>
              <a:rPr lang="lv-LV" sz="3200" dirty="0"/>
              <a:t>lielāki </a:t>
            </a:r>
            <a:r>
              <a:rPr lang="lv-LV" sz="3200" b="1" dirty="0"/>
              <a:t>svētki</a:t>
            </a:r>
            <a:r>
              <a:rPr lang="lv-LV" sz="3200" dirty="0"/>
              <a:t>, jo </a:t>
            </a:r>
            <a:r>
              <a:rPr lang="lv-LV" sz="3200" b="1" dirty="0"/>
              <a:t>nopietnāka gatavošanās</a:t>
            </a:r>
            <a:r>
              <a:rPr lang="lv-LV" sz="3200" dirty="0"/>
              <a:t>. </a:t>
            </a:r>
          </a:p>
          <a:p>
            <a:pPr>
              <a:buFontTx/>
              <a:buChar char="•"/>
            </a:pPr>
            <a:r>
              <a:rPr lang="lv-LV" sz="3200" dirty="0" smtClean="0"/>
              <a:t>Ko mēs gaidām – vai pestītāju?</a:t>
            </a:r>
            <a:endParaRPr lang="lv-LV" sz="3200" dirty="0"/>
          </a:p>
          <a:p>
            <a:pPr>
              <a:buFontTx/>
              <a:buChar char="•"/>
            </a:pPr>
            <a:r>
              <a:rPr lang="lv-LV" sz="3200" b="1" dirty="0"/>
              <a:t>4 sveces </a:t>
            </a:r>
            <a:r>
              <a:rPr lang="lv-LV" sz="3200" dirty="0"/>
              <a:t>– 4 svētdienas pirms ziemassvētkiem.</a:t>
            </a:r>
          </a:p>
          <a:p>
            <a:pPr>
              <a:buFontTx/>
              <a:buChar char="•"/>
            </a:pPr>
            <a:endParaRPr lang="lv-LV" sz="3200" dirty="0"/>
          </a:p>
        </p:txBody>
      </p:sp>
      <p:sp>
        <p:nvSpPr>
          <p:cNvPr id="5124" name="AutoShape 5" descr="data:image/jpeg;base64,/9j/4AAQSkZJRgABAQAAAQABAAD/2wCEAAkGBhQSEBUUExQQEhIVEhgYEBgVFB8YEhccGB0XGBMbHhwaJyYeGRovGRkXITAgIykpLi4sFh8zNTU2NScrLSoBCQoKDgwOGg8PGiokHyUuNC8sMi4tLTIqNDUwLi8tLDUsLCw1NSktKSw2LS0qMTUqLDAsLywsNS8vLC8sLCwwNf/AABEIALAAoAMBIgACEQEDEQH/xAAcAAEAAgMBAQEAAAAAAAAAAAAABQYDBAcCCAH/xABBEAACAQMDAgQDBQMLAwUBAAABAgMABBESITEFEwYiQVEHMmEUI0KBkTNicRckNFJUcqGxstLTc3SzQ4KSwdEV/8QAGgEBAAIDAQAAAAAAAAAAAAAAAAIDAQQFBv/EADIRAAIBAgMGBAUDBQAAAAAAAAABAgMRITFBBBJRYXHwgbHB0QUTkaHxIjLhBhQVQrL/2gAMAwEAAhEDEQA/AO40pSgFKUoBSlKAUpSgFKUoBSlKAUpSgFKUoBSlKAUpSgFKUoBSlKAUpSgFKUoBSlKAUpSgFKUoBSlKAUpSgFKUoBSlKAUpSgFKUoBSlKAUqq3XxR6bHI0b3cKujFXBDZDKSGHHuDWL+VrpX9th/Rv9tAW+lc+vfjLYrdW6Jc27W7rMblyHyhUJ2QNvUl/Q/L6VJfytdK/tsP6N/toC30qofytdK/tsP6N/tq30ApSlAKUpQClKUApSlAKUpQClKUApSlAfONx/SLr/AL66/wDK9eaxz3I+13SHIb7bclc8MO6+ce+PUVkr22xtOhC3BHo9nd6UegrQvXEjdo40ABp8nA08qv54JJ9Av1rJNeZOiIqz/iPKxjjLY9ecLySPbNa97bDQsA1Huse4x3bAw0jn0znSP/cNvSs1Z70WlivPl46mZyusO+Rr3EZFg5PLoZDjgGQhsD6b19VCvlbxU2YSg05+ds8hV9f/AJED86+qRXnfimFSMVorHJ23CaXBH7SlK5RoilKUApSlAKUpQCqv408fxdNMQkinlMqysvaCnAhCFydTL6OOM8GrRXIvjt+0tP8Atuof+OGspXZOnHekkyUg+OMDkhbPqBIVWPli4cZQ/tPUVE+N/iSt50+e2js75XlTSpcR6RuDvhyfT2rnPh2YqkDtkB17D591JaFjt7EpueCuKs1XxpJo6tHYKc43bZfP5ZYv7F1D9Iv+Sn8ssX9i6h+kX/JVDpUvkou/xlPi/sQqyrO00hUgPdzuA2zrqkYjdTswzjY+9BYjGC0rD2Mh/LjB/wAax9K+V/8Ary/6zW4zYGTsByTwPevV7NCLowutEXU4JQXQxxxJGuwSNRzwo9sk/puawWSFmMra8tlY1bbSoPt6EkAnO+wrw2Z2AwRCpyc/+qRwAPWP1z67Y23rJ1CYhQqHEkh0ocZx6s2PYDP54qV1+7RZc33gufgLrPREX1RlaKeXPzKI4skbhSC2n3BbJ/Kvq4V8nXkQa2lYD7tE0W42IwpAZ/qSfX2zvua+ivH984t1t4XaO4u37UTIcOi8zSD1wqZ323ZRkEivMfFZqDVSeCtdvxd304cjkbXdyXT178CwWN/HNGJInWSNs6WU5U4JU4PqMg7itiqL8M7QWr3liqyLHDMklvqOV7c6nAB5J7kcuc+4/K9VyqNWNanGpDJq6NNqzsKUpVpgUpSgFKUoBXKPjQAbrp6sCQyXikYzsywA5xwMetdXrkXxxu+3d9MPALXKnbPzfZx/mRUo5ouoNKrFvijn9hAGzG3mikiEbb/jgzGwAG4JRVfnbSRvW9aXpVu1KcSZPbJP7VecjYDVjYr77+ta97a+fQNKiRi8DDbRMoyQfcNudv3h6itmIrOhWRQHXHcX8SNjYqeQPVWB4/OttHoYJxdln595rr1N+lRd0Z4kcho5FWN2UvkSggEjOAVcAfRc+vuYno/VLiePUJ41IOGXsqSPb1HNW04yqS3IrHw9SUq6jJRs7+BlsLTUHIeRD35c6W2OHb0OQP4ithenxl8ktIy4OHfVpP4Tp4B22OPeteHp0yAgTruzMfuByxyfxe9fidMmDs4nXU4UN9yPw5C/i+pru0oOEIxdN4Z/t4aY8TXSaSW4/t7knLKFBZiAoGSTwKi53YJJLuruAkCttpDEBdvRicMc/wBUe1ep+mzOMNOpGQSOwMHHAPm3H0rWu3lSe3WSVXVpCfkCbqAB6nPzVOtUlb9UWllpm8L56XFSb1TS8NcOJtdYi0WbqMkLEFGedtIH+Vdbs7v7Te3HUCyvbwq1vYqrBlOlv5xJxganAUMDuo3yNNcn6/8A0WX+5/8AYrqHToVs7Y9OkURSxhuwQvbS6VTkyJ/WbGNaZJB33BBPiP63dRUYxprB2UuSuzXrRi9ogpZfyZ5b8W0lr1BiNCo1tfNpJIjdgUckZOFlUZwN+4TnbfpNcYv+9PYGwhXvXVwyCYqCY4EJAMkrD5M6CQNycHANdnFcj4F8xbM4zyUnu9M/pe9jT2+EYbRKMeIpSldw0hSlKAUpSgFce+PduXmsMZyqXjbDLHSsBOn9/Hy/vYrsNcs+MX9M6d/cvP8ATb1KOLRdQjvVIp8Sg2UqzxaHySAuc7MQQGik24JXDZ2wc+1a0kRVgZdSOCQtxGAdS7YEu223JI0+XIIr1GGR3VMs0LKdPBaKQFhH7bHVp4xgDbJqVgnDqGU5B/UfQ+x9xyDW2sT0UVvqzz78u8yAv+rP25FL2UitG4BSfSwGluVbUWJ9Avr/ABzUN4eYxx61AJIJCj5nVT94PQahlWHOxYZ9rT1PpkQglIihBETkERrkYU49KgxbaUidcBmii0E5AEgC4yRwrJlT9VWtrZIS33Ph337GrVhNTUm8kTiOCAQcggEH3B3B/SvVRtvJpGtAeyR5kA80bAkNgDnflRxyNq34ZldQykMp4IORXpKdRSzz7y5GzGVz3UD4jt9csAw7ftCQhw+wTcZ9RzU9UX1J2FxBpCk4l2JxnZMgH3xxVW1xUqVnxX/SK66ThZ8V5owXlxLJbshgl7jIAT5dOdsnnjb2rpXjD4j219aSQtY3xfBa3YiMduUA9pwRJlcN6j0yPWqZBOHUMpyD+o9wR6H6VkrWrfD4bRaU5N4cvYqqbLGraTk/sWXwH8QYbG1VJLO+kuWwbqXyO0hGQnmd9WkLgAcDfHJzZf5bIf7H1D9Iv+Sua1+FsDJ2A5zx9aoXwailZN/b2K3sEOLO8+FPEyX9sJ40kjUu6aZMawUOlvlJHI96mKonwYYHpYIwQbm4wRx+0ar3Xm5K0mkcaSs7ClKVEwa7dQjEoiMkYlZdSxlx3Cozkhc5I2O+PSvc10iFQzKpdtMYLAFjgnAzycAnA9jUB4w8Cw34ViXguYwfs9xESssZOcbggsuT8ufU4IyTXNvEni97aNrTqcsPUIWfEc9jMiXsDxE6C8eRiTUobPAOoEtsAB22uWfGL+mdO/uXn+m3qp9G+NFxBdkzTJf2YCRkxr25DsNEoV8aWOcOucZB+hOh1bx+9+9qZlQyW/2pGePyrKXWMR4VyGRyYm8pwNxj1AlB/qRbs04/OjjqjGJD9uK52NqCR9RIQD+jN+tZG+6mB30THB9Qsnoedgy5B25Ue5qPtuqxtI9we4ipGsTBh5gS7MSVGSB8ozx83tUp1CDuwsFIyVzERj5h5oyDxyBv7GttO6wPRxkpRbi76rvnifvVf6PL/wBGT/S1RtpCHt41YZUxJkHg+Va3r2bXau4yA1uzDPOGQkf51B9O6uGjhSPDOVUOP6gUAMTj+Gw+orp/D5wjOSlqvqRqSipq+qP1S8cmSMyHAz6Tqu677ASgH+B3/LYWFH1GJjE+fPgYOf30O3Iz6E45rYnaNyYmILEatIzqA9DkfKc8H+FR9vLFI7KzK7ov7VG0kr9WXHmAGfUeXI9cdJpQe7dNN8deuafnrji6mlF2v379557p72/7BtvKfMm/1HmyOOCKjLiHu3EKSsjMok1CPUoU4UjzHfPB9MYG3vuxvE6FhNI0a/Oe4QNsHfYH24qP+2oJIDAmpR3lRV2yTpAO/ClvU+1V1pRaV3hda3/2Wmv3IVGrK7ww1vqjehiJbGspOoGv1WRdgrFc4IIHocg7Z9K2BNMDgxo49WR8e+PK+Men4jWrf38e2cZTOuRWH3ZI3Cn8b/u44G4qNu+rzCPGtA2oqdKgY9RqYkqrYB8q1CrtVKg7Nu/LX64X5+uBXV2mnRaTbu8ra98fUl7i/deVRM/JqfU7f1sIgJb+GRyKxfY2fU87MIxv2/lXCg5LAZP1xk8fkMFlqlbMeUGkCWfHnkIAHk1cLkZzj8qzy7qixEYye0Cch2G5c+pRTk/ViDwBmze31vSu1pz8rr8Ylt97F4rTvXvM7T8FhjpQ20/zm4222+8bbbb9Ktdx4itkiklaeARxMVmbuLpRhypwdn/d5+lfMl54tmayXp660hFxO05Rtcsw1hlUqBlQN+Thjv8AhqIhl7ifZ0JeI5kWPuaY1lcKoODjUwRQM45z6GvJVHaTPOVa0YSZ9ZXfiK3ithcySoluVVhIxwpD4KEeu+RgfWt6GXUobDLkA4YYYZ3wR6GvmvwY1xLJbYtZLn7E5ZIVMceg+UllAOsAsIyXKtk/Wu8eHPEU9wxWexubQhSdTsjRncAKCDq1bk/LjynfjMLmYzUifrn/AI58BQykyGexsbdsC4ZrOHuuWYlyJ5CNDMCBnBOd984qe6l46ghuvspS6efQr6Yrd3BViAGyBjTk4J4B2Nc08U+M7+1DCWazuo9I70F3aLCxBPPbDsWUbHnf2rJMqPiqPplmxt7Rpb5sDWWeFbXgnBkRQ7sNvlYfN82QRVTglOMwiZif27FgXI4OE3wQcEN6H9atXiDxVFNH5rDpOADpKQvbE50nylZFLnjgHn61XTelDrMdvbKMaUC65uORrJcccscb1B8jQqShJb1O3TFfyzx9q0OUPdkEisB93ibB2IIYYcHc/wB4auazdN65NbALpjaMDdS2lhsG21bj2wBjOf41L9K8G3F/mZgEhRQwluD2rRVPBZwAHJO2E404J4rRu7K3EzyCQaRgRiceYgbFzHnUATkqpLEDGSTxlSccSVPaauz2nd3+t3yXnhbqRx6nohZQVMciRgoGznTp7v1RiTzjffnANe+j3yKrEMkTEEzMcazucCNeANx/httXqXEkcsraSqArCpXQAWxk498Fcbnge1bB8ISvFaxxR65Lhe5A2kIHyH1oGJwxVkA3x8y8ahmynVlDGLxy6dCdKvUcbJtNYX4dL94mswRSWLqWk8qxrLyOfvXz/DO/pj+HqURxwDW8cjBi4jQro1n307kAZG+2NvavBa3Mf3ZjUsN45FyMnkBzgrzzn0rW7/bKriLScgnyvp4wQ6HXjO/uMetV78uLNaMqksLy5rJtcPxnxNq6m1Rqvc1jfuOFYxLzqPHmc7Y1fTGNqwx6zlYUmwi4jOkajq/ExPHlPlA4DZBG+dqBJoPLgmBicdtRIQDxyNx+W+9a8tnp7SllmgOdJ16ADsSNzpU44z7ms/Mk3e4VaW9fevw8Pok1la5gvpNDohVkVcEGT5vTGNHyjYbruSNzUjbyOADhQuhhiOJtRVsEAaho9t9yfXNaUiKCAEMcobSoddepQMbp5sH19jyK9LPpkKSMX2yAuQg4wuiXC6cb4x7UTu05EsJtOWmLvjfvryN2yijk3SOUctl0VIT9WKj5QRuBzn24mYjk6o8SMwwZW+TAPG2M+uy4B5zUOHkbHfwsJwVTuIuoDGF5UaeDsPatkdfZmCR/ZwQPMWd2RQByXAAAHqd67+zbXs1OOdvDH7XS8Xf17+z7Xs0V+lpdF7XS8WeLezuVid1iuTGjSskqxs8LhWPcEhUELup32x9Bubt4c6Hfi1huYbfpvVLZyZGhJD6C2kSqolX7uUkebSSMpkg7Z6J8Lnhgs47Y3NnLcFpJHSG4SXdyXYDGDgZ+vHJq09K6LDbBxCgjR31lF2jBwFOlRsgOASAAMknkmuFKzk2jmfJhGo5rNkL0/wAA2GuO5Wyjt5/LIABoeNsA4xGdAI4IGx35zVopSsFpQOv+FepuNSXvfkeX5N7WziTS2CVjLTSENjbub5GoEA5wp8HLRLeX7RJPcTsmXuHVXmXCkOUGlskjV82tuMHIBrotKGLHHejfDuS7IAjexsUzh5Fz1G6Ow1Sav2S6k1BMBfN8pztek+GXTgIwbSFzFurOCzk7fMScycDZsjn3NWiqP8TPiGOnxFIlaS6aPWMIWWJM6e6+NsavKASAWxnahjdSxsUn4keJLFpVSGSTqAjUAWiTCPpsYCYV2Ma+cKyodOsYzsRxXN7zqs87AsYUha4CdqNQkLac4zjBkAAwpkLNkk5yTny1wNOgoEMhLyBQFkEYyzFtIwGO+FAGAcACpDwp4Ye8tp3SJma0jEyLHuxaSVSECct91FL6n02zioXbNH5s6rairfh+xY/AXhW5lvoZ+z3bM3msuGHkMOx1DOfnC4/u1dPi/wCGOz0yGWzVIT0+QPHuQUQkZC5yCe4Im3/qfkbJ8LelPB0yISq6O7SSsrrpdO4xZVI98Y//ACrVNCrqVYBlYEMCMqQdiCDsRj0qSVkbdKmoQS7yPmLxb0HtXjyRQslpdQLdW5KKoiEoQkbZBVWcBlGwBBxjBNbt07qnUlujDbVoI0sP6wBAT6EqQcEV9Rda8FRTraKuIltJFMYCK2YwpjeE6s+RkwCPXAzXF+vfDMWXUHgUN2boAWEkh+6Z+Wt5Gz5cjZWxnUqHjVWGiqrRveUcyjWPUHiJEYWVSckB8nO+dIABGdjjSeKsXSvCC3PcVI42n3eOOO4V1mQEiXQowUmVmTAfSChfbKkmJm6JJFHKjEloUcvDJEhljw4XO7AhMcldwQPKVYPWDwrHLPMIoC0Er7xtFHl2dN9m1B48KWJ7eSdsg8gkRhRSbbWeqfeJO/8A8ASWruHeSaAsLhdP85gRc6ZsjBeLYhhjKNsc5yuienPIFbBlZVBnaIYbQN/Ps47RAyJsFQQNQGK6j4Mk19TR5ZbeC+EKpcFMq16mBgPDMqSRTZCNqUHOltsYq0t8OhF1SK+tH7OWcXsRyUkEmWZl5w2vBIO3qMEHU3TP9rFO676eqyOG3nw7ke2F5Zr9sibaREGZoWwNSOgAJIzs6bEYbSAwrD0npN2wGVu2MZPfiRh3xvgZXS0se5HmMbL5huK+lOheELWzkmktolhM5UyhdkymvTheF+dthgVJ/Y07nc0J3dGjXpGvTnVp1c6c744zWbFsqMZLHv6nCvBwswQ9r1Fun3WvVL9qht5o2JUh1SVQgxtn5ht+HJrtHSra6X9vNBMNOPJbtE5bbzEmVx77BRz+VaXiPwFZX29xAjPjGtcpLjb8S4J4HOf8akOh9EjtIFhiMhjT5e5IzsB6DLZOANgOBWSyKsrEhSlKEhSlKAVRPH3QDP3Jrydl6bbRdxYYG0SSuoJYyO2B7BADyw3BG97rxNCrqVYBlYEMGGVIOxBB2Ix6UB819N8Gd6exiKMsl7LJPKjuWkjsxo7IEnqCnd82ASQuQMV3bwd4Nj6ekoRmkaad5Hd95CCSY1LEktgHkncljgFjU39jTudzQnc0aNeka9OdWnVzpzvjjNZqGEkshSlKGRUX4j8M29/AYblBJGSCN8MpHBUjdTyNvQketSlKAoHjb4ZGe5jvrF47a/jcEswzFJjbLAA+bG2cbjY+hFc6v8BmmuRLFNb2ySIDcxJCXiWTSNXbVmAKFy5AOnSMYz6dipQw0mrM5R4di61bXAgntor+3iIeOV5gXUkEMY5JPMW87DDjOBjUBvXVIXJUEqVJAJUkEqTyMjIOONq90oErClKUMilKUApSlAf/2Q=="/>
          <p:cNvSpPr>
            <a:spLocks noChangeAspect="1" noChangeArrowheads="1"/>
          </p:cNvSpPr>
          <p:nvPr/>
        </p:nvSpPr>
        <p:spPr bwMode="auto">
          <a:xfrm>
            <a:off x="155575" y="-144463"/>
            <a:ext cx="304800" cy="304801"/>
          </a:xfrm>
          <a:prstGeom prst="rect">
            <a:avLst/>
          </a:prstGeom>
          <a:noFill/>
          <a:ln w="9525">
            <a:noFill/>
            <a:miter lim="800000"/>
            <a:headEnd/>
            <a:tailEnd/>
          </a:ln>
        </p:spPr>
        <p:txBody>
          <a:bodyPr/>
          <a:lstStyle/>
          <a:p>
            <a:endParaRPr lang="en-US"/>
          </a:p>
        </p:txBody>
      </p:sp>
      <p:pic>
        <p:nvPicPr>
          <p:cNvPr id="2" name="Picture 7" descr="Otrā advente: kristieši iededz sveci par piedošanu un sirdsmieru -  Harmonijā - Egoiste - TVNET"/>
          <p:cNvPicPr>
            <a:picLocks noChangeAspect="1" noChangeArrowheads="1"/>
          </p:cNvPicPr>
          <p:nvPr/>
        </p:nvPicPr>
        <p:blipFill>
          <a:blip r:embed="rId2" cstate="print"/>
          <a:srcRect/>
          <a:stretch>
            <a:fillRect/>
          </a:stretch>
        </p:blipFill>
        <p:spPr bwMode="auto">
          <a:xfrm>
            <a:off x="467544" y="3212976"/>
            <a:ext cx="8117632" cy="3645024"/>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ppt_x"/>
                                          </p:val>
                                        </p:tav>
                                        <p:tav tm="100000">
                                          <p:val>
                                            <p:strVal val="#ppt_x"/>
                                          </p:val>
                                        </p:tav>
                                      </p:tavLst>
                                    </p:anim>
                                    <p:anim calcmode="lin" valueType="num">
                                      <p:cBhvr additive="base">
                                        <p:cTn id="8" dur="500" fill="hold"/>
                                        <p:tgtEl>
                                          <p:spTgt spid="10243"/>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2000"/>
                                        <p:tgtEl>
                                          <p:spTgt spid="2"/>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3" end="3"/>
                                            </p:txEl>
                                          </p:spTgt>
                                        </p:tgtEl>
                                        <p:attrNameLst>
                                          <p:attrName>style.visibility</p:attrName>
                                        </p:attrNameLst>
                                      </p:cBhvr>
                                      <p:to>
                                        <p:strVal val="visible"/>
                                      </p:to>
                                    </p:set>
                                    <p:anim calcmode="lin" valueType="num">
                                      <p:cBhvr additive="base">
                                        <p:cTn id="30"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par>
                          <p:cTn id="32" fill="hold">
                            <p:stCondLst>
                              <p:cond delay="4000"/>
                            </p:stCondLst>
                            <p:childTnLst>
                              <p:par>
                                <p:cTn id="33" presetID="2" presetClass="entr" presetSubtype="4" fill="hold" nodeType="afterEffect">
                                  <p:stCondLst>
                                    <p:cond delay="0"/>
                                  </p:stCondLst>
                                  <p:childTnLst>
                                    <p:set>
                                      <p:cBhvr>
                                        <p:cTn id="34" dur="1" fill="hold">
                                          <p:stCondLst>
                                            <p:cond delay="0"/>
                                          </p:stCondLst>
                                        </p:cTn>
                                        <p:tgtEl>
                                          <p:spTgt spid="7">
                                            <p:txEl>
                                              <p:pRg st="4" end="4"/>
                                            </p:txEl>
                                          </p:spTgt>
                                        </p:tgtEl>
                                        <p:attrNameLst>
                                          <p:attrName>style.visibility</p:attrName>
                                        </p:attrNameLst>
                                      </p:cBhvr>
                                      <p:to>
                                        <p:strVal val="visible"/>
                                      </p:to>
                                    </p:set>
                                    <p:anim calcmode="lin" valueType="num">
                                      <p:cBhvr additive="base">
                                        <p:cTn id="35"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autoUpdateAnimBg="0"/>
    </p:bld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468313" y="0"/>
            <a:ext cx="8229600" cy="850900"/>
          </a:xfrm>
        </p:spPr>
        <p:txBody>
          <a:bodyPr/>
          <a:lstStyle/>
          <a:p>
            <a:pPr eaLnBrk="1" hangingPunct="1"/>
            <a:r>
              <a:rPr lang="lv-LV" b="1" dirty="0" smtClean="0">
                <a:solidFill>
                  <a:schemeClr val="tx1"/>
                </a:solidFill>
              </a:rPr>
              <a:t>Pravietis Jeremija</a:t>
            </a:r>
            <a:endParaRPr lang="lv-LV" b="1" dirty="0" smtClean="0">
              <a:solidFill>
                <a:schemeClr val="tx1"/>
              </a:solidFill>
            </a:endParaRPr>
          </a:p>
        </p:txBody>
      </p:sp>
      <p:sp>
        <p:nvSpPr>
          <p:cNvPr id="7" name="Rectangle 6"/>
          <p:cNvSpPr>
            <a:spLocks noChangeArrowheads="1"/>
          </p:cNvSpPr>
          <p:nvPr/>
        </p:nvSpPr>
        <p:spPr bwMode="auto">
          <a:xfrm>
            <a:off x="0" y="714375"/>
            <a:ext cx="5868144" cy="6124754"/>
          </a:xfrm>
          <a:prstGeom prst="rect">
            <a:avLst/>
          </a:prstGeom>
          <a:noFill/>
          <a:ln w="9525">
            <a:noFill/>
            <a:miter lim="800000"/>
            <a:headEnd/>
            <a:tailEnd/>
          </a:ln>
        </p:spPr>
        <p:txBody>
          <a:bodyPr wrap="square">
            <a:spAutoFit/>
          </a:bodyPr>
          <a:lstStyle/>
          <a:p>
            <a:pPr>
              <a:buFontTx/>
              <a:buChar char="•"/>
            </a:pPr>
            <a:r>
              <a:rPr lang="lv-LV" sz="2800" dirty="0" smtClean="0"/>
              <a:t>Pravietis Jeremija dzīvoja </a:t>
            </a:r>
            <a:r>
              <a:rPr lang="lv-LV" sz="2800" b="1" dirty="0" smtClean="0"/>
              <a:t>7.gs. beigās, 6.gs. sākumā</a:t>
            </a:r>
            <a:r>
              <a:rPr lang="lv-LV" sz="2800" dirty="0"/>
              <a:t> </a:t>
            </a:r>
            <a:r>
              <a:rPr lang="lv-LV" sz="2800" dirty="0" smtClean="0"/>
              <a:t>pr. Kristus.</a:t>
            </a:r>
          </a:p>
          <a:p>
            <a:pPr>
              <a:buFontTx/>
              <a:buChar char="•"/>
            </a:pPr>
            <a:r>
              <a:rPr lang="lv-LV" sz="2800" dirty="0" smtClean="0"/>
              <a:t>Savā 40 gadu ilgajā kalpošanas laikā viņš </a:t>
            </a:r>
            <a:r>
              <a:rPr lang="lv-LV" sz="2800" b="1" dirty="0" smtClean="0"/>
              <a:t>brīdināja Dieva tautu par katastrofu</a:t>
            </a:r>
            <a:r>
              <a:rPr lang="lv-LV" sz="2800" dirty="0" smtClean="0"/>
              <a:t>, kas piemeklēs tautu tās </a:t>
            </a:r>
            <a:r>
              <a:rPr lang="lv-LV" sz="2800" b="1" dirty="0" smtClean="0"/>
              <a:t>elkdievības</a:t>
            </a:r>
            <a:r>
              <a:rPr lang="lv-LV" sz="2800" dirty="0" smtClean="0"/>
              <a:t> un </a:t>
            </a:r>
            <a:r>
              <a:rPr lang="lv-LV" sz="2800" b="1" dirty="0" smtClean="0"/>
              <a:t>grēku dēļ</a:t>
            </a:r>
            <a:r>
              <a:rPr lang="lv-LV" sz="2800" dirty="0" smtClean="0"/>
              <a:t>.</a:t>
            </a:r>
          </a:p>
          <a:p>
            <a:pPr>
              <a:buFontTx/>
              <a:buChar char="•"/>
            </a:pPr>
            <a:r>
              <a:rPr lang="lv-LV" sz="2800" dirty="0" smtClean="0"/>
              <a:t>Jeremija daudz cietis šīs runas dēļ. </a:t>
            </a:r>
          </a:p>
          <a:p>
            <a:pPr>
              <a:buFontTx/>
              <a:buChar char="•"/>
            </a:pPr>
            <a:r>
              <a:rPr lang="lv-LV" sz="2800" dirty="0" smtClean="0"/>
              <a:t>587-586.g. </a:t>
            </a:r>
            <a:r>
              <a:rPr lang="lv-LV" sz="2800" dirty="0" err="1" smtClean="0"/>
              <a:t>pr.Kr</a:t>
            </a:r>
            <a:r>
              <a:rPr lang="lv-LV" sz="2800" dirty="0" smtClean="0"/>
              <a:t>. viņš piedzīvoja šā </a:t>
            </a:r>
            <a:r>
              <a:rPr lang="lv-LV" sz="2800" b="1" dirty="0" smtClean="0"/>
              <a:t>pareģojuma piepildījumu </a:t>
            </a:r>
            <a:r>
              <a:rPr lang="lv-LV" sz="2800" dirty="0" smtClean="0"/>
              <a:t>– </a:t>
            </a:r>
            <a:r>
              <a:rPr lang="lv-LV" sz="2800" b="1" dirty="0" smtClean="0"/>
              <a:t>Jeruzalemes krišanu </a:t>
            </a:r>
            <a:r>
              <a:rPr lang="lv-LV" sz="2800" dirty="0" smtClean="0"/>
              <a:t>babiloniešu ķēniņa </a:t>
            </a:r>
            <a:r>
              <a:rPr lang="lv-LV" sz="2800" dirty="0" err="1" smtClean="0"/>
              <a:t>Nebukabnēceru</a:t>
            </a:r>
            <a:r>
              <a:rPr lang="lv-LV" sz="2800" dirty="0" smtClean="0"/>
              <a:t> rokās, pilsētas un </a:t>
            </a:r>
            <a:r>
              <a:rPr lang="lv-LV" sz="2800" b="1" dirty="0" smtClean="0"/>
              <a:t>Tempļa nopostīšanu </a:t>
            </a:r>
            <a:r>
              <a:rPr lang="lv-LV" sz="2800" dirty="0" smtClean="0"/>
              <a:t>un daudzu </a:t>
            </a:r>
            <a:r>
              <a:rPr lang="lv-LV" sz="2800" b="1" dirty="0" smtClean="0"/>
              <a:t>cilvēku izsūtīšanu trimdā uz Babiloniju</a:t>
            </a:r>
            <a:r>
              <a:rPr lang="lv-LV" sz="2800" dirty="0" smtClean="0"/>
              <a:t>.</a:t>
            </a:r>
            <a:endParaRPr lang="lv-LV" sz="2800" dirty="0"/>
          </a:p>
        </p:txBody>
      </p:sp>
      <p:sp>
        <p:nvSpPr>
          <p:cNvPr id="5124" name="AutoShape 5" descr="data:image/jpeg;base64,/9j/4AAQSkZJRgABAQAAAQABAAD/2wCEAAkGBhQSEBUUExQQEhIVEhgYEBgVFB8YEhccGB0XGBMbHhwaJyYeGRovGRkXITAgIykpLi4sFh8zNTU2NScrLSoBCQoKDgwOGg8PGiokHyUuNC8sMi4tLTIqNDUwLi8tLDUsLCw1NSktKSw2LS0qMTUqLDAsLywsNS8vLC8sLCwwNf/AABEIALAAoAMBIgACEQEDEQH/xAAcAAEAAgMBAQEAAAAAAAAAAAAABQYDBAcCCAH/xABBEAACAQMDAgQDBQMLAwUBAAABAgMABBESITEFEwYiQVEHMmEUI0KBkTNicRckNFJUcqGxstLTc3SzQ4KSwdEV/8QAGgEBAAIDAQAAAAAAAAAAAAAAAAIDAQQFBv/EADIRAAIBAgMGBAUDBQAAAAAAAAABAgMRITFBBBJRYXHwgbHB0QUTkaHxIjLhBhQVQrL/2gAMAwEAAhEDEQA/AO40pSgFKUoBSlKAUpSgFKUoBSlKAUpSgFKUoBSlKAUpSgFKUoBSlKAUpSgFKUoBSlKAUpSgFKUoBSlKAUpSgFKUoBSlKAUpSgFKUoBSlKAUqq3XxR6bHI0b3cKujFXBDZDKSGHHuDWL+VrpX9th/Rv9tAW+lc+vfjLYrdW6Jc27W7rMblyHyhUJ2QNvUl/Q/L6VJfytdK/tsP6N/toC30qofytdK/tsP6N/tq30ApSlAKUpQClKUApSlAKUpQClKUApSlAfONx/SLr/AL66/wDK9eaxz3I+13SHIb7bclc8MO6+ce+PUVkr22xtOhC3BHo9nd6UegrQvXEjdo40ABp8nA08qv54JJ9Av1rJNeZOiIqz/iPKxjjLY9ecLySPbNa97bDQsA1Huse4x3bAw0jn0znSP/cNvSs1Z70WlivPl46mZyusO+Rr3EZFg5PLoZDjgGQhsD6b19VCvlbxU2YSg05+ds8hV9f/AJED86+qRXnfimFSMVorHJ23CaXBH7SlK5RoilKUApSlAKUpQCqv408fxdNMQkinlMqysvaCnAhCFydTL6OOM8GrRXIvjt+0tP8Atuof+OGspXZOnHekkyUg+OMDkhbPqBIVWPli4cZQ/tPUVE+N/iSt50+e2js75XlTSpcR6RuDvhyfT2rnPh2YqkDtkB17D591JaFjt7EpueCuKs1XxpJo6tHYKc43bZfP5ZYv7F1D9Iv+Sn8ssX9i6h+kX/JVDpUvkou/xlPi/sQqyrO00hUgPdzuA2zrqkYjdTswzjY+9BYjGC0rD2Mh/LjB/wAax9K+V/8Ary/6zW4zYGTsByTwPevV7NCLowutEXU4JQXQxxxJGuwSNRzwo9sk/puawWSFmMra8tlY1bbSoPt6EkAnO+wrw2Z2AwRCpyc/+qRwAPWP1z67Y23rJ1CYhQqHEkh0ocZx6s2PYDP54qV1+7RZc33gufgLrPREX1RlaKeXPzKI4skbhSC2n3BbJ/Kvq4V8nXkQa2lYD7tE0W42IwpAZ/qSfX2zvua+ivH984t1t4XaO4u37UTIcOi8zSD1wqZ323ZRkEivMfFZqDVSeCtdvxd304cjkbXdyXT178CwWN/HNGJInWSNs6WU5U4JU4PqMg7itiqL8M7QWr3liqyLHDMklvqOV7c6nAB5J7kcuc+4/K9VyqNWNanGpDJq6NNqzsKUpVpgUpSgFKUoBXKPjQAbrp6sCQyXikYzsywA5xwMetdXrkXxxu+3d9MPALXKnbPzfZx/mRUo5ouoNKrFvijn9hAGzG3mikiEbb/jgzGwAG4JRVfnbSRvW9aXpVu1KcSZPbJP7VecjYDVjYr77+ta97a+fQNKiRi8DDbRMoyQfcNudv3h6itmIrOhWRQHXHcX8SNjYqeQPVWB4/OttHoYJxdln595rr1N+lRd0Z4kcho5FWN2UvkSggEjOAVcAfRc+vuYno/VLiePUJ41IOGXsqSPb1HNW04yqS3IrHw9SUq6jJRs7+BlsLTUHIeRD35c6W2OHb0OQP4ithenxl8ktIy4OHfVpP4Tp4B22OPeteHp0yAgTruzMfuByxyfxe9fidMmDs4nXU4UN9yPw5C/i+pru0oOEIxdN4Z/t4aY8TXSaSW4/t7knLKFBZiAoGSTwKi53YJJLuruAkCttpDEBdvRicMc/wBUe1ep+mzOMNOpGQSOwMHHAPm3H0rWu3lSe3WSVXVpCfkCbqAB6nPzVOtUlb9UWllpm8L56XFSb1TS8NcOJtdYi0WbqMkLEFGedtIH+Vdbs7v7Te3HUCyvbwq1vYqrBlOlv5xJxganAUMDuo3yNNcn6/8A0WX+5/8AYrqHToVs7Y9OkURSxhuwQvbS6VTkyJ/WbGNaZJB33BBPiP63dRUYxprB2UuSuzXrRi9ogpZfyZ5b8W0lr1BiNCo1tfNpJIjdgUckZOFlUZwN+4TnbfpNcYv+9PYGwhXvXVwyCYqCY4EJAMkrD5M6CQNycHANdnFcj4F8xbM4zyUnu9M/pe9jT2+EYbRKMeIpSldw0hSlKAUpSgFce+PduXmsMZyqXjbDLHSsBOn9/Hy/vYrsNcs+MX9M6d/cvP8ATb1KOLRdQjvVIp8Sg2UqzxaHySAuc7MQQGik24JXDZ2wc+1a0kRVgZdSOCQtxGAdS7YEu223JI0+XIIr1GGR3VMs0LKdPBaKQFhH7bHVp4xgDbJqVgnDqGU5B/UfQ+x9xyDW2sT0UVvqzz78u8yAv+rP25FL2UitG4BSfSwGluVbUWJ9Avr/ABzUN4eYxx61AJIJCj5nVT94PQahlWHOxYZ9rT1PpkQglIihBETkERrkYU49KgxbaUidcBmii0E5AEgC4yRwrJlT9VWtrZIS33Ph337GrVhNTUm8kTiOCAQcggEH3B3B/SvVRtvJpGtAeyR5kA80bAkNgDnflRxyNq34ZldQykMp4IORXpKdRSzz7y5GzGVz3UD4jt9csAw7ftCQhw+wTcZ9RzU9UX1J2FxBpCk4l2JxnZMgH3xxVW1xUqVnxX/SK66ThZ8V5owXlxLJbshgl7jIAT5dOdsnnjb2rpXjD4j219aSQtY3xfBa3YiMduUA9pwRJlcN6j0yPWqZBOHUMpyD+o9wR6H6VkrWrfD4bRaU5N4cvYqqbLGraTk/sWXwH8QYbG1VJLO+kuWwbqXyO0hGQnmd9WkLgAcDfHJzZf5bIf7H1D9Iv+Sua1+FsDJ2A5zx9aoXwailZN/b2K3sEOLO8+FPEyX9sJ40kjUu6aZMawUOlvlJHI96mKonwYYHpYIwQbm4wRx+0ar3Xm5K0mkcaSs7ClKVEwa7dQjEoiMkYlZdSxlx3Cozkhc5I2O+PSvc10iFQzKpdtMYLAFjgnAzycAnA9jUB4w8Cw34ViXguYwfs9xESssZOcbggsuT8ufU4IyTXNvEni97aNrTqcsPUIWfEc9jMiXsDxE6C8eRiTUobPAOoEtsAB22uWfGL+mdO/uXn+m3qp9G+NFxBdkzTJf2YCRkxr25DsNEoV8aWOcOucZB+hOh1bx+9+9qZlQyW/2pGePyrKXWMR4VyGRyYm8pwNxj1AlB/qRbs04/OjjqjGJD9uK52NqCR9RIQD+jN+tZG+6mB30THB9Qsnoedgy5B25Ue5qPtuqxtI9we4ipGsTBh5gS7MSVGSB8ozx83tUp1CDuwsFIyVzERj5h5oyDxyBv7GttO6wPRxkpRbi76rvnifvVf6PL/wBGT/S1RtpCHt41YZUxJkHg+Va3r2bXau4yA1uzDPOGQkf51B9O6uGjhSPDOVUOP6gUAMTj+Gw+orp/D5wjOSlqvqRqSipq+qP1S8cmSMyHAz6Tqu677ASgH+B3/LYWFH1GJjE+fPgYOf30O3Iz6E45rYnaNyYmILEatIzqA9DkfKc8H+FR9vLFI7KzK7ov7VG0kr9WXHmAGfUeXI9cdJpQe7dNN8deuafnrji6mlF2v379557p72/7BtvKfMm/1HmyOOCKjLiHu3EKSsjMok1CPUoU4UjzHfPB9MYG3vuxvE6FhNI0a/Oe4QNsHfYH24qP+2oJIDAmpR3lRV2yTpAO/ClvU+1V1pRaV3hda3/2Wmv3IVGrK7ww1vqjehiJbGspOoGv1WRdgrFc4IIHocg7Z9K2BNMDgxo49WR8e+PK+Men4jWrf38e2cZTOuRWH3ZI3Cn8b/u44G4qNu+rzCPGtA2oqdKgY9RqYkqrYB8q1CrtVKg7Nu/LX64X5+uBXV2mnRaTbu8ra98fUl7i/deVRM/JqfU7f1sIgJb+GRyKxfY2fU87MIxv2/lXCg5LAZP1xk8fkMFlqlbMeUGkCWfHnkIAHk1cLkZzj8qzy7qixEYye0Cch2G5c+pRTk/ViDwBmze31vSu1pz8rr8Ylt97F4rTvXvM7T8FhjpQ20/zm4222+8bbbb9Ktdx4itkiklaeARxMVmbuLpRhypwdn/d5+lfMl54tmayXp660hFxO05Rtcsw1hlUqBlQN+Thjv8AhqIhl7ifZ0JeI5kWPuaY1lcKoODjUwRQM45z6GvJVHaTPOVa0YSZ9ZXfiK3ithcySoluVVhIxwpD4KEeu+RgfWt6GXUobDLkA4YYYZ3wR6GvmvwY1xLJbYtZLn7E5ZIVMceg+UllAOsAsIyXKtk/Wu8eHPEU9wxWexubQhSdTsjRncAKCDq1bk/LjynfjMLmYzUifrn/AI58BQykyGexsbdsC4ZrOHuuWYlyJ5CNDMCBnBOd984qe6l46ghuvspS6efQr6Yrd3BViAGyBjTk4J4B2Nc08U+M7+1DCWazuo9I70F3aLCxBPPbDsWUbHnf2rJMqPiqPplmxt7Rpb5sDWWeFbXgnBkRQ7sNvlYfN82QRVTglOMwiZif27FgXI4OE3wQcEN6H9atXiDxVFNH5rDpOADpKQvbE50nylZFLnjgHn61XTelDrMdvbKMaUC65uORrJcccscb1B8jQqShJb1O3TFfyzx9q0OUPdkEisB93ibB2IIYYcHc/wB4auazdN65NbALpjaMDdS2lhsG21bj2wBjOf41L9K8G3F/mZgEhRQwluD2rRVPBZwAHJO2E404J4rRu7K3EzyCQaRgRiceYgbFzHnUATkqpLEDGSTxlSccSVPaauz2nd3+t3yXnhbqRx6nohZQVMciRgoGznTp7v1RiTzjffnANe+j3yKrEMkTEEzMcazucCNeANx/httXqXEkcsraSqArCpXQAWxk498Fcbnge1bB8ISvFaxxR65Lhe5A2kIHyH1oGJwxVkA3x8y8ahmynVlDGLxy6dCdKvUcbJtNYX4dL94mswRSWLqWk8qxrLyOfvXz/DO/pj+HqURxwDW8cjBi4jQro1n307kAZG+2NvavBa3Mf3ZjUsN45FyMnkBzgrzzn0rW7/bKriLScgnyvp4wQ6HXjO/uMetV78uLNaMqksLy5rJtcPxnxNq6m1Rqvc1jfuOFYxLzqPHmc7Y1fTGNqwx6zlYUmwi4jOkajq/ExPHlPlA4DZBG+dqBJoPLgmBicdtRIQDxyNx+W+9a8tnp7SllmgOdJ16ADsSNzpU44z7ms/Mk3e4VaW9fevw8Pok1la5gvpNDohVkVcEGT5vTGNHyjYbruSNzUjbyOADhQuhhiOJtRVsEAaho9t9yfXNaUiKCAEMcobSoddepQMbp5sH19jyK9LPpkKSMX2yAuQg4wuiXC6cb4x7UTu05EsJtOWmLvjfvryN2yijk3SOUctl0VIT9WKj5QRuBzn24mYjk6o8SMwwZW+TAPG2M+uy4B5zUOHkbHfwsJwVTuIuoDGF5UaeDsPatkdfZmCR/ZwQPMWd2RQByXAAAHqd67+zbXs1OOdvDH7XS8Xf17+z7Xs0V+lpdF7XS8WeLezuVid1iuTGjSskqxs8LhWPcEhUELup32x9Bubt4c6Hfi1huYbfpvVLZyZGhJD6C2kSqolX7uUkebSSMpkg7Z6J8Lnhgs47Y3NnLcFpJHSG4SXdyXYDGDgZ+vHJq09K6LDbBxCgjR31lF2jBwFOlRsgOASAAMknkmuFKzk2jmfJhGo5rNkL0/wAA2GuO5Wyjt5/LIABoeNsA4xGdAI4IGx35zVopSsFpQOv+FepuNSXvfkeX5N7WziTS2CVjLTSENjbub5GoEA5wp8HLRLeX7RJPcTsmXuHVXmXCkOUGlskjV82tuMHIBrotKGLHHejfDuS7IAjexsUzh5Fz1G6Ow1Sav2S6k1BMBfN8pztek+GXTgIwbSFzFurOCzk7fMScycDZsjn3NWiqP8TPiGOnxFIlaS6aPWMIWWJM6e6+NsavKASAWxnahjdSxsUn4keJLFpVSGSTqAjUAWiTCPpsYCYV2Ma+cKyodOsYzsRxXN7zqs87AsYUha4CdqNQkLac4zjBkAAwpkLNkk5yTny1wNOgoEMhLyBQFkEYyzFtIwGO+FAGAcACpDwp4Ye8tp3SJma0jEyLHuxaSVSECct91FL6n02zioXbNH5s6rairfh+xY/AXhW5lvoZ+z3bM3msuGHkMOx1DOfnC4/u1dPi/wCGOz0yGWzVIT0+QPHuQUQkZC5yCe4Im3/qfkbJ8LelPB0yISq6O7SSsrrpdO4xZVI98Y//ACrVNCrqVYBlYEMCMqQdiCDsRj0qSVkbdKmoQS7yPmLxb0HtXjyRQslpdQLdW5KKoiEoQkbZBVWcBlGwBBxjBNbt07qnUlujDbVoI0sP6wBAT6EqQcEV9Rda8FRTraKuIltJFMYCK2YwpjeE6s+RkwCPXAzXF+vfDMWXUHgUN2boAWEkh+6Z+Wt5Gz5cjZWxnUqHjVWGiqrRveUcyjWPUHiJEYWVSckB8nO+dIABGdjjSeKsXSvCC3PcVI42n3eOOO4V1mQEiXQowUmVmTAfSChfbKkmJm6JJFHKjEloUcvDJEhljw4XO7AhMcldwQPKVYPWDwrHLPMIoC0Er7xtFHl2dN9m1B48KWJ7eSdsg8gkRhRSbbWeqfeJO/8A8ASWruHeSaAsLhdP85gRc6ZsjBeLYhhjKNsc5yuienPIFbBlZVBnaIYbQN/Ps47RAyJsFQQNQGK6j4Mk19TR5ZbeC+EKpcFMq16mBgPDMqSRTZCNqUHOltsYq0t8OhF1SK+tH7OWcXsRyUkEmWZl5w2vBIO3qMEHU3TP9rFO676eqyOG3nw7ke2F5Zr9sibaREGZoWwNSOgAJIzs6bEYbSAwrD0npN2wGVu2MZPfiRh3xvgZXS0se5HmMbL5huK+lOheELWzkmktolhM5UyhdkymvTheF+dthgVJ/Y07nc0J3dGjXpGvTnVp1c6c744zWbFsqMZLHv6nCvBwswQ9r1Fun3WvVL9qht5o2JUh1SVQgxtn5ht+HJrtHSra6X9vNBMNOPJbtE5bbzEmVx77BRz+VaXiPwFZX29xAjPjGtcpLjb8S4J4HOf8akOh9EjtIFhiMhjT5e5IzsB6DLZOANgOBWSyKsrEhSlKEhSlKAVRPH3QDP3Jrydl6bbRdxYYG0SSuoJYyO2B7BADyw3BG97rxNCrqVYBlYEMGGVIOxBB2Ix6UB819N8Gd6exiKMsl7LJPKjuWkjsxo7IEnqCnd82ASQuQMV3bwd4Nj6ekoRmkaad5Hd95CCSY1LEktgHkncljgFjU39jTudzQnc0aNeka9OdWnVzpzvjjNZqGEkshSlKGRUX4j8M29/AYblBJGSCN8MpHBUjdTyNvQketSlKAoHjb4ZGe5jvrF47a/jcEswzFJjbLAA+bG2cbjY+hFc6v8BmmuRLFNb2ySIDcxJCXiWTSNXbVmAKFy5AOnSMYz6dipQw0mrM5R4di61bXAgntor+3iIeOV5gXUkEMY5JPMW87DDjOBjUBvXVIXJUEqVJAJUkEqTyMjIOONq90oErClKUMilKUApSlAf/2Q=="/>
          <p:cNvSpPr>
            <a:spLocks noChangeAspect="1" noChangeArrowheads="1"/>
          </p:cNvSpPr>
          <p:nvPr/>
        </p:nvSpPr>
        <p:spPr bwMode="auto">
          <a:xfrm>
            <a:off x="155575" y="-144463"/>
            <a:ext cx="304800" cy="304801"/>
          </a:xfrm>
          <a:prstGeom prst="rect">
            <a:avLst/>
          </a:prstGeom>
          <a:noFill/>
          <a:ln w="9525">
            <a:noFill/>
            <a:miter lim="800000"/>
            <a:headEnd/>
            <a:tailEnd/>
          </a:ln>
        </p:spPr>
        <p:txBody>
          <a:bodyPr/>
          <a:lstStyle/>
          <a:p>
            <a:endParaRPr lang="en-US"/>
          </a:p>
        </p:txBody>
      </p:sp>
      <p:pic>
        <p:nvPicPr>
          <p:cNvPr id="35842" name="Picture 2" descr="The Prophet Jeremiah Chromolithograph Published In 1886 Stock Illustration  - Download Image Now - iStock"/>
          <p:cNvPicPr>
            <a:picLocks noChangeAspect="1" noChangeArrowheads="1"/>
          </p:cNvPicPr>
          <p:nvPr/>
        </p:nvPicPr>
        <p:blipFill>
          <a:blip r:embed="rId2" cstate="print"/>
          <a:srcRect/>
          <a:stretch>
            <a:fillRect/>
          </a:stretch>
        </p:blipFill>
        <p:spPr bwMode="auto">
          <a:xfrm>
            <a:off x="5715000" y="1412776"/>
            <a:ext cx="3429000" cy="4552951"/>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ppt_x"/>
                                          </p:val>
                                        </p:tav>
                                        <p:tav tm="100000">
                                          <p:val>
                                            <p:strVal val="#ppt_x"/>
                                          </p:val>
                                        </p:tav>
                                      </p:tavLst>
                                    </p:anim>
                                    <p:anim calcmode="lin" valueType="num">
                                      <p:cBhvr additive="base">
                                        <p:cTn id="8" dur="500" fill="hold"/>
                                        <p:tgtEl>
                                          <p:spTgt spid="10243"/>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35842"/>
                                        </p:tgtEl>
                                        <p:attrNameLst>
                                          <p:attrName>style.visibility</p:attrName>
                                        </p:attrNameLst>
                                      </p:cBhvr>
                                      <p:to>
                                        <p:strVal val="visible"/>
                                      </p:to>
                                    </p:set>
                                    <p:animEffect transition="in" filter="fade">
                                      <p:cBhvr>
                                        <p:cTn id="11" dur="2000"/>
                                        <p:tgtEl>
                                          <p:spTgt spid="35842"/>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3" end="3"/>
                                            </p:txEl>
                                          </p:spTgt>
                                        </p:tgtEl>
                                        <p:attrNameLst>
                                          <p:attrName>style.visibility</p:attrName>
                                        </p:attrNameLst>
                                      </p:cBhvr>
                                      <p:to>
                                        <p:strVal val="visible"/>
                                      </p:to>
                                    </p:set>
                                    <p:anim calcmode="lin" valueType="num">
                                      <p:cBhvr additive="base">
                                        <p:cTn id="30"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autoUpdateAnimBg="0"/>
    </p:bld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323850" y="0"/>
            <a:ext cx="9467850" cy="1081088"/>
          </a:xfrm>
        </p:spPr>
        <p:txBody>
          <a:bodyPr/>
          <a:lstStyle/>
          <a:p>
            <a:pPr algn="just">
              <a:lnSpc>
                <a:spcPct val="90000"/>
              </a:lnSpc>
              <a:buFontTx/>
              <a:buNone/>
            </a:pPr>
            <a:r>
              <a:rPr lang="lv-LV" i="1" smtClean="0"/>
              <a:t>	</a:t>
            </a:r>
            <a:r>
              <a:rPr lang="lv-LV" sz="2800" i="1" smtClean="0"/>
              <a:t>10 Tā saka Tas Kungs: "Šinī vietā, par kuru jūs sakāt, ka tā pašlaik ir galīgi novārtā aizlaists apvidus bez cilvēkiem un lopiem, Jūdas pilsētās un Jeruzālemes ielās, kas tagad pilnīgi tukšas, bez iedzīvotājiem, bez māju dzīvniekiem</a:t>
            </a:r>
            <a:endParaRPr lang="en-US" sz="2600" i="1" smtClean="0"/>
          </a:p>
        </p:txBody>
      </p:sp>
      <p:sp>
        <p:nvSpPr>
          <p:cNvPr id="7" name="Rectangle 6"/>
          <p:cNvSpPr>
            <a:spLocks noChangeArrowheads="1"/>
          </p:cNvSpPr>
          <p:nvPr/>
        </p:nvSpPr>
        <p:spPr bwMode="auto">
          <a:xfrm>
            <a:off x="0" y="1981284"/>
            <a:ext cx="6156176" cy="4832092"/>
          </a:xfrm>
          <a:prstGeom prst="rect">
            <a:avLst/>
          </a:prstGeom>
          <a:noFill/>
          <a:ln w="9525">
            <a:noFill/>
            <a:miter lim="800000"/>
            <a:headEnd/>
            <a:tailEnd/>
          </a:ln>
        </p:spPr>
        <p:txBody>
          <a:bodyPr wrap="square">
            <a:spAutoFit/>
          </a:bodyPr>
          <a:lstStyle/>
          <a:p>
            <a:pPr>
              <a:buFontTx/>
              <a:buChar char="•"/>
            </a:pPr>
            <a:r>
              <a:rPr lang="lv-LV" sz="2800" b="1" dirty="0"/>
              <a:t>Jeremija</a:t>
            </a:r>
            <a:r>
              <a:rPr lang="lv-LV" sz="2800" dirty="0"/>
              <a:t>, Dieva uzrunāts, dodas </a:t>
            </a:r>
            <a:r>
              <a:rPr lang="lv-LV" sz="2800" b="1" dirty="0"/>
              <a:t>sludināt</a:t>
            </a:r>
            <a:r>
              <a:rPr lang="lv-LV" sz="2800" dirty="0"/>
              <a:t> uz vietu, kura </a:t>
            </a:r>
            <a:r>
              <a:rPr lang="lv-LV" sz="2800" b="1" dirty="0"/>
              <a:t>izskatās</a:t>
            </a:r>
            <a:r>
              <a:rPr lang="lv-LV" sz="2800" dirty="0"/>
              <a:t> galīgi </a:t>
            </a:r>
            <a:r>
              <a:rPr lang="lv-LV" sz="2800" b="1" dirty="0"/>
              <a:t>aizlaista</a:t>
            </a:r>
            <a:r>
              <a:rPr lang="lv-LV" sz="2800" dirty="0"/>
              <a:t>, kur izskatās, ka nav </a:t>
            </a:r>
            <a:r>
              <a:rPr lang="lv-LV" sz="2800" b="1" dirty="0"/>
              <a:t>nekādas dzīvības.</a:t>
            </a:r>
          </a:p>
          <a:p>
            <a:pPr>
              <a:buFontTx/>
              <a:buChar char="•"/>
            </a:pPr>
            <a:r>
              <a:rPr lang="lv-LV" sz="2800" b="1" dirty="0" smtClean="0"/>
              <a:t>Jeremija</a:t>
            </a:r>
            <a:r>
              <a:rPr lang="lv-LV" sz="2800" dirty="0" smtClean="0"/>
              <a:t> </a:t>
            </a:r>
            <a:r>
              <a:rPr lang="lv-LV" sz="2800" b="1" dirty="0" smtClean="0"/>
              <a:t>dziļi mīlēja savu tautu   </a:t>
            </a:r>
            <a:r>
              <a:rPr lang="lv-LV" sz="2800" dirty="0" smtClean="0"/>
              <a:t>un viņam </a:t>
            </a:r>
            <a:r>
              <a:rPr lang="lv-LV" sz="2800" b="1" dirty="0" smtClean="0"/>
              <a:t>nepatika pasludināt tautai sodu</a:t>
            </a:r>
            <a:r>
              <a:rPr lang="lv-LV" sz="2800" dirty="0" smtClean="0"/>
              <a:t>. Viņš sludināja, lai cilvēkiem </a:t>
            </a:r>
            <a:r>
              <a:rPr lang="lv-LV" sz="2800" b="1" dirty="0" smtClean="0"/>
              <a:t>palīdzētu atgriezties no grēkiem</a:t>
            </a:r>
            <a:r>
              <a:rPr lang="lv-LV" sz="2800" dirty="0" smtClean="0"/>
              <a:t>  un </a:t>
            </a:r>
            <a:r>
              <a:rPr lang="lv-LV" sz="2800" b="1" dirty="0" smtClean="0"/>
              <a:t>izvairīties no Dieva soda</a:t>
            </a:r>
            <a:r>
              <a:rPr lang="lv-LV" sz="2800" dirty="0" smtClean="0"/>
              <a:t>, BET </a:t>
            </a:r>
            <a:r>
              <a:rPr lang="lv-LV" sz="2800" b="1" dirty="0" smtClean="0"/>
              <a:t>ļaudis neklausīja</a:t>
            </a:r>
            <a:r>
              <a:rPr lang="lv-LV" sz="2800" dirty="0" smtClean="0"/>
              <a:t>. Un piedzīvoja </a:t>
            </a:r>
            <a:r>
              <a:rPr lang="lv-LV" sz="2800" b="1" dirty="0" smtClean="0"/>
              <a:t>pareģojuma piepildījumu</a:t>
            </a:r>
            <a:r>
              <a:rPr lang="lv-LV" sz="2800" dirty="0" smtClean="0"/>
              <a:t>.</a:t>
            </a:r>
          </a:p>
        </p:txBody>
      </p:sp>
      <p:pic>
        <p:nvPicPr>
          <p:cNvPr id="6150" name="Picture 6" descr="Jerusalem in Ruins - Sketching Out | Jerusalem, Ruins, Temple ruins"/>
          <p:cNvPicPr>
            <a:picLocks noChangeAspect="1" noChangeArrowheads="1"/>
          </p:cNvPicPr>
          <p:nvPr/>
        </p:nvPicPr>
        <p:blipFill>
          <a:blip r:embed="rId2" cstate="print"/>
          <a:srcRect/>
          <a:stretch>
            <a:fillRect/>
          </a:stretch>
        </p:blipFill>
        <p:spPr bwMode="auto">
          <a:xfrm>
            <a:off x="5940152" y="1673424"/>
            <a:ext cx="3203848" cy="5184576"/>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6150"/>
                                        </p:tgtEl>
                                        <p:attrNameLst>
                                          <p:attrName>style.visibility</p:attrName>
                                        </p:attrNameLst>
                                      </p:cBhvr>
                                      <p:to>
                                        <p:strVal val="visible"/>
                                      </p:to>
                                    </p:set>
                                    <p:animEffect transition="in" filter="fade">
                                      <p:cBhvr>
                                        <p:cTn id="11" dur="2000"/>
                                        <p:tgtEl>
                                          <p:spTgt spid="6150"/>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autoUpdateAnimBg="0" advAuto="0"/>
    </p:bld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196" name="Rectangle 4"/>
          <p:cNvSpPr>
            <a:spLocks noGrp="1" noChangeArrowheads="1"/>
          </p:cNvSpPr>
          <p:nvPr>
            <p:ph type="body" idx="1"/>
          </p:nvPr>
        </p:nvSpPr>
        <p:spPr>
          <a:xfrm>
            <a:off x="-285750" y="9525"/>
            <a:ext cx="9429750" cy="2205038"/>
          </a:xfrm>
        </p:spPr>
        <p:txBody>
          <a:bodyPr/>
          <a:lstStyle/>
          <a:p>
            <a:pPr algn="just">
              <a:lnSpc>
                <a:spcPct val="85000"/>
              </a:lnSpc>
              <a:spcBef>
                <a:spcPct val="0"/>
              </a:spcBef>
              <a:buFontTx/>
              <a:buNone/>
            </a:pPr>
            <a:r>
              <a:rPr lang="lv-LV" sz="2800" i="1" smtClean="0"/>
              <a:t>   11 tur nākotnē atkal dzirdēs prieka balsis un līksmību, līgavaiņu un līgavas gaviles un to cilvēku slavinājumu balsis, kas sacīs: teiciet To Kungu Cebaotu! Jo labs ir Tas Kungs, un Viņa žēlastība paliek mūžīgi! - un to slavas dziesmas, kas nesīs pateicības upuri Tā Kunga namā. Un Es atvedīšu atpakaļ šīs zemes trimdiniekus, un viss būs kā agrāk!" saka Tas Kungs.</a:t>
            </a:r>
            <a:endParaRPr lang="en-US" sz="2000" i="1" smtClean="0"/>
          </a:p>
        </p:txBody>
      </p:sp>
      <p:sp>
        <p:nvSpPr>
          <p:cNvPr id="7" name="Rectangle 6"/>
          <p:cNvSpPr>
            <a:spLocks noChangeArrowheads="1"/>
          </p:cNvSpPr>
          <p:nvPr/>
        </p:nvSpPr>
        <p:spPr bwMode="auto">
          <a:xfrm>
            <a:off x="0" y="2627034"/>
            <a:ext cx="5357813" cy="3970318"/>
          </a:xfrm>
          <a:prstGeom prst="rect">
            <a:avLst/>
          </a:prstGeom>
          <a:noFill/>
          <a:ln w="9525">
            <a:noFill/>
            <a:miter lim="800000"/>
            <a:headEnd/>
            <a:tailEnd/>
          </a:ln>
        </p:spPr>
        <p:txBody>
          <a:bodyPr>
            <a:spAutoFit/>
          </a:bodyPr>
          <a:lstStyle/>
          <a:p>
            <a:pPr>
              <a:buFontTx/>
              <a:buChar char="•"/>
            </a:pPr>
            <a:r>
              <a:rPr lang="lv-LV" sz="2800" dirty="0"/>
              <a:t>Šajā šķietami </a:t>
            </a:r>
            <a:r>
              <a:rPr lang="lv-LV" sz="2800" b="1" dirty="0"/>
              <a:t>bezcerīgajā</a:t>
            </a:r>
            <a:r>
              <a:rPr lang="lv-LV" sz="2800" dirty="0"/>
              <a:t> </a:t>
            </a:r>
            <a:r>
              <a:rPr lang="lv-LV" sz="2800" b="1" dirty="0"/>
              <a:t>situācijā</a:t>
            </a:r>
            <a:r>
              <a:rPr lang="lv-LV" sz="2800" dirty="0"/>
              <a:t>, </a:t>
            </a:r>
            <a:r>
              <a:rPr lang="lv-LV" sz="2800" b="1" dirty="0"/>
              <a:t>Jeremija</a:t>
            </a:r>
            <a:r>
              <a:rPr lang="lv-LV" sz="2800" dirty="0"/>
              <a:t> saka, ka </a:t>
            </a:r>
            <a:r>
              <a:rPr lang="lv-LV" sz="2800" b="1" dirty="0"/>
              <a:t>ir cerība</a:t>
            </a:r>
            <a:r>
              <a:rPr lang="lv-LV" sz="2800" dirty="0"/>
              <a:t>, ka lietas </a:t>
            </a:r>
            <a:r>
              <a:rPr lang="lv-LV" sz="2800" b="1" dirty="0"/>
              <a:t>VAR mainīties</a:t>
            </a:r>
            <a:r>
              <a:rPr lang="lv-LV" sz="2800" dirty="0"/>
              <a:t>, ka te varēs </a:t>
            </a:r>
            <a:r>
              <a:rPr lang="lv-LV" sz="2800" b="1" dirty="0"/>
              <a:t>dzirdēt priecīgas balsis</a:t>
            </a:r>
            <a:r>
              <a:rPr lang="lv-LV" sz="2800" dirty="0"/>
              <a:t>, ne tikai </a:t>
            </a:r>
            <a:r>
              <a:rPr lang="lv-LV" sz="2800" b="1" dirty="0"/>
              <a:t>ļaužu gaušanos</a:t>
            </a:r>
            <a:r>
              <a:rPr lang="lv-LV" sz="2800" dirty="0"/>
              <a:t> </a:t>
            </a:r>
          </a:p>
          <a:p>
            <a:pPr>
              <a:buFontTx/>
              <a:buChar char="•"/>
            </a:pPr>
            <a:r>
              <a:rPr lang="lv-LV" sz="2800" dirty="0"/>
              <a:t>Kur tad ir šīs </a:t>
            </a:r>
            <a:r>
              <a:rPr lang="lv-LV" sz="2800" b="1" dirty="0"/>
              <a:t>cerības pamats </a:t>
            </a:r>
            <a:r>
              <a:rPr lang="lv-LV" sz="2800" dirty="0"/>
              <a:t>– tie </a:t>
            </a:r>
            <a:r>
              <a:rPr lang="lv-LV" sz="2800" b="1" dirty="0"/>
              <a:t>nav</a:t>
            </a:r>
            <a:r>
              <a:rPr lang="lv-LV" sz="2800" dirty="0"/>
              <a:t> kādi </a:t>
            </a:r>
            <a:r>
              <a:rPr lang="lv-LV" sz="2800" b="1" dirty="0"/>
              <a:t>cilvēki</a:t>
            </a:r>
            <a:r>
              <a:rPr lang="lv-LV" sz="2800" dirty="0"/>
              <a:t> vai </a:t>
            </a:r>
            <a:r>
              <a:rPr lang="lv-LV" sz="2800" dirty="0" smtClean="0"/>
              <a:t>kāds </a:t>
            </a:r>
            <a:r>
              <a:rPr lang="lv-LV" sz="2800" b="1" dirty="0" smtClean="0"/>
              <a:t>brīnumlīdzeklis</a:t>
            </a:r>
            <a:r>
              <a:rPr lang="lv-LV" sz="2800" dirty="0" smtClean="0"/>
              <a:t>, </a:t>
            </a:r>
            <a:r>
              <a:rPr lang="lv-LV" sz="2800" dirty="0"/>
              <a:t>bet pats </a:t>
            </a:r>
            <a:r>
              <a:rPr lang="lv-LV" sz="2800" b="1" dirty="0" err="1"/>
              <a:t>debesspulku</a:t>
            </a:r>
            <a:r>
              <a:rPr lang="lv-LV" sz="2800" dirty="0"/>
              <a:t> </a:t>
            </a:r>
            <a:r>
              <a:rPr lang="lv-LV" sz="2800" b="1" dirty="0" smtClean="0"/>
              <a:t>Dievs</a:t>
            </a:r>
            <a:r>
              <a:rPr lang="lv-LV" sz="2800" dirty="0" smtClean="0"/>
              <a:t>!</a:t>
            </a:r>
            <a:endParaRPr lang="lv-LV" sz="2800" dirty="0"/>
          </a:p>
        </p:txBody>
      </p:sp>
      <p:sp>
        <p:nvSpPr>
          <p:cNvPr id="7174" name="AutoShape 6" descr="The Horoscope of Jesus - Dates of Birth and Death"/>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7176" name="AutoShape 8" descr="The Horoscope of Jesus - Dates of Birth and Death"/>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7178" name="AutoShape 10" descr="The Horoscope of Jesus - Dates of Birth and Death"/>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7179" name="Picture 11"/>
          <p:cNvPicPr>
            <a:picLocks noChangeAspect="1" noChangeArrowheads="1"/>
          </p:cNvPicPr>
          <p:nvPr/>
        </p:nvPicPr>
        <p:blipFill>
          <a:blip r:embed="rId2" cstate="print"/>
          <a:srcRect l="25789" r="25997"/>
          <a:stretch>
            <a:fillRect/>
          </a:stretch>
        </p:blipFill>
        <p:spPr bwMode="auto">
          <a:xfrm>
            <a:off x="5352631" y="2564904"/>
            <a:ext cx="3683865" cy="4293096"/>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8196">
                                            <p:txEl>
                                              <p:pRg st="0" end="0"/>
                                            </p:txEl>
                                          </p:spTgt>
                                        </p:tgtEl>
                                        <p:attrNameLst>
                                          <p:attrName>style.visibility</p:attrName>
                                        </p:attrNameLst>
                                      </p:cBhvr>
                                      <p:to>
                                        <p:strVal val="visible"/>
                                      </p:to>
                                    </p:set>
                                    <p:anim calcmode="lin" valueType="num">
                                      <p:cBhvr additive="base">
                                        <p:cTn id="7" dur="500" fill="hold"/>
                                        <p:tgtEl>
                                          <p:spTgt spid="819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8196">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7179"/>
                                        </p:tgtEl>
                                        <p:attrNameLst>
                                          <p:attrName>style.visibility</p:attrName>
                                        </p:attrNameLst>
                                      </p:cBhvr>
                                      <p:to>
                                        <p:strVal val="visible"/>
                                      </p:to>
                                    </p:set>
                                    <p:animEffect transition="in" filter="fade">
                                      <p:cBhvr>
                                        <p:cTn id="11" dur="2000"/>
                                        <p:tgtEl>
                                          <p:spTgt spid="7179"/>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6" grpId="0" build="p" autoUpdateAnimBg="0" advAuto="0"/>
    </p:bld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7" name="Rectangle 3"/>
          <p:cNvSpPr>
            <a:spLocks noGrp="1" noChangeArrowheads="1"/>
          </p:cNvSpPr>
          <p:nvPr>
            <p:ph type="body" idx="1"/>
          </p:nvPr>
        </p:nvSpPr>
        <p:spPr>
          <a:xfrm>
            <a:off x="-285750" y="0"/>
            <a:ext cx="9429750" cy="1052513"/>
          </a:xfrm>
        </p:spPr>
        <p:txBody>
          <a:bodyPr/>
          <a:lstStyle/>
          <a:p>
            <a:pPr algn="just" eaLnBrk="1" hangingPunct="1">
              <a:lnSpc>
                <a:spcPct val="80000"/>
              </a:lnSpc>
              <a:buFontTx/>
              <a:buNone/>
            </a:pPr>
            <a:r>
              <a:rPr lang="lv-LV" sz="2800" i="1" smtClean="0"/>
              <a:t>   13 Kalnu pilsētās, lejas pilsētās un dienvidpilsētās, Benjamīna zemē un visās apdzīvotās vietās Jeruzālemes apkārtnē un pārējos Jūdas novados ganāmie pulki turpmāk atkal būs stingri gana rokās, kas tos skaita, saka Tas Kungs. </a:t>
            </a:r>
            <a:endParaRPr lang="lv-LV" i="1" smtClean="0"/>
          </a:p>
        </p:txBody>
      </p:sp>
      <p:sp>
        <p:nvSpPr>
          <p:cNvPr id="7" name="Rectangle 6"/>
          <p:cNvSpPr>
            <a:spLocks noChangeArrowheads="1"/>
          </p:cNvSpPr>
          <p:nvPr/>
        </p:nvSpPr>
        <p:spPr bwMode="auto">
          <a:xfrm>
            <a:off x="0" y="1714500"/>
            <a:ext cx="6300192" cy="5262979"/>
          </a:xfrm>
          <a:prstGeom prst="rect">
            <a:avLst/>
          </a:prstGeom>
          <a:noFill/>
          <a:ln w="9525">
            <a:noFill/>
            <a:miter lim="800000"/>
            <a:headEnd/>
            <a:tailEnd/>
          </a:ln>
        </p:spPr>
        <p:txBody>
          <a:bodyPr wrap="square">
            <a:spAutoFit/>
          </a:bodyPr>
          <a:lstStyle/>
          <a:p>
            <a:pPr>
              <a:buFontTx/>
              <a:buChar char="•"/>
            </a:pPr>
            <a:r>
              <a:rPr lang="lv-LV" sz="2800" dirty="0"/>
              <a:t>Kas tas par </a:t>
            </a:r>
            <a:r>
              <a:rPr lang="lv-LV" sz="2800" b="1" dirty="0"/>
              <a:t>ganu</a:t>
            </a:r>
            <a:r>
              <a:rPr lang="lv-LV" sz="2800" dirty="0"/>
              <a:t>? – </a:t>
            </a:r>
            <a:r>
              <a:rPr lang="lv-LV" sz="2800" b="1" dirty="0"/>
              <a:t>Jēzus!!!</a:t>
            </a:r>
          </a:p>
          <a:p>
            <a:pPr>
              <a:buFontTx/>
              <a:buChar char="•"/>
            </a:pPr>
            <a:r>
              <a:rPr lang="lv-LV" sz="2800" dirty="0"/>
              <a:t>Ps.23. “</a:t>
            </a:r>
            <a:r>
              <a:rPr lang="lv-LV" sz="2800" i="1" dirty="0"/>
              <a:t>Tas </a:t>
            </a:r>
            <a:r>
              <a:rPr lang="lv-LV" sz="2800" b="1" i="1" dirty="0"/>
              <a:t>Kungs</a:t>
            </a:r>
            <a:r>
              <a:rPr lang="lv-LV" sz="2800" i="1" dirty="0"/>
              <a:t>, </a:t>
            </a:r>
            <a:r>
              <a:rPr lang="lv-LV" sz="2800" b="1" i="1" dirty="0"/>
              <a:t>mans Gans</a:t>
            </a:r>
            <a:r>
              <a:rPr lang="lv-LV" sz="2800" i="1" dirty="0"/>
              <a:t>, </a:t>
            </a:r>
            <a:r>
              <a:rPr lang="lv-LV" sz="2800" i="1" dirty="0" smtClean="0"/>
              <a:t> Viņš </a:t>
            </a:r>
            <a:r>
              <a:rPr lang="lv-LV" sz="2800" i="1" dirty="0"/>
              <a:t>ieved mani </a:t>
            </a:r>
            <a:r>
              <a:rPr lang="lv-LV" sz="2800" b="1" i="1" dirty="0" err="1"/>
              <a:t>zaļainās</a:t>
            </a:r>
            <a:r>
              <a:rPr lang="lv-LV" sz="2800" b="1" i="1" dirty="0"/>
              <a:t> ganībās</a:t>
            </a:r>
            <a:r>
              <a:rPr lang="lv-LV" sz="2800" dirty="0"/>
              <a:t>”</a:t>
            </a:r>
          </a:p>
          <a:p>
            <a:pPr>
              <a:buFontTx/>
              <a:buChar char="•"/>
            </a:pPr>
            <a:r>
              <a:rPr lang="lv-LV" sz="2800" dirty="0" smtClean="0"/>
              <a:t>Jeremija: </a:t>
            </a:r>
            <a:r>
              <a:rPr lang="lv-LV" sz="2800" b="1" dirty="0" smtClean="0"/>
              <a:t>Pienāks brīdis</a:t>
            </a:r>
            <a:r>
              <a:rPr lang="lv-LV" sz="2800" dirty="0" smtClean="0"/>
              <a:t>, kad </a:t>
            </a:r>
            <a:r>
              <a:rPr lang="lv-LV" sz="2800" b="1" dirty="0" smtClean="0"/>
              <a:t>Dieva tauta</a:t>
            </a:r>
            <a:r>
              <a:rPr lang="lv-LV" sz="2800" dirty="0" smtClean="0"/>
              <a:t> atkal būs </a:t>
            </a:r>
            <a:r>
              <a:rPr lang="lv-LV" sz="2800" b="1" dirty="0" smtClean="0"/>
              <a:t>stingri Dieva rokās</a:t>
            </a:r>
            <a:r>
              <a:rPr lang="lv-LV" sz="2800" dirty="0" smtClean="0"/>
              <a:t>.</a:t>
            </a:r>
          </a:p>
          <a:p>
            <a:pPr>
              <a:buFontTx/>
              <a:buChar char="•"/>
            </a:pPr>
            <a:r>
              <a:rPr lang="lv-LV" sz="2800" dirty="0" smtClean="0"/>
              <a:t>Kad pienāca šis brīdis </a:t>
            </a:r>
            <a:r>
              <a:rPr lang="lv-LV" sz="2800" b="1" dirty="0" smtClean="0"/>
              <a:t>jūdu tautai</a:t>
            </a:r>
            <a:r>
              <a:rPr lang="lv-LV" sz="2800" dirty="0" smtClean="0"/>
              <a:t>? </a:t>
            </a:r>
            <a:r>
              <a:rPr lang="lv-LV" sz="2800" dirty="0" smtClean="0">
                <a:sym typeface="Wingdings" pitchFamily="2" charset="2"/>
              </a:rPr>
              <a:t></a:t>
            </a:r>
            <a:r>
              <a:rPr lang="lv-LV" sz="2800" dirty="0" smtClean="0"/>
              <a:t>Tas pienāca ar </a:t>
            </a:r>
            <a:r>
              <a:rPr lang="lv-LV" sz="2800" b="1" dirty="0" smtClean="0"/>
              <a:t>Jēzus ienākšanu pasaulē</a:t>
            </a:r>
            <a:r>
              <a:rPr lang="lv-LV" sz="2800" dirty="0"/>
              <a:t>!</a:t>
            </a:r>
            <a:r>
              <a:rPr lang="lv-LV" sz="2800" dirty="0" smtClean="0"/>
              <a:t> Tas izmainīja visu!</a:t>
            </a:r>
          </a:p>
          <a:p>
            <a:pPr>
              <a:buFontTx/>
              <a:buChar char="•"/>
            </a:pPr>
            <a:r>
              <a:rPr lang="lv-LV" sz="2800" dirty="0" smtClean="0"/>
              <a:t>Vai tas attiecas arī </a:t>
            </a:r>
            <a:r>
              <a:rPr lang="lv-LV" sz="2800" b="1" dirty="0" smtClean="0"/>
              <a:t>uz mums</a:t>
            </a:r>
            <a:r>
              <a:rPr lang="lv-LV" sz="2800" dirty="0" smtClean="0"/>
              <a:t>?</a:t>
            </a:r>
          </a:p>
          <a:p>
            <a:pPr>
              <a:buFontTx/>
              <a:buChar char="•"/>
            </a:pPr>
            <a:r>
              <a:rPr lang="lv-LV" sz="2800" dirty="0" smtClean="0"/>
              <a:t>Kā varētu izskatīties </a:t>
            </a:r>
            <a:r>
              <a:rPr lang="lv-LV" sz="2800" b="1" dirty="0" smtClean="0"/>
              <a:t>mūsu tautas nākotne</a:t>
            </a:r>
            <a:r>
              <a:rPr lang="lv-LV" sz="2800" dirty="0" smtClean="0"/>
              <a:t>, ja tā būtu </a:t>
            </a:r>
            <a:r>
              <a:rPr lang="lv-LV" sz="2800" b="1" dirty="0" smtClean="0"/>
              <a:t>stingri labā gana Jēzus rokās</a:t>
            </a:r>
            <a:r>
              <a:rPr lang="lv-LV" sz="2800" dirty="0" smtClean="0"/>
              <a:t>?</a:t>
            </a:r>
            <a:endParaRPr lang="lv-LV" sz="2800" dirty="0"/>
          </a:p>
        </p:txBody>
      </p:sp>
      <p:pic>
        <p:nvPicPr>
          <p:cNvPr id="8197" name="Picture 5" descr="http://www.christcenteredmall.com/stores/art/hook/zooms/good_shepherd_zoom.jpg"/>
          <p:cNvPicPr>
            <a:picLocks noChangeAspect="1" noChangeArrowheads="1"/>
          </p:cNvPicPr>
          <p:nvPr/>
        </p:nvPicPr>
        <p:blipFill>
          <a:blip r:embed="rId2" cstate="print"/>
          <a:srcRect/>
          <a:stretch>
            <a:fillRect/>
          </a:stretch>
        </p:blipFill>
        <p:spPr bwMode="auto">
          <a:xfrm>
            <a:off x="6084168" y="1571612"/>
            <a:ext cx="3059864" cy="5214974"/>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1267"/>
                                        </p:tgtEl>
                                        <p:attrNameLst>
                                          <p:attrName>style.visibility</p:attrName>
                                        </p:attrNameLst>
                                      </p:cBhvr>
                                      <p:to>
                                        <p:strVal val="visible"/>
                                      </p:to>
                                    </p:set>
                                    <p:anim calcmode="lin" valueType="num">
                                      <p:cBhvr additive="base">
                                        <p:cTn id="7" dur="500" fill="hold"/>
                                        <p:tgtEl>
                                          <p:spTgt spid="11267"/>
                                        </p:tgtEl>
                                        <p:attrNameLst>
                                          <p:attrName>ppt_x</p:attrName>
                                        </p:attrNameLst>
                                      </p:cBhvr>
                                      <p:tavLst>
                                        <p:tav tm="0">
                                          <p:val>
                                            <p:strVal val="#ppt_x"/>
                                          </p:val>
                                        </p:tav>
                                        <p:tav tm="100000">
                                          <p:val>
                                            <p:strVal val="#ppt_x"/>
                                          </p:val>
                                        </p:tav>
                                      </p:tavLst>
                                    </p:anim>
                                    <p:anim calcmode="lin" valueType="num">
                                      <p:cBhvr additive="base">
                                        <p:cTn id="8" dur="500" fill="hold"/>
                                        <p:tgtEl>
                                          <p:spTgt spid="11267"/>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8197"/>
                                        </p:tgtEl>
                                        <p:attrNameLst>
                                          <p:attrName>style.visibility</p:attrName>
                                        </p:attrNameLst>
                                      </p:cBhvr>
                                      <p:to>
                                        <p:strVal val="visible"/>
                                      </p:to>
                                    </p:set>
                                    <p:animEffect transition="in" filter="fade">
                                      <p:cBhvr>
                                        <p:cTn id="11" dur="2000"/>
                                        <p:tgtEl>
                                          <p:spTgt spid="8197"/>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3" end="3"/>
                                            </p:txEl>
                                          </p:spTgt>
                                        </p:tgtEl>
                                        <p:attrNameLst>
                                          <p:attrName>style.visibility</p:attrName>
                                        </p:attrNameLst>
                                      </p:cBhvr>
                                      <p:to>
                                        <p:strVal val="visible"/>
                                      </p:to>
                                    </p:set>
                                    <p:anim calcmode="lin" valueType="num">
                                      <p:cBhvr additive="base">
                                        <p:cTn id="30"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par>
                          <p:cTn id="32" fill="hold">
                            <p:stCondLst>
                              <p:cond delay="4000"/>
                            </p:stCondLst>
                            <p:childTnLst>
                              <p:par>
                                <p:cTn id="33" presetID="2" presetClass="entr" presetSubtype="4" fill="hold" nodeType="afterEffect">
                                  <p:stCondLst>
                                    <p:cond delay="0"/>
                                  </p:stCondLst>
                                  <p:childTnLst>
                                    <p:set>
                                      <p:cBhvr>
                                        <p:cTn id="34" dur="1" fill="hold">
                                          <p:stCondLst>
                                            <p:cond delay="0"/>
                                          </p:stCondLst>
                                        </p:cTn>
                                        <p:tgtEl>
                                          <p:spTgt spid="7">
                                            <p:txEl>
                                              <p:pRg st="4" end="4"/>
                                            </p:txEl>
                                          </p:spTgt>
                                        </p:tgtEl>
                                        <p:attrNameLst>
                                          <p:attrName>style.visibility</p:attrName>
                                        </p:attrNameLst>
                                      </p:cBhvr>
                                      <p:to>
                                        <p:strVal val="visible"/>
                                      </p:to>
                                    </p:set>
                                    <p:anim calcmode="lin" valueType="num">
                                      <p:cBhvr additive="base">
                                        <p:cTn id="35"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par>
                          <p:cTn id="37" fill="hold">
                            <p:stCondLst>
                              <p:cond delay="4500"/>
                            </p:stCondLst>
                            <p:childTnLst>
                              <p:par>
                                <p:cTn id="38" presetID="2" presetClass="entr" presetSubtype="4" fill="hold" nodeType="afterEffect">
                                  <p:stCondLst>
                                    <p:cond delay="0"/>
                                  </p:stCondLst>
                                  <p:childTnLst>
                                    <p:set>
                                      <p:cBhvr>
                                        <p:cTn id="39" dur="1" fill="hold">
                                          <p:stCondLst>
                                            <p:cond delay="0"/>
                                          </p:stCondLst>
                                        </p:cTn>
                                        <p:tgtEl>
                                          <p:spTgt spid="7">
                                            <p:txEl>
                                              <p:pRg st="5" end="5"/>
                                            </p:txEl>
                                          </p:spTgt>
                                        </p:tgtEl>
                                        <p:attrNameLst>
                                          <p:attrName>style.visibility</p:attrName>
                                        </p:attrNameLst>
                                      </p:cBhvr>
                                      <p:to>
                                        <p:strVal val="visible"/>
                                      </p:to>
                                    </p:set>
                                    <p:anim calcmode="lin" valueType="num">
                                      <p:cBhvr additive="base">
                                        <p:cTn id="40" dur="500" fill="hold"/>
                                        <p:tgtEl>
                                          <p:spTgt spid="7">
                                            <p:txEl>
                                              <p:pRg st="5" end="5"/>
                                            </p:txEl>
                                          </p:spTgt>
                                        </p:tgtEl>
                                        <p:attrNameLst>
                                          <p:attrName>ppt_x</p:attrName>
                                        </p:attrNameLst>
                                      </p:cBhvr>
                                      <p:tavLst>
                                        <p:tav tm="0">
                                          <p:val>
                                            <p:strVal val="#ppt_x"/>
                                          </p:val>
                                        </p:tav>
                                        <p:tav tm="100000">
                                          <p:val>
                                            <p:strVal val="#ppt_x"/>
                                          </p:val>
                                        </p:tav>
                                      </p:tavLst>
                                    </p:anim>
                                    <p:anim calcmode="lin" valueType="num">
                                      <p:cBhvr additive="base">
                                        <p:cTn id="41" dur="500" fill="hold"/>
                                        <p:tgtEl>
                                          <p:spTgt spid="7">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autoUpdateAnimBg="0"/>
    </p:bld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7" name="Rectangle 3"/>
          <p:cNvSpPr>
            <a:spLocks noGrp="1" noChangeArrowheads="1"/>
          </p:cNvSpPr>
          <p:nvPr>
            <p:ph type="body" idx="1"/>
          </p:nvPr>
        </p:nvSpPr>
        <p:spPr>
          <a:xfrm>
            <a:off x="-285750" y="0"/>
            <a:ext cx="9429750" cy="1052513"/>
          </a:xfrm>
        </p:spPr>
        <p:txBody>
          <a:bodyPr/>
          <a:lstStyle/>
          <a:p>
            <a:pPr algn="just" eaLnBrk="1" hangingPunct="1">
              <a:lnSpc>
                <a:spcPct val="80000"/>
              </a:lnSpc>
              <a:buFontTx/>
              <a:buNone/>
            </a:pPr>
            <a:r>
              <a:rPr lang="lv-LV" sz="2800" i="1" smtClean="0"/>
              <a:t>   14 Ievēro, nāks dienas, saka Tas Kungs, kad Es piepildīšu to svētības apsolījumu, ko Es devu Israēla namam un Jūdas namam. 15 Tanīs dienās un tanī laikā Es izrietīšu Dāvidam īstu pilntiesīgu atvasi, ...</a:t>
            </a:r>
            <a:endParaRPr lang="lv-LV" i="1" smtClean="0"/>
          </a:p>
        </p:txBody>
      </p:sp>
      <p:sp>
        <p:nvSpPr>
          <p:cNvPr id="7" name="Rectangle 6"/>
          <p:cNvSpPr>
            <a:spLocks noChangeArrowheads="1"/>
          </p:cNvSpPr>
          <p:nvPr/>
        </p:nvSpPr>
        <p:spPr bwMode="auto">
          <a:xfrm>
            <a:off x="0" y="1500188"/>
            <a:ext cx="4857750" cy="4832092"/>
          </a:xfrm>
          <a:prstGeom prst="rect">
            <a:avLst/>
          </a:prstGeom>
          <a:noFill/>
          <a:ln w="9525">
            <a:noFill/>
            <a:miter lim="800000"/>
            <a:headEnd/>
            <a:tailEnd/>
          </a:ln>
        </p:spPr>
        <p:txBody>
          <a:bodyPr>
            <a:spAutoFit/>
          </a:bodyPr>
          <a:lstStyle/>
          <a:p>
            <a:pPr>
              <a:buFontTx/>
              <a:buChar char="•"/>
            </a:pPr>
            <a:r>
              <a:rPr lang="lv-LV" sz="2800" dirty="0"/>
              <a:t>Kas tas par </a:t>
            </a:r>
            <a:r>
              <a:rPr lang="lv-LV" sz="2800" b="1" dirty="0"/>
              <a:t>apsolījumu</a:t>
            </a:r>
            <a:r>
              <a:rPr lang="lv-LV" sz="2800" dirty="0"/>
              <a:t>?</a:t>
            </a:r>
          </a:p>
          <a:p>
            <a:pPr>
              <a:buFontTx/>
              <a:buChar char="•"/>
            </a:pPr>
            <a:r>
              <a:rPr lang="lv-LV" sz="2800" dirty="0" smtClean="0"/>
              <a:t>Kurš </a:t>
            </a:r>
            <a:r>
              <a:rPr lang="lv-LV" sz="2800" dirty="0"/>
              <a:t>gan cits, ja ne </a:t>
            </a:r>
            <a:r>
              <a:rPr lang="lv-LV" sz="2800" b="1" dirty="0"/>
              <a:t>Jēzus</a:t>
            </a:r>
            <a:r>
              <a:rPr lang="lv-LV" sz="2800" dirty="0"/>
              <a:t>, kura </a:t>
            </a:r>
            <a:r>
              <a:rPr lang="lv-LV" sz="2800" b="1" dirty="0"/>
              <a:t>piedzimšanas</a:t>
            </a:r>
            <a:r>
              <a:rPr lang="lv-LV" sz="2800" dirty="0"/>
              <a:t> </a:t>
            </a:r>
            <a:r>
              <a:rPr lang="lv-LV" sz="2800" b="1" dirty="0"/>
              <a:t>svētkiem </a:t>
            </a:r>
            <a:r>
              <a:rPr lang="lv-LV" sz="2800" dirty="0"/>
              <a:t>mēs</a:t>
            </a:r>
            <a:r>
              <a:rPr lang="lv-LV" sz="2800" b="1" dirty="0"/>
              <a:t> </a:t>
            </a:r>
            <a:r>
              <a:rPr lang="lv-LV" sz="2800" dirty="0"/>
              <a:t>tagad</a:t>
            </a:r>
            <a:r>
              <a:rPr lang="lv-LV" sz="2800" b="1" dirty="0"/>
              <a:t> gatavojamies.</a:t>
            </a:r>
          </a:p>
          <a:p>
            <a:pPr>
              <a:buFontTx/>
              <a:buChar char="•"/>
            </a:pPr>
            <a:r>
              <a:rPr lang="lv-LV" sz="2800" dirty="0"/>
              <a:t>Kas tas par </a:t>
            </a:r>
            <a:r>
              <a:rPr lang="lv-LV" sz="2800" b="1" dirty="0"/>
              <a:t>bērniņu</a:t>
            </a:r>
            <a:r>
              <a:rPr lang="lv-LV" sz="2800" dirty="0"/>
              <a:t>, kuru jau </a:t>
            </a:r>
            <a:r>
              <a:rPr lang="lv-LV" sz="2800" b="1" dirty="0"/>
              <a:t>maziņu,</a:t>
            </a:r>
            <a:r>
              <a:rPr lang="lv-LV" sz="2800" dirty="0"/>
              <a:t> </a:t>
            </a:r>
            <a:r>
              <a:rPr lang="lv-LV" sz="2800" b="1" dirty="0"/>
              <a:t>māte</a:t>
            </a:r>
            <a:r>
              <a:rPr lang="lv-LV" sz="2800" dirty="0"/>
              <a:t> un citi </a:t>
            </a:r>
            <a:r>
              <a:rPr lang="lv-LV" sz="2800" b="1" dirty="0"/>
              <a:t>gudrie</a:t>
            </a:r>
            <a:r>
              <a:rPr lang="lv-LV" sz="2800" dirty="0"/>
              <a:t> jau </a:t>
            </a:r>
            <a:r>
              <a:rPr lang="lv-LV" sz="2800" b="1" dirty="0"/>
              <a:t>pielūdza</a:t>
            </a:r>
            <a:r>
              <a:rPr lang="lv-LV" sz="2800" dirty="0" smtClean="0"/>
              <a:t>?</a:t>
            </a:r>
          </a:p>
          <a:p>
            <a:pPr>
              <a:buFontTx/>
              <a:buChar char="•"/>
            </a:pPr>
            <a:r>
              <a:rPr lang="lv-LV" sz="2800" dirty="0" smtClean="0"/>
              <a:t>Kā šis </a:t>
            </a:r>
            <a:r>
              <a:rPr lang="lv-LV" sz="2800" b="1" dirty="0" smtClean="0"/>
              <a:t>mazais bērniņš </a:t>
            </a:r>
            <a:r>
              <a:rPr lang="lv-LV" sz="2800" dirty="0" smtClean="0"/>
              <a:t>var palīdzēt </a:t>
            </a:r>
            <a:r>
              <a:rPr lang="lv-LV" sz="2800" b="1" dirty="0" smtClean="0"/>
              <a:t>jūdu tautai</a:t>
            </a:r>
            <a:r>
              <a:rPr lang="lv-LV" sz="2800" dirty="0" smtClean="0"/>
              <a:t>, ja viņš </a:t>
            </a:r>
            <a:r>
              <a:rPr lang="lv-LV" sz="2800" b="1" dirty="0" smtClean="0"/>
              <a:t>piedzims 7.gs. vēlāk</a:t>
            </a:r>
            <a:r>
              <a:rPr lang="lv-LV" sz="2800" dirty="0" smtClean="0"/>
              <a:t>?</a:t>
            </a:r>
            <a:endParaRPr lang="lv-LV" sz="2400" dirty="0"/>
          </a:p>
        </p:txBody>
      </p:sp>
      <p:pic>
        <p:nvPicPr>
          <p:cNvPr id="9221" name="Picture 5" descr="http://2.bp.blogspot.com/-ALGx_ILr_zc/Tg9TwL_TiII/AAAAAAAAEKQ/nXyF2lYUSaU/s1600/Mary%2526Jesus_Light+from+Heaven.jpg"/>
          <p:cNvPicPr>
            <a:picLocks noChangeAspect="1" noChangeArrowheads="1"/>
          </p:cNvPicPr>
          <p:nvPr/>
        </p:nvPicPr>
        <p:blipFill>
          <a:blip r:embed="rId2" cstate="print"/>
          <a:srcRect/>
          <a:stretch>
            <a:fillRect/>
          </a:stretch>
        </p:blipFill>
        <p:spPr bwMode="auto">
          <a:xfrm>
            <a:off x="4786314" y="1428736"/>
            <a:ext cx="4357686" cy="5429264"/>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1267"/>
                                        </p:tgtEl>
                                        <p:attrNameLst>
                                          <p:attrName>style.visibility</p:attrName>
                                        </p:attrNameLst>
                                      </p:cBhvr>
                                      <p:to>
                                        <p:strVal val="visible"/>
                                      </p:to>
                                    </p:set>
                                    <p:anim calcmode="lin" valueType="num">
                                      <p:cBhvr additive="base">
                                        <p:cTn id="7" dur="500" fill="hold"/>
                                        <p:tgtEl>
                                          <p:spTgt spid="11267"/>
                                        </p:tgtEl>
                                        <p:attrNameLst>
                                          <p:attrName>ppt_x</p:attrName>
                                        </p:attrNameLst>
                                      </p:cBhvr>
                                      <p:tavLst>
                                        <p:tav tm="0">
                                          <p:val>
                                            <p:strVal val="#ppt_x"/>
                                          </p:val>
                                        </p:tav>
                                        <p:tav tm="100000">
                                          <p:val>
                                            <p:strVal val="#ppt_x"/>
                                          </p:val>
                                        </p:tav>
                                      </p:tavLst>
                                    </p:anim>
                                    <p:anim calcmode="lin" valueType="num">
                                      <p:cBhvr additive="base">
                                        <p:cTn id="8" dur="500" fill="hold"/>
                                        <p:tgtEl>
                                          <p:spTgt spid="11267"/>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9221"/>
                                        </p:tgtEl>
                                        <p:attrNameLst>
                                          <p:attrName>style.visibility</p:attrName>
                                        </p:attrNameLst>
                                      </p:cBhvr>
                                      <p:to>
                                        <p:strVal val="visible"/>
                                      </p:to>
                                    </p:set>
                                    <p:animEffect transition="in" filter="fade">
                                      <p:cBhvr>
                                        <p:cTn id="11" dur="2000"/>
                                        <p:tgtEl>
                                          <p:spTgt spid="9221"/>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3" end="3"/>
                                            </p:txEl>
                                          </p:spTgt>
                                        </p:tgtEl>
                                        <p:attrNameLst>
                                          <p:attrName>style.visibility</p:attrName>
                                        </p:attrNameLst>
                                      </p:cBhvr>
                                      <p:to>
                                        <p:strVal val="visible"/>
                                      </p:to>
                                    </p:set>
                                    <p:anim calcmode="lin" valueType="num">
                                      <p:cBhvr additive="base">
                                        <p:cTn id="30"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autoUpdateAnimBg="0"/>
    </p:bld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7" name="Rectangle 3"/>
          <p:cNvSpPr>
            <a:spLocks noGrp="1" noChangeArrowheads="1"/>
          </p:cNvSpPr>
          <p:nvPr>
            <p:ph type="body" idx="1"/>
          </p:nvPr>
        </p:nvSpPr>
        <p:spPr>
          <a:xfrm>
            <a:off x="-285750" y="0"/>
            <a:ext cx="9429750" cy="1052513"/>
          </a:xfrm>
        </p:spPr>
        <p:txBody>
          <a:bodyPr/>
          <a:lstStyle/>
          <a:p>
            <a:pPr algn="just" eaLnBrk="1" hangingPunct="1">
              <a:lnSpc>
                <a:spcPct val="80000"/>
              </a:lnSpc>
              <a:buFontTx/>
              <a:buNone/>
            </a:pPr>
            <a:r>
              <a:rPr lang="lv-LV" sz="2800" i="1" smtClean="0"/>
              <a:t>    ...pilntiesīgu atvasi, kas nesīs sev līdzi tiesu un taisnību un liks tām valdīt virs zemes. 16 Tanīs dienās Jūdai nāks glābiņš un Jeruzāleme dzīvos drošībā. Vārds, kurā to nosauks, būs: Tas Kungs mūsu taisnība.</a:t>
            </a:r>
            <a:endParaRPr lang="lv-LV" i="1" smtClean="0"/>
          </a:p>
        </p:txBody>
      </p:sp>
      <p:sp>
        <p:nvSpPr>
          <p:cNvPr id="7" name="Rectangle 6"/>
          <p:cNvSpPr>
            <a:spLocks noChangeArrowheads="1"/>
          </p:cNvSpPr>
          <p:nvPr/>
        </p:nvSpPr>
        <p:spPr bwMode="auto">
          <a:xfrm>
            <a:off x="0" y="1412776"/>
            <a:ext cx="6072188" cy="5262979"/>
          </a:xfrm>
          <a:prstGeom prst="rect">
            <a:avLst/>
          </a:prstGeom>
          <a:noFill/>
          <a:ln w="9525">
            <a:noFill/>
            <a:miter lim="800000"/>
            <a:headEnd/>
            <a:tailEnd/>
          </a:ln>
        </p:spPr>
        <p:txBody>
          <a:bodyPr>
            <a:spAutoFit/>
          </a:bodyPr>
          <a:lstStyle/>
          <a:p>
            <a:pPr>
              <a:buFont typeface="Arial" charset="0"/>
              <a:buChar char="•"/>
            </a:pPr>
            <a:r>
              <a:rPr lang="lv-LV" sz="2800" dirty="0" smtClean="0"/>
              <a:t>Šis </a:t>
            </a:r>
            <a:r>
              <a:rPr lang="lv-LV" sz="2800" b="1" dirty="0" smtClean="0"/>
              <a:t>bērniņš</a:t>
            </a:r>
            <a:r>
              <a:rPr lang="lv-LV" sz="2800" dirty="0" smtClean="0"/>
              <a:t> </a:t>
            </a:r>
            <a:r>
              <a:rPr lang="lv-LV" sz="2800" b="1" dirty="0" smtClean="0"/>
              <a:t>nepalika</a:t>
            </a:r>
            <a:r>
              <a:rPr lang="lv-LV" sz="2800" dirty="0" smtClean="0"/>
              <a:t> tikai </a:t>
            </a:r>
            <a:r>
              <a:rPr lang="lv-LV" sz="2800" b="1" dirty="0" smtClean="0"/>
              <a:t>bērniņš</a:t>
            </a:r>
            <a:r>
              <a:rPr lang="lv-LV" sz="2800" dirty="0" smtClean="0"/>
              <a:t>, bet </a:t>
            </a:r>
            <a:r>
              <a:rPr lang="lv-LV" sz="2800" b="1" dirty="0" smtClean="0"/>
              <a:t>izauga</a:t>
            </a:r>
            <a:r>
              <a:rPr lang="lv-LV" sz="2800" dirty="0" smtClean="0"/>
              <a:t> un </a:t>
            </a:r>
            <a:r>
              <a:rPr lang="lv-LV" sz="2800" b="1" dirty="0" smtClean="0"/>
              <a:t>darīja</a:t>
            </a:r>
            <a:r>
              <a:rPr lang="lv-LV" sz="2800" dirty="0" smtClean="0"/>
              <a:t> </a:t>
            </a:r>
            <a:r>
              <a:rPr lang="lv-LV" sz="2800" b="1" dirty="0" smtClean="0"/>
              <a:t>ievērojamas</a:t>
            </a:r>
            <a:r>
              <a:rPr lang="lv-LV" sz="2800" dirty="0" smtClean="0"/>
              <a:t> </a:t>
            </a:r>
            <a:r>
              <a:rPr lang="lv-LV" sz="2800" b="1" dirty="0" smtClean="0"/>
              <a:t>lietas</a:t>
            </a:r>
            <a:r>
              <a:rPr lang="lv-LV" sz="2800" dirty="0"/>
              <a:t> </a:t>
            </a:r>
            <a:r>
              <a:rPr lang="lv-LV" sz="2800" dirty="0" smtClean="0">
                <a:sym typeface="Wingdings" pitchFamily="2" charset="2"/>
              </a:rPr>
              <a:t></a:t>
            </a:r>
            <a:r>
              <a:rPr lang="lv-LV" sz="2800" dirty="0" smtClean="0"/>
              <a:t> </a:t>
            </a:r>
            <a:r>
              <a:rPr lang="lv-LV" sz="2800" dirty="0" smtClean="0"/>
              <a:t>Jēzus nesīs mierinājumu </a:t>
            </a:r>
            <a:r>
              <a:rPr lang="lv-LV" sz="2800" b="1" dirty="0" smtClean="0"/>
              <a:t>visām tautām, visos laikos</a:t>
            </a:r>
            <a:r>
              <a:rPr lang="lv-LV" sz="2800" dirty="0" smtClean="0"/>
              <a:t>! </a:t>
            </a:r>
          </a:p>
          <a:p>
            <a:pPr>
              <a:buFont typeface="Arial" pitchFamily="34" charset="0"/>
              <a:buChar char="•"/>
            </a:pPr>
            <a:r>
              <a:rPr lang="lv-LV" sz="2800" b="1" dirty="0" smtClean="0"/>
              <a:t>Jēzus atnesa glābšanu beigu tiesā un Taisnību</a:t>
            </a:r>
            <a:r>
              <a:rPr lang="lv-LV" sz="2800" dirty="0" smtClean="0"/>
              <a:t> </a:t>
            </a:r>
            <a:r>
              <a:rPr lang="lv-LV" sz="2800" dirty="0"/>
              <a:t>visiem </a:t>
            </a:r>
            <a:r>
              <a:rPr lang="lv-LV" sz="2800" b="1" dirty="0"/>
              <a:t>ticīgajiem, </a:t>
            </a:r>
            <a:r>
              <a:rPr lang="lv-LV" sz="2800" b="1" dirty="0" smtClean="0"/>
              <a:t>uzņemoties </a:t>
            </a:r>
            <a:r>
              <a:rPr lang="lv-LV" sz="2800" dirty="0"/>
              <a:t>viņu </a:t>
            </a:r>
            <a:r>
              <a:rPr lang="lv-LV" sz="2800" b="1" dirty="0"/>
              <a:t>vainu</a:t>
            </a:r>
            <a:r>
              <a:rPr lang="lv-LV" sz="2800" dirty="0"/>
              <a:t> uz saviem </a:t>
            </a:r>
            <a:r>
              <a:rPr lang="lv-LV" sz="2800" b="1" dirty="0"/>
              <a:t>pleciem</a:t>
            </a:r>
            <a:r>
              <a:rPr lang="lv-LV" sz="2800" dirty="0"/>
              <a:t>, un </a:t>
            </a:r>
            <a:r>
              <a:rPr lang="lv-LV" sz="2800" b="1" dirty="0"/>
              <a:t>nomira</a:t>
            </a:r>
            <a:r>
              <a:rPr lang="lv-LV" sz="2800" dirty="0"/>
              <a:t> par visiem </a:t>
            </a:r>
            <a:r>
              <a:rPr lang="lv-LV" sz="2800" b="1" dirty="0"/>
              <a:t>cilvēces grēkiem </a:t>
            </a:r>
            <a:r>
              <a:rPr lang="lv-LV" sz="2800" dirty="0"/>
              <a:t>pie krusta staba </a:t>
            </a:r>
            <a:r>
              <a:rPr lang="lv-LV" sz="2800" b="1" dirty="0"/>
              <a:t>Golgātā</a:t>
            </a:r>
            <a:r>
              <a:rPr lang="lv-LV" sz="2800" dirty="0"/>
              <a:t>.</a:t>
            </a:r>
          </a:p>
          <a:p>
            <a:pPr>
              <a:buFontTx/>
              <a:buChar char="•"/>
            </a:pPr>
            <a:r>
              <a:rPr lang="lv-LV" sz="2800" dirty="0"/>
              <a:t>Šis Jēzus </a:t>
            </a:r>
            <a:r>
              <a:rPr lang="lv-LV" sz="2800" b="1" dirty="0"/>
              <a:t>paveiktais</a:t>
            </a:r>
            <a:r>
              <a:rPr lang="lv-LV" sz="2800" dirty="0"/>
              <a:t> dod arī </a:t>
            </a:r>
            <a:r>
              <a:rPr lang="lv-LV" sz="2800" b="1" dirty="0"/>
              <a:t>Viņam</a:t>
            </a:r>
            <a:r>
              <a:rPr lang="lv-LV" sz="2800" dirty="0"/>
              <a:t> </a:t>
            </a:r>
            <a:r>
              <a:rPr lang="lv-LV" sz="2800" b="1" dirty="0"/>
              <a:t>vārdu</a:t>
            </a:r>
            <a:r>
              <a:rPr lang="lv-LV" sz="2800" dirty="0"/>
              <a:t>: </a:t>
            </a:r>
            <a:r>
              <a:rPr lang="lv-LV" sz="2800" i="1" dirty="0"/>
              <a:t>Tas Kungs mūsu taisnība</a:t>
            </a:r>
            <a:r>
              <a:rPr lang="lv-LV" sz="2800" dirty="0"/>
              <a:t>.</a:t>
            </a:r>
          </a:p>
        </p:txBody>
      </p:sp>
      <p:pic>
        <p:nvPicPr>
          <p:cNvPr id="10245" name="Picture 5" descr="http://www.jesusmessiah.com/JesusOnCross.jpg"/>
          <p:cNvPicPr>
            <a:picLocks noChangeAspect="1" noChangeArrowheads="1"/>
          </p:cNvPicPr>
          <p:nvPr/>
        </p:nvPicPr>
        <p:blipFill>
          <a:blip r:embed="rId2" cstate="print"/>
          <a:srcRect l="23050" r="27304"/>
          <a:stretch>
            <a:fillRect/>
          </a:stretch>
        </p:blipFill>
        <p:spPr bwMode="auto">
          <a:xfrm>
            <a:off x="5786446" y="1571612"/>
            <a:ext cx="3342152" cy="5000660"/>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1267"/>
                                        </p:tgtEl>
                                        <p:attrNameLst>
                                          <p:attrName>style.visibility</p:attrName>
                                        </p:attrNameLst>
                                      </p:cBhvr>
                                      <p:to>
                                        <p:strVal val="visible"/>
                                      </p:to>
                                    </p:set>
                                    <p:anim calcmode="lin" valueType="num">
                                      <p:cBhvr additive="base">
                                        <p:cTn id="7" dur="500" fill="hold"/>
                                        <p:tgtEl>
                                          <p:spTgt spid="11267"/>
                                        </p:tgtEl>
                                        <p:attrNameLst>
                                          <p:attrName>ppt_x</p:attrName>
                                        </p:attrNameLst>
                                      </p:cBhvr>
                                      <p:tavLst>
                                        <p:tav tm="0">
                                          <p:val>
                                            <p:strVal val="#ppt_x"/>
                                          </p:val>
                                        </p:tav>
                                        <p:tav tm="100000">
                                          <p:val>
                                            <p:strVal val="#ppt_x"/>
                                          </p:val>
                                        </p:tav>
                                      </p:tavLst>
                                    </p:anim>
                                    <p:anim calcmode="lin" valueType="num">
                                      <p:cBhvr additive="base">
                                        <p:cTn id="8" dur="500" fill="hold"/>
                                        <p:tgtEl>
                                          <p:spTgt spid="11267"/>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10245"/>
                                        </p:tgtEl>
                                        <p:attrNameLst>
                                          <p:attrName>style.visibility</p:attrName>
                                        </p:attrNameLst>
                                      </p:cBhvr>
                                      <p:to>
                                        <p:strVal val="visible"/>
                                      </p:to>
                                    </p:set>
                                    <p:animEffect transition="in" filter="fade">
                                      <p:cBhvr>
                                        <p:cTn id="11" dur="2000"/>
                                        <p:tgtEl>
                                          <p:spTgt spid="10245"/>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autoUpdateAnimBg="0"/>
    </p:bld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5463</TotalTime>
  <Words>962</Words>
  <Application>Microsoft Office PowerPoint</Application>
  <PresentationFormat>On-screen Show (4:3)</PresentationFormat>
  <Paragraphs>43</Paragraphs>
  <Slides>11</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11</vt:i4>
      </vt:variant>
    </vt:vector>
  </HeadingPairs>
  <TitlesOfParts>
    <vt:vector size="14" baseType="lpstr">
      <vt:lpstr>Arial</vt:lpstr>
      <vt:lpstr>Calibri</vt:lpstr>
      <vt:lpstr>Default Design</vt:lpstr>
      <vt:lpstr>Jer.33:10-16 Advente</vt:lpstr>
      <vt:lpstr>Jer.33:10-16 Advente</vt:lpstr>
      <vt:lpstr>Advente</vt:lpstr>
      <vt:lpstr>Pravietis Jeremija</vt:lpstr>
      <vt:lpstr>Slide 5</vt:lpstr>
      <vt:lpstr>Slide 6</vt:lpstr>
      <vt:lpstr>Slide 7</vt:lpstr>
      <vt:lpstr>Slide 8</vt:lpstr>
      <vt:lpstr>Slide 9</vt:lpstr>
      <vt:lpstr>Noslēgums</vt:lpstr>
      <vt:lpstr>Un Dieva miers, kas ir augstāks par visu saprašanu lai pasargā jūsu sirdis un jūsu domas. Āmen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Lk.17:11-19  “Desmit spitālīgie”</dc:title>
  <dc:creator>RobertsO</dc:creator>
  <cp:lastModifiedBy>Rob</cp:lastModifiedBy>
  <cp:revision>122</cp:revision>
  <dcterms:created xsi:type="dcterms:W3CDTF">2010-10-07T14:46:11Z</dcterms:created>
  <dcterms:modified xsi:type="dcterms:W3CDTF">2021-12-05T16:32:22Z</dcterms:modified>
</cp:coreProperties>
</file>