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p:scale>
          <a:sx n="70" d="100"/>
          <a:sy n="70" d="100"/>
        </p:scale>
        <p:origin x="-1386"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24F0F040-0FE5-4E0C-9141-E73350B69DF6}" type="datetimeFigureOut">
              <a:rPr lang="en-US" smtClean="0"/>
              <a:t>7/23/2022</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4BEB297B-2CF3-4459-A2C9-383D06FDB63E}"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BEB297B-2CF3-4459-A2C9-383D06FDB63E}" type="slidenum">
              <a:rPr lang="en-US" smtClean="0"/>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AD590DF-F346-4490-B9BD-F2599C6D115D}" type="datetimeFigureOut">
              <a:rPr lang="en-US" smtClean="0"/>
              <a:t>7/23/2022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01112C-DBD0-4F49-A5F2-CE8A1E770434}"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D590DF-F346-4490-B9BD-F2599C6D115D}" type="datetimeFigureOut">
              <a:rPr lang="en-US" smtClean="0"/>
              <a:t>7/23/2022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01112C-DBD0-4F49-A5F2-CE8A1E77043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D590DF-F346-4490-B9BD-F2599C6D115D}" type="datetimeFigureOut">
              <a:rPr lang="en-US" smtClean="0"/>
              <a:t>7/23/2022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01112C-DBD0-4F49-A5F2-CE8A1E770434}"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4"/>
          <p:cNvSpPr>
            <a:spLocks noGrp="1" noChangeArrowheads="1"/>
          </p:cNvSpPr>
          <p:nvPr>
            <p:ph type="dt" sz="half" idx="10"/>
          </p:nvPr>
        </p:nvSpPr>
        <p:spPr>
          <a:ln/>
        </p:spPr>
        <p:txBody>
          <a:bodyPr/>
          <a:lstStyle>
            <a:lvl1pPr>
              <a:defRPr/>
            </a:lvl1pPr>
          </a:lstStyle>
          <a:p>
            <a:pPr>
              <a:defRPr/>
            </a:pPr>
            <a:endParaRPr lang="en-US"/>
          </a:p>
        </p:txBody>
      </p:sp>
      <p:sp>
        <p:nvSpPr>
          <p:cNvPr id="6" name="Rectangle 25"/>
          <p:cNvSpPr>
            <a:spLocks noGrp="1" noChangeArrowheads="1"/>
          </p:cNvSpPr>
          <p:nvPr>
            <p:ph type="ftr" sz="quarter" idx="11"/>
          </p:nvPr>
        </p:nvSpPr>
        <p:spPr>
          <a:ln/>
        </p:spPr>
        <p:txBody>
          <a:bodyPr/>
          <a:lstStyle>
            <a:lvl1pPr>
              <a:defRPr/>
            </a:lvl1pPr>
          </a:lstStyle>
          <a:p>
            <a:pPr>
              <a:defRPr/>
            </a:pPr>
            <a:endParaRPr lang="en-US"/>
          </a:p>
        </p:txBody>
      </p:sp>
      <p:sp>
        <p:nvSpPr>
          <p:cNvPr id="7" name="Rectangle 26"/>
          <p:cNvSpPr>
            <a:spLocks noGrp="1" noChangeArrowheads="1"/>
          </p:cNvSpPr>
          <p:nvPr>
            <p:ph type="sldNum" sz="quarter" idx="12"/>
          </p:nvPr>
        </p:nvSpPr>
        <p:spPr>
          <a:ln/>
        </p:spPr>
        <p:txBody>
          <a:bodyPr/>
          <a:lstStyle>
            <a:lvl1pPr>
              <a:defRPr/>
            </a:lvl1pPr>
          </a:lstStyle>
          <a:p>
            <a:pPr>
              <a:defRPr/>
            </a:pPr>
            <a:fld id="{E8DA5D78-AC0A-4980-8EFF-F61C44ABA61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D590DF-F346-4490-B9BD-F2599C6D115D}" type="datetimeFigureOut">
              <a:rPr lang="en-US" smtClean="0"/>
              <a:t>7/23/2022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01112C-DBD0-4F49-A5F2-CE8A1E77043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AD590DF-F346-4490-B9BD-F2599C6D115D}" type="datetimeFigureOut">
              <a:rPr lang="en-US" smtClean="0"/>
              <a:t>7/23/2022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01112C-DBD0-4F49-A5F2-CE8A1E77043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AD590DF-F346-4490-B9BD-F2599C6D115D}" type="datetimeFigureOut">
              <a:rPr lang="en-US" smtClean="0"/>
              <a:t>7/23/2022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01112C-DBD0-4F49-A5F2-CE8A1E77043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AD590DF-F346-4490-B9BD-F2599C6D115D}" type="datetimeFigureOut">
              <a:rPr lang="en-US" smtClean="0"/>
              <a:t>7/23/2022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01112C-DBD0-4F49-A5F2-CE8A1E770434}"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AD590DF-F346-4490-B9BD-F2599C6D115D}" type="datetimeFigureOut">
              <a:rPr lang="en-US" smtClean="0"/>
              <a:t>7/23/2022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01112C-DBD0-4F49-A5F2-CE8A1E77043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D590DF-F346-4490-B9BD-F2599C6D115D}" type="datetimeFigureOut">
              <a:rPr lang="en-US" smtClean="0"/>
              <a:t>7/23/2022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101112C-DBD0-4F49-A5F2-CE8A1E77043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D590DF-F346-4490-B9BD-F2599C6D115D}" type="datetimeFigureOut">
              <a:rPr lang="en-US" smtClean="0"/>
              <a:t>7/23/2022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01112C-DBD0-4F49-A5F2-CE8A1E770434}"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D590DF-F346-4490-B9BD-F2599C6D115D}" type="datetimeFigureOut">
              <a:rPr lang="en-US" smtClean="0"/>
              <a:t>7/23/2022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01112C-DBD0-4F49-A5F2-CE8A1E77043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D590DF-F346-4490-B9BD-F2599C6D115D}" type="datetimeFigureOut">
              <a:rPr lang="en-US" smtClean="0"/>
              <a:t>7/23/2022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01112C-DBD0-4F49-A5F2-CE8A1E770434}"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wm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gif"/><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p:txBody>
          <a:bodyPr/>
          <a:lstStyle/>
          <a:p>
            <a:pPr>
              <a:defRPr/>
            </a:pPr>
            <a:fld id="{0A165DBA-1FDB-4567-80E9-0B1D30D0FF2D}" type="slidenum">
              <a:rPr lang="en-US"/>
              <a:pPr>
                <a:defRPr/>
              </a:pPr>
              <a:t>1</a:t>
            </a:fld>
            <a:endParaRPr lang="en-US"/>
          </a:p>
        </p:txBody>
      </p:sp>
      <p:sp>
        <p:nvSpPr>
          <p:cNvPr id="3075" name="Rectangle 41"/>
          <p:cNvSpPr txBox="1">
            <a:spLocks noGrp="1" noChangeArrowheads="1"/>
          </p:cNvSpPr>
          <p:nvPr/>
        </p:nvSpPr>
        <p:spPr bwMode="auto">
          <a:xfrm>
            <a:off x="6553200" y="6278563"/>
            <a:ext cx="2133600" cy="457200"/>
          </a:xfrm>
          <a:prstGeom prst="rect">
            <a:avLst/>
          </a:prstGeom>
          <a:noFill/>
          <a:ln w="9525">
            <a:noFill/>
            <a:miter lim="800000"/>
            <a:headEnd/>
            <a:tailEnd/>
          </a:ln>
        </p:spPr>
        <p:txBody>
          <a:bodyPr anchor="b"/>
          <a:lstStyle/>
          <a:p>
            <a:pPr algn="r"/>
            <a:fld id="{F1E7F8D3-9AAC-4217-8ABE-F5E89B00D417}" type="slidenum">
              <a:rPr lang="en-US" sz="1200">
                <a:latin typeface="Tahoma" pitchFamily="34" charset="0"/>
              </a:rPr>
              <a:pPr algn="r"/>
              <a:t>1</a:t>
            </a:fld>
            <a:endParaRPr lang="en-US" sz="1200">
              <a:latin typeface="Tahoma" pitchFamily="34" charset="0"/>
            </a:endParaRPr>
          </a:p>
        </p:txBody>
      </p:sp>
      <p:sp>
        <p:nvSpPr>
          <p:cNvPr id="2050" name="Rectangle 2"/>
          <p:cNvSpPr>
            <a:spLocks noGrp="1" noChangeArrowheads="1"/>
          </p:cNvSpPr>
          <p:nvPr>
            <p:ph type="ctrTitle" idx="4294967295"/>
          </p:nvPr>
        </p:nvSpPr>
        <p:spPr>
          <a:xfrm>
            <a:off x="0" y="4437112"/>
            <a:ext cx="9144000" cy="1377950"/>
          </a:xfrm>
        </p:spPr>
        <p:txBody>
          <a:bodyPr anchor="b" anchorCtr="1">
            <a:normAutofit fontScale="90000"/>
          </a:bodyPr>
          <a:lstStyle/>
          <a:p>
            <a:pPr eaLnBrk="1" hangingPunct="1">
              <a:defRPr/>
            </a:pPr>
            <a:r>
              <a:rPr lang="lv-LV" sz="6000" b="1" dirty="0" smtClean="0"/>
              <a:t>Mt.7:17-21 Labs koks  un sabojāts koks</a:t>
            </a:r>
            <a:endParaRPr lang="en-US" sz="6000" b="1" dirty="0" smtClean="0"/>
          </a:p>
        </p:txBody>
      </p:sp>
      <p:sp>
        <p:nvSpPr>
          <p:cNvPr id="2051" name="Rectangle 3"/>
          <p:cNvSpPr>
            <a:spLocks noGrp="1" noChangeArrowheads="1"/>
          </p:cNvSpPr>
          <p:nvPr>
            <p:ph type="subTitle" idx="4294967295"/>
          </p:nvPr>
        </p:nvSpPr>
        <p:spPr>
          <a:xfrm>
            <a:off x="0" y="5733255"/>
            <a:ext cx="9144000" cy="924719"/>
          </a:xfrm>
        </p:spPr>
        <p:txBody>
          <a:bodyPr/>
          <a:lstStyle/>
          <a:p>
            <a:pPr marL="0" indent="0" algn="ctr" eaLnBrk="1" hangingPunct="1">
              <a:buFontTx/>
              <a:buNone/>
              <a:defRPr/>
            </a:pPr>
            <a:r>
              <a:rPr lang="lv-LV" sz="4000" dirty="0" smtClean="0">
                <a:effectLst>
                  <a:outerShdw blurRad="38100" dist="38100" dir="2700000" algn="tl">
                    <a:srgbClr val="000000"/>
                  </a:outerShdw>
                </a:effectLst>
              </a:rPr>
              <a:t>Māc. Roberts Otomers</a:t>
            </a:r>
          </a:p>
        </p:txBody>
      </p:sp>
      <p:pic>
        <p:nvPicPr>
          <p:cNvPr id="8" name="Picture 3" descr="DOVE019"/>
          <p:cNvPicPr>
            <a:picLocks noChangeAspect="1" noChangeArrowheads="1"/>
          </p:cNvPicPr>
          <p:nvPr/>
        </p:nvPicPr>
        <p:blipFill>
          <a:blip r:embed="rId2" cstate="print"/>
          <a:srcRect/>
          <a:stretch>
            <a:fillRect/>
          </a:stretch>
        </p:blipFill>
        <p:spPr bwMode="auto">
          <a:xfrm>
            <a:off x="0" y="4724400"/>
            <a:ext cx="1042988" cy="1484313"/>
          </a:xfrm>
          <a:prstGeom prst="rect">
            <a:avLst/>
          </a:prstGeom>
          <a:noFill/>
          <a:ln w="9525">
            <a:noFill/>
            <a:miter lim="800000"/>
            <a:headEnd/>
            <a:tailEnd/>
          </a:ln>
        </p:spPr>
      </p:pic>
      <p:pic>
        <p:nvPicPr>
          <p:cNvPr id="18434" name="Picture 2" descr="Reductress » 8 Good Tree"/>
          <p:cNvPicPr>
            <a:picLocks noChangeAspect="1" noChangeArrowheads="1"/>
          </p:cNvPicPr>
          <p:nvPr/>
        </p:nvPicPr>
        <p:blipFill>
          <a:blip r:embed="rId3" cstate="print"/>
          <a:srcRect/>
          <a:stretch>
            <a:fillRect/>
          </a:stretch>
        </p:blipFill>
        <p:spPr bwMode="auto">
          <a:xfrm>
            <a:off x="1187624" y="0"/>
            <a:ext cx="6768752" cy="4109601"/>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circle(in)">
                                      <p:cBhvr>
                                        <p:cTn id="7" dur="2000"/>
                                        <p:tgtEl>
                                          <p:spTgt spid="2050"/>
                                        </p:tgtEl>
                                      </p:cBhvr>
                                    </p:animEffect>
                                  </p:childTnLst>
                                </p:cTn>
                              </p:par>
                            </p:childTnLst>
                          </p:cTn>
                        </p:par>
                        <p:par>
                          <p:cTn id="8" fill="hold" nodeType="afterGroup">
                            <p:stCondLst>
                              <p:cond delay="2000"/>
                            </p:stCondLst>
                            <p:childTnLst>
                              <p:par>
                                <p:cTn id="9" presetID="5" presetClass="entr" presetSubtype="1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checkerboard(across)">
                                      <p:cBhvr>
                                        <p:cTn id="11" dur="500"/>
                                        <p:tgtEl>
                                          <p:spTgt spid="8"/>
                                        </p:tgtEl>
                                      </p:cBhvr>
                                    </p:animEffect>
                                  </p:childTnLst>
                                </p:cTn>
                              </p:par>
                              <p:par>
                                <p:cTn id="12" presetID="13" presetClass="entr" presetSubtype="16" fill="hold" grpId="0" nodeType="withEffect">
                                  <p:stCondLst>
                                    <p:cond delay="0"/>
                                  </p:stCondLst>
                                  <p:childTnLst>
                                    <p:set>
                                      <p:cBhvr>
                                        <p:cTn id="13" dur="1" fill="hold">
                                          <p:stCondLst>
                                            <p:cond delay="0"/>
                                          </p:stCondLst>
                                        </p:cTn>
                                        <p:tgtEl>
                                          <p:spTgt spid="2051">
                                            <p:txEl>
                                              <p:pRg st="0" end="0"/>
                                            </p:txEl>
                                          </p:spTgt>
                                        </p:tgtEl>
                                        <p:attrNameLst>
                                          <p:attrName>style.visibility</p:attrName>
                                        </p:attrNameLst>
                                      </p:cBhvr>
                                      <p:to>
                                        <p:strVal val="visible"/>
                                      </p:to>
                                    </p:set>
                                    <p:animEffect transition="in" filter="plus(in)">
                                      <p:cBhvr>
                                        <p:cTn id="14" dur="2000"/>
                                        <p:tgtEl>
                                          <p:spTgt spid="20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2051" grpId="0" build="p"/>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6"/>
          <p:cNvSpPr txBox="1">
            <a:spLocks noGrp="1"/>
          </p:cNvSpPr>
          <p:nvPr/>
        </p:nvSpPr>
        <p:spPr bwMode="auto">
          <a:xfrm>
            <a:off x="6553200" y="6248400"/>
            <a:ext cx="2133600" cy="457200"/>
          </a:xfrm>
          <a:prstGeom prst="rect">
            <a:avLst/>
          </a:prstGeom>
          <a:noFill/>
          <a:ln>
            <a:miter lim="800000"/>
            <a:headEnd/>
            <a:tailEnd/>
          </a:ln>
        </p:spPr>
        <p:txBody>
          <a:bodyPr anchor="b"/>
          <a:lstStyle/>
          <a:p>
            <a:pPr algn="r">
              <a:defRPr/>
            </a:pPr>
            <a:fld id="{B3CE6D8D-DA34-476A-9423-B133B681C3EF}" type="slidenum">
              <a:rPr lang="en-US" sz="1200">
                <a:effectLst>
                  <a:outerShdw blurRad="38100" dist="38100" dir="2700000" algn="tl">
                    <a:srgbClr val="000000"/>
                  </a:outerShdw>
                </a:effectLst>
              </a:rPr>
              <a:pPr algn="r">
                <a:defRPr/>
              </a:pPr>
              <a:t>10</a:t>
            </a:fld>
            <a:endParaRPr lang="en-US" sz="1200">
              <a:effectLst>
                <a:outerShdw blurRad="38100" dist="38100" dir="2700000" algn="tl">
                  <a:srgbClr val="000000"/>
                </a:outerShdw>
              </a:effectLst>
            </a:endParaRPr>
          </a:p>
        </p:txBody>
      </p:sp>
      <p:sp>
        <p:nvSpPr>
          <p:cNvPr id="61442" name="Rectangle 2"/>
          <p:cNvSpPr>
            <a:spLocks noGrp="1" noChangeArrowheads="1"/>
          </p:cNvSpPr>
          <p:nvPr>
            <p:ph type="title" idx="4294967295"/>
          </p:nvPr>
        </p:nvSpPr>
        <p:spPr>
          <a:xfrm>
            <a:off x="0" y="0"/>
            <a:ext cx="9144000" cy="752475"/>
          </a:xfrm>
        </p:spPr>
        <p:txBody>
          <a:bodyPr>
            <a:normAutofit fontScale="90000"/>
          </a:bodyPr>
          <a:lstStyle/>
          <a:p>
            <a:pPr marL="762000" indent="-762000" eaLnBrk="1" hangingPunct="1">
              <a:defRPr/>
            </a:pPr>
            <a:r>
              <a:rPr lang="lv-LV" sz="4800" b="1" dirty="0" smtClean="0"/>
              <a:t>3. Riepas pēdas</a:t>
            </a:r>
            <a:endParaRPr lang="en-US" sz="4000" dirty="0" smtClean="0"/>
          </a:p>
        </p:txBody>
      </p:sp>
      <p:sp>
        <p:nvSpPr>
          <p:cNvPr id="61443" name="Rectangle 3"/>
          <p:cNvSpPr>
            <a:spLocks noGrp="1" noChangeArrowheads="1"/>
          </p:cNvSpPr>
          <p:nvPr>
            <p:ph type="body" sz="half" idx="4294967295"/>
          </p:nvPr>
        </p:nvSpPr>
        <p:spPr>
          <a:xfrm>
            <a:off x="0" y="714375"/>
            <a:ext cx="8072438" cy="5905500"/>
          </a:xfrm>
        </p:spPr>
        <p:txBody>
          <a:bodyPr/>
          <a:lstStyle/>
          <a:p>
            <a:pPr marL="0" indent="0">
              <a:spcBef>
                <a:spcPct val="0"/>
              </a:spcBef>
            </a:pPr>
            <a:r>
              <a:rPr lang="lv-LV" sz="2800" b="1" smtClean="0"/>
              <a:t>Riepas</a:t>
            </a:r>
            <a:r>
              <a:rPr lang="lv-LV" sz="2800" smtClean="0"/>
              <a:t> atstāj </a:t>
            </a:r>
            <a:r>
              <a:rPr lang="lv-LV" sz="2800" b="1" smtClean="0"/>
              <a:t>pēdas</a:t>
            </a:r>
            <a:r>
              <a:rPr lang="lv-LV" sz="2800" smtClean="0"/>
              <a:t>.</a:t>
            </a:r>
          </a:p>
          <a:p>
            <a:pPr marL="0" indent="0">
              <a:spcBef>
                <a:spcPct val="0"/>
              </a:spcBef>
            </a:pPr>
            <a:r>
              <a:rPr lang="lv-LV" sz="2800" smtClean="0"/>
              <a:t>Vai mēs </a:t>
            </a:r>
            <a:r>
              <a:rPr lang="lv-LV" sz="2800" b="1" smtClean="0"/>
              <a:t>atstājam pēdas</a:t>
            </a:r>
            <a:r>
              <a:rPr lang="lv-LV" sz="2800" smtClean="0"/>
              <a:t>?</a:t>
            </a:r>
          </a:p>
          <a:p>
            <a:pPr marL="0" indent="0">
              <a:spcBef>
                <a:spcPct val="0"/>
              </a:spcBef>
            </a:pPr>
            <a:r>
              <a:rPr lang="lv-LV" sz="2800" b="1" smtClean="0"/>
              <a:t>Kādas pēdas </a:t>
            </a:r>
            <a:r>
              <a:rPr lang="lv-LV" sz="2800" smtClean="0"/>
              <a:t>mēs aiz sevis </a:t>
            </a:r>
            <a:r>
              <a:rPr lang="lv-LV" sz="2800" b="1" smtClean="0"/>
              <a:t>atstājam</a:t>
            </a:r>
            <a:r>
              <a:rPr lang="lv-LV" sz="2800" smtClean="0"/>
              <a:t>?</a:t>
            </a:r>
          </a:p>
          <a:p>
            <a:pPr marL="0" indent="0">
              <a:spcBef>
                <a:spcPct val="0"/>
              </a:spcBef>
            </a:pPr>
            <a:r>
              <a:rPr lang="lv-LV" sz="2800" smtClean="0"/>
              <a:t>Vai </a:t>
            </a:r>
            <a:r>
              <a:rPr lang="lv-LV" sz="2800" b="1" smtClean="0"/>
              <a:t>pēc mūsu pēdām </a:t>
            </a:r>
            <a:r>
              <a:rPr lang="lv-LV" sz="2800" smtClean="0"/>
              <a:t>var </a:t>
            </a:r>
            <a:r>
              <a:rPr lang="lv-LV" sz="2800" b="1" smtClean="0"/>
              <a:t>pateikt</a:t>
            </a:r>
            <a:r>
              <a:rPr lang="lv-LV" sz="2800" smtClean="0"/>
              <a:t>, ka </a:t>
            </a:r>
            <a:r>
              <a:rPr lang="lv-LV" sz="2800" b="1" smtClean="0"/>
              <a:t>sekojam</a:t>
            </a:r>
            <a:r>
              <a:rPr lang="lv-LV" sz="2800" smtClean="0"/>
              <a:t> </a:t>
            </a:r>
            <a:r>
              <a:rPr lang="lv-LV" sz="2800" b="1" smtClean="0"/>
              <a:t>Dievam</a:t>
            </a:r>
            <a:r>
              <a:rPr lang="lv-LV" sz="2800" smtClean="0"/>
              <a:t> vai kādiem </a:t>
            </a:r>
            <a:r>
              <a:rPr lang="lv-LV" sz="2800" b="1" smtClean="0"/>
              <a:t>citiem elku dieviem</a:t>
            </a:r>
            <a:r>
              <a:rPr lang="lv-LV" sz="2800" smtClean="0"/>
              <a:t>?</a:t>
            </a:r>
          </a:p>
        </p:txBody>
      </p:sp>
      <p:pic>
        <p:nvPicPr>
          <p:cNvPr id="9222" name="Picture 6" descr="http://kakao.lv/kbildes/20070426082612.jpg"/>
          <p:cNvPicPr>
            <a:picLocks noChangeAspect="1" noChangeArrowheads="1"/>
          </p:cNvPicPr>
          <p:nvPr/>
        </p:nvPicPr>
        <p:blipFill>
          <a:blip r:embed="rId2" cstate="print"/>
          <a:srcRect/>
          <a:stretch>
            <a:fillRect/>
          </a:stretch>
        </p:blipFill>
        <p:spPr bwMode="auto">
          <a:xfrm>
            <a:off x="142844" y="2928934"/>
            <a:ext cx="8429684" cy="3829078"/>
          </a:xfrm>
          <a:prstGeom prst="rect">
            <a:avLst/>
          </a:prstGeom>
          <a:ln>
            <a:noFill/>
          </a:ln>
          <a:effectLst>
            <a:softEdge rad="112500"/>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61442"/>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9222"/>
                                        </p:tgtEl>
                                        <p:attrNameLst>
                                          <p:attrName>style.visibility</p:attrName>
                                        </p:attrNameLst>
                                      </p:cBhvr>
                                      <p:to>
                                        <p:strVal val="visible"/>
                                      </p:to>
                                    </p:set>
                                    <p:animEffect transition="in" filter="fade">
                                      <p:cBhvr>
                                        <p:cTn id="9" dur="2000"/>
                                        <p:tgtEl>
                                          <p:spTgt spid="9222"/>
                                        </p:tgtEl>
                                      </p:cBhvr>
                                    </p:animEffect>
                                  </p:childTnLst>
                                </p:cTn>
                              </p:par>
                            </p:childTnLst>
                          </p:cTn>
                        </p:par>
                        <p:par>
                          <p:cTn id="10" fill="hold">
                            <p:stCondLst>
                              <p:cond delay="2000"/>
                            </p:stCondLst>
                            <p:childTnLst>
                              <p:par>
                                <p:cTn id="11" presetID="14" presetClass="entr" presetSubtype="10" fill="hold" grpId="0" nodeType="afterEffect">
                                  <p:stCondLst>
                                    <p:cond delay="0"/>
                                  </p:stCondLst>
                                  <p:childTnLst>
                                    <p:set>
                                      <p:cBhvr>
                                        <p:cTn id="12" dur="1" fill="hold">
                                          <p:stCondLst>
                                            <p:cond delay="0"/>
                                          </p:stCondLst>
                                        </p:cTn>
                                        <p:tgtEl>
                                          <p:spTgt spid="61443">
                                            <p:txEl>
                                              <p:pRg st="0" end="0"/>
                                            </p:txEl>
                                          </p:spTgt>
                                        </p:tgtEl>
                                        <p:attrNameLst>
                                          <p:attrName>style.visibility</p:attrName>
                                        </p:attrNameLst>
                                      </p:cBhvr>
                                      <p:to>
                                        <p:strVal val="visible"/>
                                      </p:to>
                                    </p:set>
                                    <p:animEffect transition="in" filter="randombar(horizontal)">
                                      <p:cBhvr>
                                        <p:cTn id="13" dur="500"/>
                                        <p:tgtEl>
                                          <p:spTgt spid="61443">
                                            <p:txEl>
                                              <p:pRg st="0" end="0"/>
                                            </p:txEl>
                                          </p:spTgt>
                                        </p:tgtEl>
                                      </p:cBhvr>
                                    </p:animEffect>
                                  </p:childTnLst>
                                </p:cTn>
                              </p:par>
                            </p:childTnLst>
                          </p:cTn>
                        </p:par>
                        <p:par>
                          <p:cTn id="14" fill="hold">
                            <p:stCondLst>
                              <p:cond delay="2500"/>
                            </p:stCondLst>
                            <p:childTnLst>
                              <p:par>
                                <p:cTn id="15" presetID="14" presetClass="entr" presetSubtype="10" fill="hold" grpId="0" nodeType="afterEffect">
                                  <p:stCondLst>
                                    <p:cond delay="0"/>
                                  </p:stCondLst>
                                  <p:childTnLst>
                                    <p:set>
                                      <p:cBhvr>
                                        <p:cTn id="16" dur="1" fill="hold">
                                          <p:stCondLst>
                                            <p:cond delay="0"/>
                                          </p:stCondLst>
                                        </p:cTn>
                                        <p:tgtEl>
                                          <p:spTgt spid="61443">
                                            <p:txEl>
                                              <p:pRg st="1" end="1"/>
                                            </p:txEl>
                                          </p:spTgt>
                                        </p:tgtEl>
                                        <p:attrNameLst>
                                          <p:attrName>style.visibility</p:attrName>
                                        </p:attrNameLst>
                                      </p:cBhvr>
                                      <p:to>
                                        <p:strVal val="visible"/>
                                      </p:to>
                                    </p:set>
                                    <p:animEffect transition="in" filter="randombar(horizontal)">
                                      <p:cBhvr>
                                        <p:cTn id="17" dur="500"/>
                                        <p:tgtEl>
                                          <p:spTgt spid="61443">
                                            <p:txEl>
                                              <p:pRg st="1" end="1"/>
                                            </p:txEl>
                                          </p:spTgt>
                                        </p:tgtEl>
                                      </p:cBhvr>
                                    </p:animEffect>
                                  </p:childTnLst>
                                </p:cTn>
                              </p:par>
                            </p:childTnLst>
                          </p:cTn>
                        </p:par>
                        <p:par>
                          <p:cTn id="18" fill="hold">
                            <p:stCondLst>
                              <p:cond delay="3000"/>
                            </p:stCondLst>
                            <p:childTnLst>
                              <p:par>
                                <p:cTn id="19" presetID="14" presetClass="entr" presetSubtype="10" fill="hold" grpId="0" nodeType="afterEffect">
                                  <p:stCondLst>
                                    <p:cond delay="0"/>
                                  </p:stCondLst>
                                  <p:childTnLst>
                                    <p:set>
                                      <p:cBhvr>
                                        <p:cTn id="20" dur="1" fill="hold">
                                          <p:stCondLst>
                                            <p:cond delay="0"/>
                                          </p:stCondLst>
                                        </p:cTn>
                                        <p:tgtEl>
                                          <p:spTgt spid="61443">
                                            <p:txEl>
                                              <p:pRg st="2" end="2"/>
                                            </p:txEl>
                                          </p:spTgt>
                                        </p:tgtEl>
                                        <p:attrNameLst>
                                          <p:attrName>style.visibility</p:attrName>
                                        </p:attrNameLst>
                                      </p:cBhvr>
                                      <p:to>
                                        <p:strVal val="visible"/>
                                      </p:to>
                                    </p:set>
                                    <p:animEffect transition="in" filter="randombar(horizontal)">
                                      <p:cBhvr>
                                        <p:cTn id="21" dur="500"/>
                                        <p:tgtEl>
                                          <p:spTgt spid="61443">
                                            <p:txEl>
                                              <p:pRg st="2" end="2"/>
                                            </p:txEl>
                                          </p:spTgt>
                                        </p:tgtEl>
                                      </p:cBhvr>
                                    </p:animEffect>
                                  </p:childTnLst>
                                </p:cTn>
                              </p:par>
                            </p:childTnLst>
                          </p:cTn>
                        </p:par>
                        <p:par>
                          <p:cTn id="22" fill="hold">
                            <p:stCondLst>
                              <p:cond delay="3500"/>
                            </p:stCondLst>
                            <p:childTnLst>
                              <p:par>
                                <p:cTn id="23" presetID="14" presetClass="entr" presetSubtype="10" fill="hold" grpId="0" nodeType="afterEffect">
                                  <p:stCondLst>
                                    <p:cond delay="0"/>
                                  </p:stCondLst>
                                  <p:childTnLst>
                                    <p:set>
                                      <p:cBhvr>
                                        <p:cTn id="24" dur="1" fill="hold">
                                          <p:stCondLst>
                                            <p:cond delay="0"/>
                                          </p:stCondLst>
                                        </p:cTn>
                                        <p:tgtEl>
                                          <p:spTgt spid="61443">
                                            <p:txEl>
                                              <p:pRg st="3" end="3"/>
                                            </p:txEl>
                                          </p:spTgt>
                                        </p:tgtEl>
                                        <p:attrNameLst>
                                          <p:attrName>style.visibility</p:attrName>
                                        </p:attrNameLst>
                                      </p:cBhvr>
                                      <p:to>
                                        <p:strVal val="visible"/>
                                      </p:to>
                                    </p:set>
                                    <p:animEffect transition="in" filter="randombar(horizontal)">
                                      <p:cBhvr>
                                        <p:cTn id="25" dur="500"/>
                                        <p:tgtEl>
                                          <p:spTgt spid="6144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2" grpId="0" autoUpdateAnimBg="0"/>
      <p:bldP spid="61443" grpId="0" build="p" autoUpdateAnimBg="0" advAuto="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6"/>
          <p:cNvSpPr txBox="1">
            <a:spLocks noGrp="1"/>
          </p:cNvSpPr>
          <p:nvPr/>
        </p:nvSpPr>
        <p:spPr bwMode="auto">
          <a:xfrm>
            <a:off x="6553200" y="6248400"/>
            <a:ext cx="2133600" cy="457200"/>
          </a:xfrm>
          <a:prstGeom prst="rect">
            <a:avLst/>
          </a:prstGeom>
          <a:noFill/>
          <a:ln>
            <a:miter lim="800000"/>
            <a:headEnd/>
            <a:tailEnd/>
          </a:ln>
        </p:spPr>
        <p:txBody>
          <a:bodyPr anchor="b"/>
          <a:lstStyle/>
          <a:p>
            <a:pPr algn="r">
              <a:defRPr/>
            </a:pPr>
            <a:fld id="{72F6D36E-0AF9-4078-AE7D-249756B18757}" type="slidenum">
              <a:rPr lang="en-US" sz="1200">
                <a:effectLst>
                  <a:outerShdw blurRad="38100" dist="38100" dir="2700000" algn="tl">
                    <a:srgbClr val="000000"/>
                  </a:outerShdw>
                </a:effectLst>
              </a:rPr>
              <a:pPr algn="r">
                <a:defRPr/>
              </a:pPr>
              <a:t>11</a:t>
            </a:fld>
            <a:endParaRPr lang="en-US" sz="1200">
              <a:effectLst>
                <a:outerShdw blurRad="38100" dist="38100" dir="2700000" algn="tl">
                  <a:srgbClr val="000000"/>
                </a:outerShdw>
              </a:effectLst>
            </a:endParaRPr>
          </a:p>
        </p:txBody>
      </p:sp>
      <p:sp>
        <p:nvSpPr>
          <p:cNvPr id="61442" name="Rectangle 2"/>
          <p:cNvSpPr>
            <a:spLocks noGrp="1" noChangeArrowheads="1"/>
          </p:cNvSpPr>
          <p:nvPr>
            <p:ph type="title" idx="4294967295"/>
          </p:nvPr>
        </p:nvSpPr>
        <p:spPr>
          <a:xfrm>
            <a:off x="0" y="0"/>
            <a:ext cx="9144000" cy="752475"/>
          </a:xfrm>
        </p:spPr>
        <p:txBody>
          <a:bodyPr>
            <a:normAutofit fontScale="90000"/>
          </a:bodyPr>
          <a:lstStyle/>
          <a:p>
            <a:pPr marL="762000" indent="-762000" eaLnBrk="1" hangingPunct="1">
              <a:defRPr/>
            </a:pPr>
            <a:r>
              <a:rPr lang="lv-LV" sz="4800" b="1" dirty="0" smtClean="0"/>
              <a:t>4. Riepa ir tikai daļa no auto</a:t>
            </a:r>
            <a:endParaRPr lang="en-US" sz="4000" dirty="0" smtClean="0"/>
          </a:p>
        </p:txBody>
      </p:sp>
      <p:sp>
        <p:nvSpPr>
          <p:cNvPr id="61443" name="Rectangle 3"/>
          <p:cNvSpPr>
            <a:spLocks noGrp="1" noChangeArrowheads="1"/>
          </p:cNvSpPr>
          <p:nvPr>
            <p:ph type="body" sz="half" idx="4294967295"/>
          </p:nvPr>
        </p:nvSpPr>
        <p:spPr>
          <a:xfrm>
            <a:off x="0" y="571500"/>
            <a:ext cx="9144000" cy="5905500"/>
          </a:xfrm>
        </p:spPr>
        <p:txBody>
          <a:bodyPr/>
          <a:lstStyle/>
          <a:p>
            <a:pPr marL="0" indent="0">
              <a:spcBef>
                <a:spcPct val="0"/>
              </a:spcBef>
            </a:pPr>
            <a:r>
              <a:rPr lang="lv-LV" sz="2800" b="1" smtClean="0"/>
              <a:t>Riepa</a:t>
            </a:r>
            <a:r>
              <a:rPr lang="lv-LV" sz="2800" smtClean="0"/>
              <a:t> ir tikai </a:t>
            </a:r>
            <a:r>
              <a:rPr lang="lv-LV" sz="2800" b="1" smtClean="0"/>
              <a:t>daļa</a:t>
            </a:r>
            <a:r>
              <a:rPr lang="lv-LV" sz="2800" smtClean="0"/>
              <a:t> </a:t>
            </a:r>
            <a:r>
              <a:rPr lang="lv-LV" sz="2800" b="1" smtClean="0"/>
              <a:t>no</a:t>
            </a:r>
            <a:r>
              <a:rPr lang="lv-LV" sz="2800" smtClean="0"/>
              <a:t> visa </a:t>
            </a:r>
            <a:r>
              <a:rPr lang="lv-LV" sz="2800" b="1" smtClean="0"/>
              <a:t>auto</a:t>
            </a:r>
            <a:r>
              <a:rPr lang="lv-LV" sz="2800" smtClean="0"/>
              <a:t>.</a:t>
            </a:r>
          </a:p>
          <a:p>
            <a:pPr marL="0" indent="0">
              <a:spcBef>
                <a:spcPct val="0"/>
              </a:spcBef>
            </a:pPr>
            <a:r>
              <a:rPr lang="lv-LV" sz="2800" b="1" smtClean="0"/>
              <a:t>Nepietiek</a:t>
            </a:r>
            <a:r>
              <a:rPr lang="lv-LV" sz="2800" smtClean="0"/>
              <a:t> ar to, ka auto ir </a:t>
            </a:r>
            <a:r>
              <a:rPr lang="lv-LV" sz="2800" b="1" smtClean="0"/>
              <a:t>tikai 1 riepa</a:t>
            </a:r>
            <a:r>
              <a:rPr lang="lv-LV" sz="2800" smtClean="0"/>
              <a:t>. </a:t>
            </a:r>
            <a:r>
              <a:rPr lang="lv-LV" sz="2800" b="1" smtClean="0"/>
              <a:t>Auto</a:t>
            </a:r>
            <a:r>
              <a:rPr lang="lv-LV" sz="2800" smtClean="0"/>
              <a:t> </a:t>
            </a:r>
            <a:r>
              <a:rPr lang="lv-LV" sz="2800" b="1" smtClean="0"/>
              <a:t>nevar</a:t>
            </a:r>
            <a:r>
              <a:rPr lang="lv-LV" sz="2800" smtClean="0"/>
              <a:t> nemaz </a:t>
            </a:r>
            <a:r>
              <a:rPr lang="lv-LV" sz="2800" b="1" smtClean="0"/>
              <a:t>nostāvēt taisni </a:t>
            </a:r>
            <a:r>
              <a:rPr lang="lv-LV" sz="2800" smtClean="0"/>
              <a:t>ar </a:t>
            </a:r>
            <a:r>
              <a:rPr lang="lv-LV" sz="2800" b="1" smtClean="0"/>
              <a:t>1 riepu</a:t>
            </a:r>
            <a:r>
              <a:rPr lang="lv-LV" sz="2800" smtClean="0"/>
              <a:t>, kur nu vēl </a:t>
            </a:r>
            <a:r>
              <a:rPr lang="lv-LV" sz="2800" b="1" smtClean="0"/>
              <a:t>pabraukt</a:t>
            </a:r>
            <a:r>
              <a:rPr lang="lv-LV" sz="2800" smtClean="0"/>
              <a:t>. Ir </a:t>
            </a:r>
            <a:r>
              <a:rPr lang="lv-LV" sz="2800" b="1" smtClean="0"/>
              <a:t>vajadzīgas</a:t>
            </a:r>
            <a:r>
              <a:rPr lang="lv-LV" sz="2800" smtClean="0"/>
              <a:t> </a:t>
            </a:r>
            <a:r>
              <a:rPr lang="lv-LV" sz="2800" b="1" smtClean="0"/>
              <a:t>vēl 3 riepas</a:t>
            </a:r>
            <a:r>
              <a:rPr lang="lv-LV" sz="2800" smtClean="0"/>
              <a:t>, un </a:t>
            </a:r>
            <a:r>
              <a:rPr lang="lv-LV" sz="2800" b="1" smtClean="0"/>
              <a:t>viss pārējais </a:t>
            </a:r>
            <a:r>
              <a:rPr lang="lv-LV" sz="2800" smtClean="0"/>
              <a:t>auto. Arī </a:t>
            </a:r>
            <a:r>
              <a:rPr lang="lv-LV" sz="2800" b="1" smtClean="0"/>
              <a:t>mums vajag citus ticīgos </a:t>
            </a:r>
            <a:r>
              <a:rPr lang="lv-LV" sz="2800" smtClean="0"/>
              <a:t>- </a:t>
            </a:r>
            <a:r>
              <a:rPr lang="lv-LV" sz="2800" b="1" smtClean="0"/>
              <a:t>draudzi</a:t>
            </a:r>
            <a:r>
              <a:rPr lang="lv-LV" sz="2800" smtClean="0"/>
              <a:t>.</a:t>
            </a:r>
          </a:p>
          <a:p>
            <a:pPr marL="0" indent="0">
              <a:spcBef>
                <a:spcPct val="0"/>
              </a:spcBef>
            </a:pPr>
            <a:r>
              <a:rPr lang="lv-LV" sz="2800" smtClean="0"/>
              <a:t>“</a:t>
            </a:r>
            <a:r>
              <a:rPr lang="lv-LV" sz="2800" i="1" smtClean="0"/>
              <a:t>Jēzus: Kur 2 vai 3 esat kopā Manā Vārdā, tur Es Esmu viņu vidū</a:t>
            </a:r>
            <a:r>
              <a:rPr lang="lv-LV" sz="2800" smtClean="0"/>
              <a:t>” (Mt.18:20)</a:t>
            </a:r>
          </a:p>
          <a:p>
            <a:pPr marL="0" indent="0">
              <a:spcBef>
                <a:spcPct val="0"/>
              </a:spcBef>
            </a:pPr>
            <a:r>
              <a:rPr lang="lv-LV" sz="2800" b="1" smtClean="0"/>
              <a:t>Vieni paši </a:t>
            </a:r>
            <a:r>
              <a:rPr lang="lv-LV" sz="2800" smtClean="0"/>
              <a:t>mēs esam </a:t>
            </a:r>
            <a:r>
              <a:rPr lang="lv-LV" sz="2800" b="1" smtClean="0"/>
              <a:t>zaudētāja pozīcijā</a:t>
            </a:r>
            <a:r>
              <a:rPr lang="lv-LV" sz="2800" smtClean="0"/>
              <a:t>.</a:t>
            </a:r>
            <a:r>
              <a:rPr lang="lv-LV" sz="2800" b="1" smtClean="0"/>
              <a:t> </a:t>
            </a:r>
          </a:p>
          <a:p>
            <a:pPr marL="0" indent="0">
              <a:spcBef>
                <a:spcPct val="0"/>
              </a:spcBef>
            </a:pPr>
            <a:r>
              <a:rPr lang="lv-LV" sz="2800" b="1" smtClean="0"/>
              <a:t>1 nav cīnītājs! </a:t>
            </a:r>
          </a:p>
          <a:p>
            <a:pPr marL="0" indent="0">
              <a:spcBef>
                <a:spcPct val="0"/>
              </a:spcBef>
            </a:pPr>
            <a:r>
              <a:rPr lang="lv-LV" sz="2800" b="1" smtClean="0"/>
              <a:t>Ticīgais</a:t>
            </a:r>
            <a:r>
              <a:rPr lang="lv-LV" sz="2800" smtClean="0"/>
              <a:t> bez </a:t>
            </a:r>
            <a:r>
              <a:rPr lang="lv-LV" sz="2800" b="1" smtClean="0"/>
              <a:t>draudzes</a:t>
            </a:r>
            <a:r>
              <a:rPr lang="lv-LV" sz="2800" smtClean="0"/>
              <a:t> </a:t>
            </a:r>
          </a:p>
          <a:p>
            <a:pPr marL="0" indent="0">
              <a:spcBef>
                <a:spcPct val="0"/>
              </a:spcBef>
              <a:buFontTx/>
              <a:buNone/>
            </a:pPr>
            <a:r>
              <a:rPr lang="lv-LV" sz="2800" smtClean="0"/>
              <a:t>ir kā </a:t>
            </a:r>
            <a:r>
              <a:rPr lang="lv-LV" sz="2800" b="1" smtClean="0"/>
              <a:t>futbolists</a:t>
            </a:r>
            <a:r>
              <a:rPr lang="lv-LV" sz="2800" smtClean="0"/>
              <a:t> bez </a:t>
            </a:r>
            <a:r>
              <a:rPr lang="lv-LV" sz="2800" b="1" smtClean="0"/>
              <a:t>komandas</a:t>
            </a:r>
            <a:r>
              <a:rPr lang="lv-LV" sz="2800" smtClean="0"/>
              <a:t>.</a:t>
            </a:r>
          </a:p>
          <a:p>
            <a:pPr marL="0" indent="0">
              <a:spcBef>
                <a:spcPct val="0"/>
              </a:spcBef>
            </a:pPr>
            <a:r>
              <a:rPr lang="lv-LV" sz="2800" smtClean="0"/>
              <a:t>Mēs </a:t>
            </a:r>
            <a:r>
              <a:rPr lang="lv-LV" sz="2800" b="1" smtClean="0"/>
              <a:t>visi kopā esam zemes sāls</a:t>
            </a:r>
          </a:p>
          <a:p>
            <a:pPr marL="0" indent="0">
              <a:spcBef>
                <a:spcPct val="0"/>
              </a:spcBef>
              <a:buFontTx/>
              <a:buNone/>
            </a:pPr>
            <a:r>
              <a:rPr lang="lv-LV" sz="2800" smtClean="0"/>
              <a:t>un </a:t>
            </a:r>
            <a:r>
              <a:rPr lang="lv-LV" sz="2800" b="1" smtClean="0"/>
              <a:t>pasaules gaisma</a:t>
            </a:r>
            <a:r>
              <a:rPr lang="lv-LV" sz="2800" smtClean="0"/>
              <a:t>.</a:t>
            </a:r>
          </a:p>
          <a:p>
            <a:pPr marL="0" indent="0">
              <a:spcBef>
                <a:spcPct val="0"/>
              </a:spcBef>
            </a:pPr>
            <a:endParaRPr lang="lv-LV" sz="2800" smtClean="0"/>
          </a:p>
        </p:txBody>
      </p:sp>
      <p:pic>
        <p:nvPicPr>
          <p:cNvPr id="13317" name="Picture 6" descr="http://content4-foto.inbox.lv/albums/j/janisbedre/Mail-Attachments/image-1.sized.jpeg"/>
          <p:cNvPicPr>
            <a:picLocks noChangeAspect="1" noChangeArrowheads="1"/>
          </p:cNvPicPr>
          <p:nvPr/>
        </p:nvPicPr>
        <p:blipFill>
          <a:blip r:embed="rId2" cstate="print"/>
          <a:srcRect/>
          <a:stretch>
            <a:fillRect/>
          </a:stretch>
        </p:blipFill>
        <p:spPr bwMode="auto">
          <a:xfrm>
            <a:off x="5572119" y="3929067"/>
            <a:ext cx="3571881" cy="3000396"/>
          </a:xfrm>
          <a:prstGeom prst="rect">
            <a:avLst/>
          </a:prstGeom>
          <a:ln>
            <a:noFill/>
          </a:ln>
          <a:effectLst>
            <a:softEdge rad="112500"/>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61442"/>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3317"/>
                                        </p:tgtEl>
                                        <p:attrNameLst>
                                          <p:attrName>style.visibility</p:attrName>
                                        </p:attrNameLst>
                                      </p:cBhvr>
                                      <p:to>
                                        <p:strVal val="visible"/>
                                      </p:to>
                                    </p:set>
                                    <p:animEffect transition="in" filter="fade">
                                      <p:cBhvr>
                                        <p:cTn id="9" dur="2000"/>
                                        <p:tgtEl>
                                          <p:spTgt spid="13317"/>
                                        </p:tgtEl>
                                      </p:cBhvr>
                                    </p:animEffect>
                                  </p:childTnLst>
                                </p:cTn>
                              </p:par>
                            </p:childTnLst>
                          </p:cTn>
                        </p:par>
                        <p:par>
                          <p:cTn id="10" fill="hold">
                            <p:stCondLst>
                              <p:cond delay="2000"/>
                            </p:stCondLst>
                            <p:childTnLst>
                              <p:par>
                                <p:cTn id="11" presetID="14" presetClass="entr" presetSubtype="10" fill="hold" grpId="0" nodeType="afterEffect">
                                  <p:stCondLst>
                                    <p:cond delay="0"/>
                                  </p:stCondLst>
                                  <p:childTnLst>
                                    <p:set>
                                      <p:cBhvr>
                                        <p:cTn id="12" dur="1" fill="hold">
                                          <p:stCondLst>
                                            <p:cond delay="0"/>
                                          </p:stCondLst>
                                        </p:cTn>
                                        <p:tgtEl>
                                          <p:spTgt spid="61443">
                                            <p:txEl>
                                              <p:pRg st="0" end="0"/>
                                            </p:txEl>
                                          </p:spTgt>
                                        </p:tgtEl>
                                        <p:attrNameLst>
                                          <p:attrName>style.visibility</p:attrName>
                                        </p:attrNameLst>
                                      </p:cBhvr>
                                      <p:to>
                                        <p:strVal val="visible"/>
                                      </p:to>
                                    </p:set>
                                    <p:animEffect transition="in" filter="randombar(horizontal)">
                                      <p:cBhvr>
                                        <p:cTn id="13" dur="500"/>
                                        <p:tgtEl>
                                          <p:spTgt spid="61443">
                                            <p:txEl>
                                              <p:pRg st="0" end="0"/>
                                            </p:txEl>
                                          </p:spTgt>
                                        </p:tgtEl>
                                      </p:cBhvr>
                                    </p:animEffect>
                                  </p:childTnLst>
                                </p:cTn>
                              </p:par>
                            </p:childTnLst>
                          </p:cTn>
                        </p:par>
                        <p:par>
                          <p:cTn id="14" fill="hold">
                            <p:stCondLst>
                              <p:cond delay="2500"/>
                            </p:stCondLst>
                            <p:childTnLst>
                              <p:par>
                                <p:cTn id="15" presetID="14" presetClass="entr" presetSubtype="10" fill="hold" grpId="0" nodeType="afterEffect">
                                  <p:stCondLst>
                                    <p:cond delay="0"/>
                                  </p:stCondLst>
                                  <p:childTnLst>
                                    <p:set>
                                      <p:cBhvr>
                                        <p:cTn id="16" dur="1" fill="hold">
                                          <p:stCondLst>
                                            <p:cond delay="0"/>
                                          </p:stCondLst>
                                        </p:cTn>
                                        <p:tgtEl>
                                          <p:spTgt spid="61443">
                                            <p:txEl>
                                              <p:pRg st="1" end="1"/>
                                            </p:txEl>
                                          </p:spTgt>
                                        </p:tgtEl>
                                        <p:attrNameLst>
                                          <p:attrName>style.visibility</p:attrName>
                                        </p:attrNameLst>
                                      </p:cBhvr>
                                      <p:to>
                                        <p:strVal val="visible"/>
                                      </p:to>
                                    </p:set>
                                    <p:animEffect transition="in" filter="randombar(horizontal)">
                                      <p:cBhvr>
                                        <p:cTn id="17" dur="500"/>
                                        <p:tgtEl>
                                          <p:spTgt spid="61443">
                                            <p:txEl>
                                              <p:pRg st="1" end="1"/>
                                            </p:txEl>
                                          </p:spTgt>
                                        </p:tgtEl>
                                      </p:cBhvr>
                                    </p:animEffect>
                                  </p:childTnLst>
                                </p:cTn>
                              </p:par>
                            </p:childTnLst>
                          </p:cTn>
                        </p:par>
                        <p:par>
                          <p:cTn id="18" fill="hold">
                            <p:stCondLst>
                              <p:cond delay="3000"/>
                            </p:stCondLst>
                            <p:childTnLst>
                              <p:par>
                                <p:cTn id="19" presetID="14" presetClass="entr" presetSubtype="10" fill="hold" grpId="0" nodeType="afterEffect">
                                  <p:stCondLst>
                                    <p:cond delay="0"/>
                                  </p:stCondLst>
                                  <p:childTnLst>
                                    <p:set>
                                      <p:cBhvr>
                                        <p:cTn id="20" dur="1" fill="hold">
                                          <p:stCondLst>
                                            <p:cond delay="0"/>
                                          </p:stCondLst>
                                        </p:cTn>
                                        <p:tgtEl>
                                          <p:spTgt spid="61443">
                                            <p:txEl>
                                              <p:pRg st="2" end="2"/>
                                            </p:txEl>
                                          </p:spTgt>
                                        </p:tgtEl>
                                        <p:attrNameLst>
                                          <p:attrName>style.visibility</p:attrName>
                                        </p:attrNameLst>
                                      </p:cBhvr>
                                      <p:to>
                                        <p:strVal val="visible"/>
                                      </p:to>
                                    </p:set>
                                    <p:animEffect transition="in" filter="randombar(horizontal)">
                                      <p:cBhvr>
                                        <p:cTn id="21" dur="500"/>
                                        <p:tgtEl>
                                          <p:spTgt spid="61443">
                                            <p:txEl>
                                              <p:pRg st="2" end="2"/>
                                            </p:txEl>
                                          </p:spTgt>
                                        </p:tgtEl>
                                      </p:cBhvr>
                                    </p:animEffect>
                                  </p:childTnLst>
                                </p:cTn>
                              </p:par>
                            </p:childTnLst>
                          </p:cTn>
                        </p:par>
                        <p:par>
                          <p:cTn id="22" fill="hold">
                            <p:stCondLst>
                              <p:cond delay="3500"/>
                            </p:stCondLst>
                            <p:childTnLst>
                              <p:par>
                                <p:cTn id="23" presetID="14" presetClass="entr" presetSubtype="10" fill="hold" grpId="0" nodeType="afterEffect">
                                  <p:stCondLst>
                                    <p:cond delay="0"/>
                                  </p:stCondLst>
                                  <p:childTnLst>
                                    <p:set>
                                      <p:cBhvr>
                                        <p:cTn id="24" dur="1" fill="hold">
                                          <p:stCondLst>
                                            <p:cond delay="0"/>
                                          </p:stCondLst>
                                        </p:cTn>
                                        <p:tgtEl>
                                          <p:spTgt spid="61443">
                                            <p:txEl>
                                              <p:pRg st="3" end="3"/>
                                            </p:txEl>
                                          </p:spTgt>
                                        </p:tgtEl>
                                        <p:attrNameLst>
                                          <p:attrName>style.visibility</p:attrName>
                                        </p:attrNameLst>
                                      </p:cBhvr>
                                      <p:to>
                                        <p:strVal val="visible"/>
                                      </p:to>
                                    </p:set>
                                    <p:animEffect transition="in" filter="randombar(horizontal)">
                                      <p:cBhvr>
                                        <p:cTn id="25" dur="500"/>
                                        <p:tgtEl>
                                          <p:spTgt spid="61443">
                                            <p:txEl>
                                              <p:pRg st="3" end="3"/>
                                            </p:txEl>
                                          </p:spTgt>
                                        </p:tgtEl>
                                      </p:cBhvr>
                                    </p:animEffect>
                                  </p:childTnLst>
                                </p:cTn>
                              </p:par>
                            </p:childTnLst>
                          </p:cTn>
                        </p:par>
                        <p:par>
                          <p:cTn id="26" fill="hold">
                            <p:stCondLst>
                              <p:cond delay="4000"/>
                            </p:stCondLst>
                            <p:childTnLst>
                              <p:par>
                                <p:cTn id="27" presetID="14" presetClass="entr" presetSubtype="10" fill="hold" grpId="0" nodeType="afterEffect">
                                  <p:stCondLst>
                                    <p:cond delay="0"/>
                                  </p:stCondLst>
                                  <p:childTnLst>
                                    <p:set>
                                      <p:cBhvr>
                                        <p:cTn id="28" dur="1" fill="hold">
                                          <p:stCondLst>
                                            <p:cond delay="0"/>
                                          </p:stCondLst>
                                        </p:cTn>
                                        <p:tgtEl>
                                          <p:spTgt spid="61443">
                                            <p:txEl>
                                              <p:pRg st="4" end="4"/>
                                            </p:txEl>
                                          </p:spTgt>
                                        </p:tgtEl>
                                        <p:attrNameLst>
                                          <p:attrName>style.visibility</p:attrName>
                                        </p:attrNameLst>
                                      </p:cBhvr>
                                      <p:to>
                                        <p:strVal val="visible"/>
                                      </p:to>
                                    </p:set>
                                    <p:animEffect transition="in" filter="randombar(horizontal)">
                                      <p:cBhvr>
                                        <p:cTn id="29" dur="500"/>
                                        <p:tgtEl>
                                          <p:spTgt spid="61443">
                                            <p:txEl>
                                              <p:pRg st="4" end="4"/>
                                            </p:txEl>
                                          </p:spTgt>
                                        </p:tgtEl>
                                      </p:cBhvr>
                                    </p:animEffect>
                                  </p:childTnLst>
                                </p:cTn>
                              </p:par>
                            </p:childTnLst>
                          </p:cTn>
                        </p:par>
                        <p:par>
                          <p:cTn id="30" fill="hold">
                            <p:stCondLst>
                              <p:cond delay="4500"/>
                            </p:stCondLst>
                            <p:childTnLst>
                              <p:par>
                                <p:cTn id="31" presetID="14" presetClass="entr" presetSubtype="10" fill="hold" grpId="0" nodeType="afterEffect">
                                  <p:stCondLst>
                                    <p:cond delay="0"/>
                                  </p:stCondLst>
                                  <p:childTnLst>
                                    <p:set>
                                      <p:cBhvr>
                                        <p:cTn id="32" dur="1" fill="hold">
                                          <p:stCondLst>
                                            <p:cond delay="0"/>
                                          </p:stCondLst>
                                        </p:cTn>
                                        <p:tgtEl>
                                          <p:spTgt spid="61443">
                                            <p:txEl>
                                              <p:pRg st="5" end="5"/>
                                            </p:txEl>
                                          </p:spTgt>
                                        </p:tgtEl>
                                        <p:attrNameLst>
                                          <p:attrName>style.visibility</p:attrName>
                                        </p:attrNameLst>
                                      </p:cBhvr>
                                      <p:to>
                                        <p:strVal val="visible"/>
                                      </p:to>
                                    </p:set>
                                    <p:animEffect transition="in" filter="randombar(horizontal)">
                                      <p:cBhvr>
                                        <p:cTn id="33" dur="500"/>
                                        <p:tgtEl>
                                          <p:spTgt spid="61443">
                                            <p:txEl>
                                              <p:pRg st="5" end="5"/>
                                            </p:txEl>
                                          </p:spTgt>
                                        </p:tgtEl>
                                      </p:cBhvr>
                                    </p:animEffect>
                                  </p:childTnLst>
                                </p:cTn>
                              </p:par>
                            </p:childTnLst>
                          </p:cTn>
                        </p:par>
                        <p:par>
                          <p:cTn id="34" fill="hold">
                            <p:stCondLst>
                              <p:cond delay="5000"/>
                            </p:stCondLst>
                            <p:childTnLst>
                              <p:par>
                                <p:cTn id="35" presetID="14" presetClass="entr" presetSubtype="10" fill="hold" grpId="0" nodeType="afterEffect">
                                  <p:stCondLst>
                                    <p:cond delay="0"/>
                                  </p:stCondLst>
                                  <p:childTnLst>
                                    <p:set>
                                      <p:cBhvr>
                                        <p:cTn id="36" dur="1" fill="hold">
                                          <p:stCondLst>
                                            <p:cond delay="0"/>
                                          </p:stCondLst>
                                        </p:cTn>
                                        <p:tgtEl>
                                          <p:spTgt spid="61443">
                                            <p:txEl>
                                              <p:pRg st="6" end="6"/>
                                            </p:txEl>
                                          </p:spTgt>
                                        </p:tgtEl>
                                        <p:attrNameLst>
                                          <p:attrName>style.visibility</p:attrName>
                                        </p:attrNameLst>
                                      </p:cBhvr>
                                      <p:to>
                                        <p:strVal val="visible"/>
                                      </p:to>
                                    </p:set>
                                    <p:animEffect transition="in" filter="randombar(horizontal)">
                                      <p:cBhvr>
                                        <p:cTn id="37" dur="500"/>
                                        <p:tgtEl>
                                          <p:spTgt spid="61443">
                                            <p:txEl>
                                              <p:pRg st="6" end="6"/>
                                            </p:txEl>
                                          </p:spTgt>
                                        </p:tgtEl>
                                      </p:cBhvr>
                                    </p:animEffect>
                                  </p:childTnLst>
                                </p:cTn>
                              </p:par>
                            </p:childTnLst>
                          </p:cTn>
                        </p:par>
                        <p:par>
                          <p:cTn id="38" fill="hold">
                            <p:stCondLst>
                              <p:cond delay="5500"/>
                            </p:stCondLst>
                            <p:childTnLst>
                              <p:par>
                                <p:cTn id="39" presetID="14" presetClass="entr" presetSubtype="10" fill="hold" grpId="0" nodeType="afterEffect">
                                  <p:stCondLst>
                                    <p:cond delay="0"/>
                                  </p:stCondLst>
                                  <p:childTnLst>
                                    <p:set>
                                      <p:cBhvr>
                                        <p:cTn id="40" dur="1" fill="hold">
                                          <p:stCondLst>
                                            <p:cond delay="0"/>
                                          </p:stCondLst>
                                        </p:cTn>
                                        <p:tgtEl>
                                          <p:spTgt spid="61443">
                                            <p:txEl>
                                              <p:pRg st="7" end="7"/>
                                            </p:txEl>
                                          </p:spTgt>
                                        </p:tgtEl>
                                        <p:attrNameLst>
                                          <p:attrName>style.visibility</p:attrName>
                                        </p:attrNameLst>
                                      </p:cBhvr>
                                      <p:to>
                                        <p:strVal val="visible"/>
                                      </p:to>
                                    </p:set>
                                    <p:animEffect transition="in" filter="randombar(horizontal)">
                                      <p:cBhvr>
                                        <p:cTn id="41" dur="500"/>
                                        <p:tgtEl>
                                          <p:spTgt spid="61443">
                                            <p:txEl>
                                              <p:pRg st="7" end="7"/>
                                            </p:txEl>
                                          </p:spTgt>
                                        </p:tgtEl>
                                      </p:cBhvr>
                                    </p:animEffect>
                                  </p:childTnLst>
                                </p:cTn>
                              </p:par>
                            </p:childTnLst>
                          </p:cTn>
                        </p:par>
                        <p:par>
                          <p:cTn id="42" fill="hold">
                            <p:stCondLst>
                              <p:cond delay="6000"/>
                            </p:stCondLst>
                            <p:childTnLst>
                              <p:par>
                                <p:cTn id="43" presetID="14" presetClass="entr" presetSubtype="10" fill="hold" grpId="0" nodeType="afterEffect">
                                  <p:stCondLst>
                                    <p:cond delay="0"/>
                                  </p:stCondLst>
                                  <p:childTnLst>
                                    <p:set>
                                      <p:cBhvr>
                                        <p:cTn id="44" dur="1" fill="hold">
                                          <p:stCondLst>
                                            <p:cond delay="0"/>
                                          </p:stCondLst>
                                        </p:cTn>
                                        <p:tgtEl>
                                          <p:spTgt spid="61443">
                                            <p:txEl>
                                              <p:pRg st="8" end="8"/>
                                            </p:txEl>
                                          </p:spTgt>
                                        </p:tgtEl>
                                        <p:attrNameLst>
                                          <p:attrName>style.visibility</p:attrName>
                                        </p:attrNameLst>
                                      </p:cBhvr>
                                      <p:to>
                                        <p:strVal val="visible"/>
                                      </p:to>
                                    </p:set>
                                    <p:animEffect transition="in" filter="randombar(horizontal)">
                                      <p:cBhvr>
                                        <p:cTn id="45" dur="500"/>
                                        <p:tgtEl>
                                          <p:spTgt spid="6144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2" grpId="0" autoUpdateAnimBg="0"/>
      <p:bldP spid="61443" grpId="0" build="p" autoUpdateAnimBg="0" advAuto="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txBox="1">
            <a:spLocks noGrp="1"/>
          </p:cNvSpPr>
          <p:nvPr/>
        </p:nvSpPr>
        <p:spPr bwMode="auto">
          <a:xfrm>
            <a:off x="6553200" y="6248400"/>
            <a:ext cx="2133600" cy="457200"/>
          </a:xfrm>
          <a:prstGeom prst="rect">
            <a:avLst/>
          </a:prstGeom>
          <a:noFill/>
          <a:ln>
            <a:miter lim="800000"/>
            <a:headEnd/>
            <a:tailEnd/>
          </a:ln>
        </p:spPr>
        <p:txBody>
          <a:bodyPr anchor="b"/>
          <a:lstStyle/>
          <a:p>
            <a:pPr algn="r">
              <a:defRPr/>
            </a:pPr>
            <a:fld id="{E397F561-63B4-4A60-891C-583A75E60F6D}" type="slidenum">
              <a:rPr lang="en-US" sz="1200">
                <a:effectLst>
                  <a:outerShdw blurRad="38100" dist="38100" dir="2700000" algn="tl">
                    <a:srgbClr val="000000"/>
                  </a:outerShdw>
                </a:effectLst>
              </a:rPr>
              <a:pPr algn="r">
                <a:defRPr/>
              </a:pPr>
              <a:t>12</a:t>
            </a:fld>
            <a:endParaRPr lang="en-US" sz="1200">
              <a:effectLst>
                <a:outerShdw blurRad="38100" dist="38100" dir="2700000" algn="tl">
                  <a:srgbClr val="000000"/>
                </a:outerShdw>
              </a:effectLst>
            </a:endParaRPr>
          </a:p>
        </p:txBody>
      </p:sp>
      <p:sp>
        <p:nvSpPr>
          <p:cNvPr id="61442" name="Rectangle 2"/>
          <p:cNvSpPr>
            <a:spLocks noGrp="1" noChangeArrowheads="1"/>
          </p:cNvSpPr>
          <p:nvPr>
            <p:ph type="title" idx="4294967295"/>
          </p:nvPr>
        </p:nvSpPr>
        <p:spPr>
          <a:xfrm>
            <a:off x="0" y="0"/>
            <a:ext cx="9144000" cy="752475"/>
          </a:xfrm>
        </p:spPr>
        <p:txBody>
          <a:bodyPr>
            <a:normAutofit fontScale="90000"/>
          </a:bodyPr>
          <a:lstStyle/>
          <a:p>
            <a:pPr marL="762000" indent="-762000" eaLnBrk="1" hangingPunct="1">
              <a:defRPr/>
            </a:pPr>
            <a:r>
              <a:rPr lang="lv-LV" sz="4800" b="1" dirty="0" smtClean="0"/>
              <a:t>Labs koks un sabojāts koks</a:t>
            </a:r>
            <a:endParaRPr lang="en-US" sz="4000" dirty="0" smtClean="0"/>
          </a:p>
        </p:txBody>
      </p:sp>
      <p:sp>
        <p:nvSpPr>
          <p:cNvPr id="61443" name="Rectangle 3"/>
          <p:cNvSpPr>
            <a:spLocks noGrp="1" noChangeArrowheads="1"/>
          </p:cNvSpPr>
          <p:nvPr>
            <p:ph type="body" sz="half" idx="4294967295"/>
          </p:nvPr>
        </p:nvSpPr>
        <p:spPr>
          <a:xfrm>
            <a:off x="0" y="1628775"/>
            <a:ext cx="8964613" cy="5905500"/>
          </a:xfrm>
        </p:spPr>
        <p:txBody>
          <a:bodyPr/>
          <a:lstStyle/>
          <a:p>
            <a:pPr marL="0" indent="0">
              <a:spcBef>
                <a:spcPct val="0"/>
              </a:spcBef>
            </a:pPr>
            <a:r>
              <a:rPr lang="lv-LV" b="1" dirty="0" smtClean="0"/>
              <a:t>Labs koks </a:t>
            </a:r>
            <a:r>
              <a:rPr lang="lv-LV" dirty="0" smtClean="0"/>
              <a:t>ir </a:t>
            </a:r>
            <a:r>
              <a:rPr lang="lv-LV" b="1" dirty="0" smtClean="0"/>
              <a:t>ticīgs koks</a:t>
            </a:r>
            <a:r>
              <a:rPr lang="lv-LV" dirty="0" smtClean="0"/>
              <a:t>.</a:t>
            </a:r>
          </a:p>
          <a:p>
            <a:pPr marL="0" indent="0">
              <a:spcBef>
                <a:spcPct val="0"/>
              </a:spcBef>
            </a:pPr>
            <a:r>
              <a:rPr lang="lv-LV" b="1" dirty="0" smtClean="0"/>
              <a:t>Nelāga koks </a:t>
            </a:r>
            <a:r>
              <a:rPr lang="lv-LV" dirty="0" smtClean="0"/>
              <a:t>- </a:t>
            </a:r>
            <a:r>
              <a:rPr lang="lv-LV" i="1" dirty="0" err="1" smtClean="0"/>
              <a:t>corrupt</a:t>
            </a:r>
            <a:r>
              <a:rPr lang="lv-LV" i="1" dirty="0" smtClean="0"/>
              <a:t>, </a:t>
            </a:r>
            <a:r>
              <a:rPr lang="lv-LV" i="1" dirty="0" err="1" smtClean="0"/>
              <a:t>rotten</a:t>
            </a:r>
            <a:r>
              <a:rPr lang="lv-LV" i="1" dirty="0" smtClean="0"/>
              <a:t> </a:t>
            </a:r>
            <a:r>
              <a:rPr lang="lv-LV" dirty="0" smtClean="0"/>
              <a:t>– </a:t>
            </a:r>
            <a:r>
              <a:rPr lang="lv-LV" b="1" dirty="0" smtClean="0"/>
              <a:t>sabojāts, sakaltis, samaitāts, sagrozīts</a:t>
            </a:r>
            <a:r>
              <a:rPr lang="lv-LV" dirty="0" smtClean="0"/>
              <a:t>.</a:t>
            </a:r>
          </a:p>
        </p:txBody>
      </p:sp>
      <p:sp>
        <p:nvSpPr>
          <p:cNvPr id="6" name="Rectangle 3"/>
          <p:cNvSpPr txBox="1">
            <a:spLocks noChangeArrowheads="1"/>
          </p:cNvSpPr>
          <p:nvPr/>
        </p:nvSpPr>
        <p:spPr bwMode="auto">
          <a:xfrm>
            <a:off x="0" y="639763"/>
            <a:ext cx="9144000" cy="1204912"/>
          </a:xfrm>
          <a:prstGeom prst="rect">
            <a:avLst/>
          </a:prstGeom>
          <a:noFill/>
          <a:ln w="9525">
            <a:noFill/>
            <a:miter lim="800000"/>
            <a:headEnd/>
            <a:tailEnd/>
          </a:ln>
        </p:spPr>
        <p:txBody>
          <a:bodyPr/>
          <a:lstStyle/>
          <a:p>
            <a:pPr algn="just">
              <a:lnSpc>
                <a:spcPct val="80000"/>
              </a:lnSpc>
              <a:spcBef>
                <a:spcPts val="0"/>
              </a:spcBef>
              <a:buClr>
                <a:schemeClr val="tx2"/>
              </a:buClr>
              <a:defRPr/>
            </a:pPr>
            <a:r>
              <a:rPr lang="lv-LV" sz="2800" i="1" kern="0" dirty="0">
                <a:latin typeface="+mn-lt"/>
              </a:rPr>
              <a:t>17 Tā katrs labs koks nes labus augļus, bet nelabs koks nevar nest labus augļus. 18 Labs koks nevar nest nelabus augļus, un nelāga koks nevar nest labus augļus.</a:t>
            </a:r>
          </a:p>
          <a:p>
            <a:pPr marL="342900" indent="-342900" algn="just">
              <a:lnSpc>
                <a:spcPct val="80000"/>
              </a:lnSpc>
              <a:spcBef>
                <a:spcPct val="20000"/>
              </a:spcBef>
              <a:buClr>
                <a:schemeClr val="tx2"/>
              </a:buClr>
              <a:defRPr/>
            </a:pPr>
            <a:endParaRPr lang="lv-LV" sz="2600" kern="0" dirty="0">
              <a:latin typeface="+mn-lt"/>
            </a:endParaRPr>
          </a:p>
        </p:txBody>
      </p:sp>
      <p:pic>
        <p:nvPicPr>
          <p:cNvPr id="8" name="Picture 2" descr="http://revelationofjesuschrist.files.wordpress.com/2009/10/tree-good-fruit.gif"/>
          <p:cNvPicPr>
            <a:picLocks noChangeAspect="1" noChangeArrowheads="1"/>
          </p:cNvPicPr>
          <p:nvPr/>
        </p:nvPicPr>
        <p:blipFill>
          <a:blip r:embed="rId2" cstate="print"/>
          <a:srcRect r="58421"/>
          <a:stretch>
            <a:fillRect/>
          </a:stretch>
        </p:blipFill>
        <p:spPr bwMode="auto">
          <a:xfrm>
            <a:off x="0" y="3068960"/>
            <a:ext cx="3385369" cy="3789040"/>
          </a:xfrm>
          <a:prstGeom prst="rect">
            <a:avLst/>
          </a:prstGeom>
          <a:ln>
            <a:noFill/>
          </a:ln>
          <a:effectLst>
            <a:softEdge rad="112500"/>
          </a:effectLst>
        </p:spPr>
      </p:pic>
      <p:pic>
        <p:nvPicPr>
          <p:cNvPr id="9" name="Picture 7" descr="http://farm3.static.flickr.com/2588/4036985631_0a017650f6.jpg"/>
          <p:cNvPicPr>
            <a:picLocks noChangeAspect="1" noChangeArrowheads="1"/>
          </p:cNvPicPr>
          <p:nvPr/>
        </p:nvPicPr>
        <p:blipFill>
          <a:blip r:embed="rId3" cstate="print"/>
          <a:srcRect/>
          <a:stretch>
            <a:fillRect/>
          </a:stretch>
        </p:blipFill>
        <p:spPr bwMode="auto">
          <a:xfrm>
            <a:off x="3563888" y="3140968"/>
            <a:ext cx="3439702" cy="3717032"/>
          </a:xfrm>
          <a:prstGeom prst="rect">
            <a:avLst/>
          </a:prstGeom>
          <a:ln>
            <a:noFill/>
          </a:ln>
          <a:effectLst>
            <a:softEdge rad="112500"/>
          </a:effectLst>
        </p:spPr>
      </p:pic>
      <p:pic>
        <p:nvPicPr>
          <p:cNvPr id="10" name="Picture 4" descr="http://2.bp.blogspot.com/_lCftRrT_cGY/TEN9-Dv0lUI/AAAAAAAAANo/VE1kvBL6A98/s320/Bad_Fruit.jpg"/>
          <p:cNvPicPr>
            <a:picLocks noChangeAspect="1" noChangeArrowheads="1"/>
          </p:cNvPicPr>
          <p:nvPr/>
        </p:nvPicPr>
        <p:blipFill>
          <a:blip r:embed="rId4" cstate="print"/>
          <a:srcRect/>
          <a:stretch>
            <a:fillRect/>
          </a:stretch>
        </p:blipFill>
        <p:spPr bwMode="auto">
          <a:xfrm>
            <a:off x="6600825" y="3645024"/>
            <a:ext cx="2543175" cy="2569468"/>
          </a:xfrm>
          <a:prstGeom prst="rect">
            <a:avLst/>
          </a:prstGeom>
          <a:ln>
            <a:noFill/>
          </a:ln>
          <a:effectLst>
            <a:softEdge rad="112500"/>
          </a:effectLst>
        </p:spPr>
      </p:pic>
      <p:sp>
        <p:nvSpPr>
          <p:cNvPr id="11" name="Rectangle 10"/>
          <p:cNvSpPr/>
          <p:nvPr/>
        </p:nvSpPr>
        <p:spPr>
          <a:xfrm>
            <a:off x="251520" y="5949280"/>
            <a:ext cx="2946639" cy="769441"/>
          </a:xfrm>
          <a:prstGeom prst="rect">
            <a:avLst/>
          </a:prstGeom>
          <a:noFill/>
        </p:spPr>
        <p:txBody>
          <a:bodyPr wrap="none">
            <a:spAutoFit/>
          </a:bodyPr>
          <a:lstStyle/>
          <a:p>
            <a:pPr algn="ctr">
              <a:defRPr/>
            </a:pPr>
            <a:r>
              <a:rPr lang="lv-LV" sz="4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Labs koks</a:t>
            </a:r>
            <a:endParaRPr lang="en-US" sz="4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2" name="Rectangle 11"/>
          <p:cNvSpPr/>
          <p:nvPr/>
        </p:nvSpPr>
        <p:spPr>
          <a:xfrm>
            <a:off x="5111552" y="6088559"/>
            <a:ext cx="4032448" cy="769441"/>
          </a:xfrm>
          <a:prstGeom prst="rect">
            <a:avLst/>
          </a:prstGeom>
          <a:noFill/>
        </p:spPr>
        <p:txBody>
          <a:bodyPr>
            <a:spAutoFit/>
          </a:bodyPr>
          <a:lstStyle/>
          <a:p>
            <a:pPr algn="ctr">
              <a:defRPr/>
            </a:pPr>
            <a:r>
              <a:rPr lang="lv-LV" sz="4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Sabojāts koks</a:t>
            </a:r>
            <a:endParaRPr lang="en-US" sz="4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3" name="Right Arrow 12"/>
          <p:cNvSpPr>
            <a:spLocks noChangeArrowheads="1"/>
          </p:cNvSpPr>
          <p:nvPr/>
        </p:nvSpPr>
        <p:spPr bwMode="auto">
          <a:xfrm>
            <a:off x="6156325" y="4005263"/>
            <a:ext cx="863600" cy="792162"/>
          </a:xfrm>
          <a:prstGeom prst="rightArrow">
            <a:avLst>
              <a:gd name="adj1" fmla="val 50000"/>
              <a:gd name="adj2" fmla="val 49967"/>
            </a:avLst>
          </a:prstGeom>
          <a:solidFill>
            <a:schemeClr val="accent1"/>
          </a:solidFill>
          <a:ln w="9525" algn="ctr">
            <a:solidFill>
              <a:schemeClr val="tx1"/>
            </a:solidFill>
            <a:round/>
            <a:headEnd/>
            <a:tailEnd/>
          </a:ln>
        </p:spPr>
        <p:txBody>
          <a:bodyPr/>
          <a:lstStyle/>
          <a:p>
            <a:pPr eaLnBrk="0" hangingPunct="0"/>
            <a:endParaRPr lang="lv-LV"/>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3" presetClass="entr" presetSubtype="16" fill="hold" grpId="0" nodeType="afterEffect">
                                  <p:stCondLst>
                                    <p:cond delay="0"/>
                                  </p:stCondLst>
                                  <p:childTnLst>
                                    <p:set>
                                      <p:cBhvr>
                                        <p:cTn id="6" dur="1" fill="hold">
                                          <p:stCondLst>
                                            <p:cond delay="0"/>
                                          </p:stCondLst>
                                        </p:cTn>
                                        <p:tgtEl>
                                          <p:spTgt spid="61442"/>
                                        </p:tgtEl>
                                        <p:attrNameLst>
                                          <p:attrName>style.visibility</p:attrName>
                                        </p:attrNameLst>
                                      </p:cBhvr>
                                      <p:to>
                                        <p:strVal val="visible"/>
                                      </p:to>
                                    </p:set>
                                    <p:animEffect transition="in" filter="plus(in)">
                                      <p:cBhvr>
                                        <p:cTn id="7" dur="2000"/>
                                        <p:tgtEl>
                                          <p:spTgt spid="61442"/>
                                        </p:tgtEl>
                                      </p:cBhvr>
                                    </p:animEffect>
                                  </p:childTnLst>
                                </p:cTn>
                              </p:par>
                            </p:childTnLst>
                          </p:cTn>
                        </p:par>
                        <p:par>
                          <p:cTn id="8" fill="hold" nodeType="afterGroup">
                            <p:stCondLst>
                              <p:cond delay="2000"/>
                            </p:stCondLst>
                            <p:childTnLst>
                              <p:par>
                                <p:cTn id="9" presetID="14" presetClass="entr" presetSubtype="10" fill="hold" grpId="0" nodeType="afterEffect">
                                  <p:stCondLst>
                                    <p:cond delay="0"/>
                                  </p:stCondLst>
                                  <p:childTnLst>
                                    <p:set>
                                      <p:cBhvr>
                                        <p:cTn id="10" dur="1" fill="hold">
                                          <p:stCondLst>
                                            <p:cond delay="0"/>
                                          </p:stCondLst>
                                        </p:cTn>
                                        <p:tgtEl>
                                          <p:spTgt spid="61443">
                                            <p:txEl>
                                              <p:pRg st="0" end="0"/>
                                            </p:txEl>
                                          </p:spTgt>
                                        </p:tgtEl>
                                        <p:attrNameLst>
                                          <p:attrName>style.visibility</p:attrName>
                                        </p:attrNameLst>
                                      </p:cBhvr>
                                      <p:to>
                                        <p:strVal val="visible"/>
                                      </p:to>
                                    </p:set>
                                    <p:animEffect transition="in" filter="randombar(horizontal)">
                                      <p:cBhvr>
                                        <p:cTn id="11" dur="500"/>
                                        <p:tgtEl>
                                          <p:spTgt spid="61443">
                                            <p:txEl>
                                              <p:pRg st="0" end="0"/>
                                            </p:txEl>
                                          </p:spTgt>
                                        </p:tgtEl>
                                      </p:cBhvr>
                                    </p:animEffect>
                                  </p:childTnLst>
                                </p:cTn>
                              </p:par>
                            </p:childTnLst>
                          </p:cTn>
                        </p:par>
                        <p:par>
                          <p:cTn id="12" fill="hold">
                            <p:stCondLst>
                              <p:cond delay="2500"/>
                            </p:stCondLst>
                            <p:childTnLst>
                              <p:par>
                                <p:cTn id="13" presetID="14" presetClass="entr" presetSubtype="10" fill="hold" grpId="0" nodeType="afterEffect">
                                  <p:stCondLst>
                                    <p:cond delay="0"/>
                                  </p:stCondLst>
                                  <p:childTnLst>
                                    <p:set>
                                      <p:cBhvr>
                                        <p:cTn id="14" dur="1" fill="hold">
                                          <p:stCondLst>
                                            <p:cond delay="0"/>
                                          </p:stCondLst>
                                        </p:cTn>
                                        <p:tgtEl>
                                          <p:spTgt spid="61443">
                                            <p:txEl>
                                              <p:pRg st="1" end="1"/>
                                            </p:txEl>
                                          </p:spTgt>
                                        </p:tgtEl>
                                        <p:attrNameLst>
                                          <p:attrName>style.visibility</p:attrName>
                                        </p:attrNameLst>
                                      </p:cBhvr>
                                      <p:to>
                                        <p:strVal val="visible"/>
                                      </p:to>
                                    </p:set>
                                    <p:animEffect transition="in" filter="randombar(horizontal)">
                                      <p:cBhvr>
                                        <p:cTn id="15" dur="500"/>
                                        <p:tgtEl>
                                          <p:spTgt spid="61443">
                                            <p:txEl>
                                              <p:pRg st="1" end="1"/>
                                            </p:txEl>
                                          </p:spTgt>
                                        </p:tgtEl>
                                      </p:cBhvr>
                                    </p:animEffect>
                                  </p:childTnLst>
                                </p:cTn>
                              </p:par>
                            </p:childTnLst>
                          </p:cTn>
                        </p:par>
                        <p:par>
                          <p:cTn id="16" fill="hold">
                            <p:stCondLst>
                              <p:cond delay="3000"/>
                            </p:stCondLst>
                            <p:childTnLst>
                              <p:par>
                                <p:cTn id="17" presetID="2" presetClass="entr" presetSubtype="4" fill="hold" nodeType="after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 calcmode="lin" valueType="num">
                                      <p:cBhvr additive="base">
                                        <p:cTn id="19"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0" end="0"/>
                                            </p:txEl>
                                          </p:spTgt>
                                        </p:tgtEl>
                                        <p:attrNameLst>
                                          <p:attrName>ppt_y</p:attrName>
                                        </p:attrNameLst>
                                      </p:cBhvr>
                                      <p:tavLst>
                                        <p:tav tm="0">
                                          <p:val>
                                            <p:strVal val="1+#ppt_h/2"/>
                                          </p:val>
                                        </p:tav>
                                        <p:tav tm="100000">
                                          <p:val>
                                            <p:strVal val="#ppt_y"/>
                                          </p:val>
                                        </p:tav>
                                      </p:tavLst>
                                    </p:anim>
                                  </p:childTnLst>
                                </p:cTn>
                              </p:par>
                              <p:par>
                                <p:cTn id="21" presetID="10"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2000"/>
                                        <p:tgtEl>
                                          <p:spTgt spid="8"/>
                                        </p:tgtEl>
                                      </p:cBhvr>
                                    </p:animEffect>
                                  </p:childTnLst>
                                </p:cTn>
                              </p:par>
                              <p:par>
                                <p:cTn id="24" presetID="10" presetClass="entr" presetSubtype="0"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2000"/>
                                        <p:tgtEl>
                                          <p:spTgt spid="11"/>
                                        </p:tgtEl>
                                      </p:cBhvr>
                                    </p:animEffect>
                                  </p:childTnLst>
                                </p:cTn>
                              </p:par>
                            </p:childTnLst>
                          </p:cTn>
                        </p:par>
                        <p:par>
                          <p:cTn id="27" fill="hold">
                            <p:stCondLst>
                              <p:cond delay="5000"/>
                            </p:stCondLst>
                            <p:childTnLst>
                              <p:par>
                                <p:cTn id="28" presetID="10" presetClass="entr" presetSubtype="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2000"/>
                                        <p:tgtEl>
                                          <p:spTgt spid="9"/>
                                        </p:tgtEl>
                                      </p:cBhvr>
                                    </p:animEffect>
                                  </p:childTnLst>
                                </p:cTn>
                              </p:par>
                              <p:par>
                                <p:cTn id="31" presetID="10" presetClass="entr" presetSubtype="0" fill="hold"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2000"/>
                                        <p:tgtEl>
                                          <p:spTgt spid="12"/>
                                        </p:tgtEl>
                                      </p:cBhvr>
                                    </p:animEffect>
                                  </p:childTnLst>
                                </p:cTn>
                              </p:par>
                            </p:childTnLst>
                          </p:cTn>
                        </p:par>
                        <p:par>
                          <p:cTn id="34" fill="hold">
                            <p:stCondLst>
                              <p:cond delay="7000"/>
                            </p:stCondLst>
                            <p:childTnLst>
                              <p:par>
                                <p:cTn id="35" presetID="10" presetClass="entr" presetSubtype="0"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2000"/>
                                        <p:tgtEl>
                                          <p:spTgt spid="13"/>
                                        </p:tgtEl>
                                      </p:cBhvr>
                                    </p:animEffect>
                                  </p:childTnLst>
                                </p:cTn>
                              </p:par>
                              <p:par>
                                <p:cTn id="38" presetID="10" presetClass="entr" presetSubtype="0" fill="hold" nodeType="with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2" grpId="0"/>
      <p:bldP spid="61443" grpId="0" build="p"/>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BIBLE016"/>
          <p:cNvPicPr>
            <a:picLocks noChangeAspect="1" noChangeArrowheads="1"/>
          </p:cNvPicPr>
          <p:nvPr/>
        </p:nvPicPr>
        <p:blipFill>
          <a:blip r:embed="rId3" cstate="print"/>
          <a:srcRect/>
          <a:stretch>
            <a:fillRect/>
          </a:stretch>
        </p:blipFill>
        <p:spPr bwMode="auto">
          <a:xfrm>
            <a:off x="4040188" y="765175"/>
            <a:ext cx="5103812" cy="6092825"/>
          </a:xfrm>
          <a:prstGeom prst="rect">
            <a:avLst/>
          </a:prstGeom>
          <a:noFill/>
          <a:ln w="9525">
            <a:noFill/>
            <a:miter lim="800000"/>
            <a:headEnd/>
            <a:tailEnd/>
          </a:ln>
        </p:spPr>
      </p:pic>
      <p:sp>
        <p:nvSpPr>
          <p:cNvPr id="11267" name="Rectangle 2"/>
          <p:cNvSpPr>
            <a:spLocks noGrp="1" noChangeArrowheads="1"/>
          </p:cNvSpPr>
          <p:nvPr>
            <p:ph type="title"/>
          </p:nvPr>
        </p:nvSpPr>
        <p:spPr>
          <a:xfrm>
            <a:off x="107950" y="2924175"/>
            <a:ext cx="5184775" cy="1143000"/>
          </a:xfrm>
        </p:spPr>
        <p:txBody>
          <a:bodyPr>
            <a:normAutofit fontScale="90000"/>
          </a:bodyPr>
          <a:lstStyle/>
          <a:p>
            <a:pPr eaLnBrk="1" hangingPunct="1">
              <a:defRPr/>
            </a:pPr>
            <a:r>
              <a:rPr lang="lv-LV" sz="5400" smtClean="0"/>
              <a:t>Un Dieva miers, kas ir augstāks par visu saprašanu lai pasargā jūsu sirdis un jūsu domas. </a:t>
            </a:r>
            <a:r>
              <a:rPr lang="lv-LV" sz="5400" b="1" smtClean="0"/>
              <a:t>Āmen</a:t>
            </a:r>
            <a:br>
              <a:rPr lang="lv-LV" sz="5400" b="1" smtClean="0"/>
            </a:br>
            <a:endParaRPr lang="lv-LV" sz="5400" b="1"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9220"/>
                                        </p:tgtEl>
                                        <p:attrNameLst>
                                          <p:attrName>style.visibility</p:attrName>
                                        </p:attrNameLst>
                                      </p:cBhvr>
                                      <p:to>
                                        <p:strVal val="visible"/>
                                      </p:to>
                                    </p:set>
                                    <p:animEffect transition="in" filter="dissolve">
                                      <p:cBhvr>
                                        <p:cTn id="7" dur="500"/>
                                        <p:tgtEl>
                                          <p:spTgt spid="9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type="body" idx="4294967295"/>
          </p:nvPr>
        </p:nvSpPr>
        <p:spPr>
          <a:xfrm>
            <a:off x="0" y="908720"/>
            <a:ext cx="9144000" cy="5112990"/>
          </a:xfrm>
        </p:spPr>
        <p:txBody>
          <a:bodyPr>
            <a:normAutofit/>
          </a:bodyPr>
          <a:lstStyle/>
          <a:p>
            <a:pPr marL="0" indent="0" algn="just" eaLnBrk="1" hangingPunct="1">
              <a:lnSpc>
                <a:spcPct val="80000"/>
              </a:lnSpc>
              <a:spcBef>
                <a:spcPct val="0"/>
              </a:spcBef>
              <a:buFontTx/>
              <a:buNone/>
            </a:pPr>
            <a:r>
              <a:rPr lang="lv-LV" sz="4000" i="1" dirty="0" smtClean="0"/>
              <a:t>17 Tā katrs labs koks nes labus augļus, bet nelabs koks nevar nest labus augļus. 18 Labs koks nevar nest nelabus augļus, un nelāga koks nevar nest labus augļus. 19 Katrs koks, kas nenes labus augļus, top nocirsts un iemests ugunī. 20 Tāpēc no viņu augļiem jums tos būs pazīt. 21 Ne ikkatrs, kas uz Mani saka: Kungs! Kungs! - ieies Debesu valstībā, bet tas, kas dara Mana Debesu Tēva prātu.</a:t>
            </a:r>
          </a:p>
          <a:p>
            <a:pPr marL="0" indent="0" algn="just" eaLnBrk="1" hangingPunct="1">
              <a:lnSpc>
                <a:spcPct val="80000"/>
              </a:lnSpc>
              <a:spcBef>
                <a:spcPct val="0"/>
              </a:spcBef>
              <a:buFontTx/>
              <a:buNone/>
            </a:pPr>
            <a:endParaRPr lang="lv-LV" dirty="0" smtClean="0"/>
          </a:p>
        </p:txBody>
      </p:sp>
      <p:sp>
        <p:nvSpPr>
          <p:cNvPr id="4099" name="Rectangle 3"/>
          <p:cNvSpPr>
            <a:spLocks noChangeArrowheads="1"/>
          </p:cNvSpPr>
          <p:nvPr/>
        </p:nvSpPr>
        <p:spPr bwMode="auto">
          <a:xfrm>
            <a:off x="539552" y="128826"/>
            <a:ext cx="8305543" cy="707886"/>
          </a:xfrm>
          <a:prstGeom prst="rect">
            <a:avLst/>
          </a:prstGeom>
          <a:noFill/>
          <a:ln w="9525">
            <a:noFill/>
            <a:miter lim="800000"/>
            <a:headEnd/>
            <a:tailEnd/>
          </a:ln>
        </p:spPr>
        <p:txBody>
          <a:bodyPr wrap="none">
            <a:spAutoFit/>
          </a:bodyPr>
          <a:lstStyle/>
          <a:p>
            <a:r>
              <a:rPr lang="lv-LV" sz="4000" b="1" dirty="0"/>
              <a:t>Mt.7:17-21 Labs koks un sabojāts koks</a:t>
            </a: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 calcmode="lin" valueType="num">
                                      <p:cBhvr additive="base">
                                        <p:cTn id="7" dur="500" fill="hold"/>
                                        <p:tgtEl>
                                          <p:spTgt spid="1126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26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type="body" idx="4294967295"/>
          </p:nvPr>
        </p:nvSpPr>
        <p:spPr>
          <a:xfrm>
            <a:off x="0" y="0"/>
            <a:ext cx="9144000" cy="1204913"/>
          </a:xfrm>
        </p:spPr>
        <p:txBody>
          <a:bodyPr/>
          <a:lstStyle/>
          <a:p>
            <a:pPr marL="0" indent="0" algn="just" eaLnBrk="1" hangingPunct="1">
              <a:lnSpc>
                <a:spcPct val="80000"/>
              </a:lnSpc>
              <a:spcBef>
                <a:spcPts val="0"/>
              </a:spcBef>
              <a:buFontTx/>
              <a:buNone/>
              <a:defRPr/>
            </a:pPr>
            <a:r>
              <a:rPr lang="lv-LV" sz="2800" i="1" dirty="0" smtClean="0"/>
              <a:t>17 Tā katrs labs koks nes labus augļus, bet nelabs koks nevar nest labus augļus. 18 Labs koks nevar nest nelabus augļus, un nelāga koks nevar nest labus augļus.</a:t>
            </a:r>
          </a:p>
          <a:p>
            <a:pPr algn="just" eaLnBrk="1" hangingPunct="1">
              <a:lnSpc>
                <a:spcPct val="80000"/>
              </a:lnSpc>
              <a:buFontTx/>
              <a:buNone/>
              <a:defRPr/>
            </a:pPr>
            <a:endParaRPr lang="lv-LV" sz="2600" dirty="0" smtClean="0"/>
          </a:p>
        </p:txBody>
      </p:sp>
      <p:sp>
        <p:nvSpPr>
          <p:cNvPr id="7" name="Rectangle 6"/>
          <p:cNvSpPr>
            <a:spLocks noChangeArrowheads="1"/>
          </p:cNvSpPr>
          <p:nvPr/>
        </p:nvSpPr>
        <p:spPr bwMode="auto">
          <a:xfrm>
            <a:off x="0" y="1052513"/>
            <a:ext cx="8893175" cy="1385887"/>
          </a:xfrm>
          <a:prstGeom prst="rect">
            <a:avLst/>
          </a:prstGeom>
          <a:noFill/>
          <a:ln w="9525">
            <a:noFill/>
            <a:miter lim="800000"/>
            <a:headEnd/>
            <a:tailEnd/>
          </a:ln>
        </p:spPr>
        <p:txBody>
          <a:bodyPr>
            <a:spAutoFit/>
          </a:bodyPr>
          <a:lstStyle/>
          <a:p>
            <a:pPr>
              <a:buFontTx/>
              <a:buChar char="•"/>
            </a:pPr>
            <a:r>
              <a:rPr lang="lv-LV" sz="2800" b="1" dirty="0"/>
              <a:t>Labs koks </a:t>
            </a:r>
            <a:r>
              <a:rPr lang="lv-LV" sz="2800" dirty="0"/>
              <a:t>ir </a:t>
            </a:r>
            <a:r>
              <a:rPr lang="lv-LV" sz="2800" b="1" dirty="0"/>
              <a:t>ticīgs koks</a:t>
            </a:r>
            <a:r>
              <a:rPr lang="lv-LV" sz="2800" dirty="0"/>
              <a:t>.</a:t>
            </a:r>
          </a:p>
          <a:p>
            <a:pPr>
              <a:buFontTx/>
              <a:buChar char="•"/>
            </a:pPr>
            <a:r>
              <a:rPr lang="lv-LV" sz="2800" b="1" dirty="0"/>
              <a:t>Nelāga koks </a:t>
            </a:r>
            <a:r>
              <a:rPr lang="lv-LV" sz="2800" dirty="0"/>
              <a:t>- </a:t>
            </a:r>
            <a:r>
              <a:rPr lang="lv-LV" sz="2800" i="1" dirty="0" err="1"/>
              <a:t>corrupt</a:t>
            </a:r>
            <a:r>
              <a:rPr lang="lv-LV" sz="2800" i="1" dirty="0"/>
              <a:t>, </a:t>
            </a:r>
            <a:r>
              <a:rPr lang="lv-LV" sz="2800" i="1" dirty="0" err="1"/>
              <a:t>rotten</a:t>
            </a:r>
            <a:r>
              <a:rPr lang="lv-LV" sz="2800" i="1" dirty="0"/>
              <a:t> </a:t>
            </a:r>
            <a:r>
              <a:rPr lang="lv-LV" sz="2800" dirty="0"/>
              <a:t>– </a:t>
            </a:r>
            <a:r>
              <a:rPr lang="lv-LV" sz="2800" b="1" dirty="0"/>
              <a:t>sabojāts</a:t>
            </a:r>
            <a:r>
              <a:rPr lang="lv-LV" sz="2800" b="1" dirty="0" smtClean="0"/>
              <a:t>, sakaltis </a:t>
            </a:r>
            <a:r>
              <a:rPr lang="lv-LV" sz="2800" b="1" dirty="0"/>
              <a:t>samaitāts, sagrozīts</a:t>
            </a:r>
            <a:r>
              <a:rPr lang="lv-LV" sz="2800" dirty="0"/>
              <a:t>.</a:t>
            </a:r>
          </a:p>
        </p:txBody>
      </p:sp>
      <p:pic>
        <p:nvPicPr>
          <p:cNvPr id="50178" name="Picture 2" descr="http://revelationofjesuschrist.files.wordpress.com/2009/10/tree-good-fruit.gif"/>
          <p:cNvPicPr>
            <a:picLocks noChangeAspect="1" noChangeArrowheads="1"/>
          </p:cNvPicPr>
          <p:nvPr/>
        </p:nvPicPr>
        <p:blipFill>
          <a:blip r:embed="rId2" cstate="print"/>
          <a:srcRect r="58421"/>
          <a:stretch>
            <a:fillRect/>
          </a:stretch>
        </p:blipFill>
        <p:spPr bwMode="auto">
          <a:xfrm>
            <a:off x="0" y="2393504"/>
            <a:ext cx="3385369" cy="4464496"/>
          </a:xfrm>
          <a:prstGeom prst="rect">
            <a:avLst/>
          </a:prstGeom>
          <a:ln>
            <a:noFill/>
          </a:ln>
          <a:effectLst>
            <a:softEdge rad="112500"/>
          </a:effectLst>
        </p:spPr>
      </p:pic>
      <p:pic>
        <p:nvPicPr>
          <p:cNvPr id="50183" name="Picture 7" descr="http://farm3.static.flickr.com/2588/4036985631_0a017650f6.jpg"/>
          <p:cNvPicPr>
            <a:picLocks noChangeAspect="1" noChangeArrowheads="1"/>
          </p:cNvPicPr>
          <p:nvPr/>
        </p:nvPicPr>
        <p:blipFill>
          <a:blip r:embed="rId3" cstate="print"/>
          <a:srcRect/>
          <a:stretch>
            <a:fillRect/>
          </a:stretch>
        </p:blipFill>
        <p:spPr bwMode="auto">
          <a:xfrm>
            <a:off x="3563888" y="2492896"/>
            <a:ext cx="3439702" cy="4365104"/>
          </a:xfrm>
          <a:prstGeom prst="rect">
            <a:avLst/>
          </a:prstGeom>
          <a:ln>
            <a:noFill/>
          </a:ln>
          <a:effectLst>
            <a:softEdge rad="112500"/>
          </a:effectLst>
        </p:spPr>
      </p:pic>
      <p:pic>
        <p:nvPicPr>
          <p:cNvPr id="50180" name="Picture 4" descr="http://2.bp.blogspot.com/_lCftRrT_cGY/TEN9-Dv0lUI/AAAAAAAAANo/VE1kvBL6A98/s320/Bad_Fruit.jpg"/>
          <p:cNvPicPr>
            <a:picLocks noChangeAspect="1" noChangeArrowheads="1"/>
          </p:cNvPicPr>
          <p:nvPr/>
        </p:nvPicPr>
        <p:blipFill>
          <a:blip r:embed="rId4" cstate="print"/>
          <a:srcRect/>
          <a:stretch>
            <a:fillRect/>
          </a:stretch>
        </p:blipFill>
        <p:spPr bwMode="auto">
          <a:xfrm>
            <a:off x="6600825" y="3356992"/>
            <a:ext cx="2543175" cy="2857500"/>
          </a:xfrm>
          <a:prstGeom prst="rect">
            <a:avLst/>
          </a:prstGeom>
          <a:ln>
            <a:noFill/>
          </a:ln>
          <a:effectLst>
            <a:softEdge rad="112500"/>
          </a:effectLst>
        </p:spPr>
      </p:pic>
      <p:sp>
        <p:nvSpPr>
          <p:cNvPr id="9" name="Rectangle 8"/>
          <p:cNvSpPr/>
          <p:nvPr/>
        </p:nvSpPr>
        <p:spPr>
          <a:xfrm>
            <a:off x="251520" y="5949280"/>
            <a:ext cx="2946639" cy="769441"/>
          </a:xfrm>
          <a:prstGeom prst="rect">
            <a:avLst/>
          </a:prstGeom>
          <a:noFill/>
        </p:spPr>
        <p:txBody>
          <a:bodyPr wrap="none">
            <a:spAutoFit/>
          </a:bodyPr>
          <a:lstStyle/>
          <a:p>
            <a:pPr algn="ctr">
              <a:defRPr/>
            </a:pPr>
            <a:r>
              <a:rPr lang="lv-LV" sz="4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Labs koks</a:t>
            </a:r>
            <a:endParaRPr lang="en-US" sz="4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0" name="Rectangle 9"/>
          <p:cNvSpPr/>
          <p:nvPr/>
        </p:nvSpPr>
        <p:spPr>
          <a:xfrm>
            <a:off x="5111552" y="6088559"/>
            <a:ext cx="4032448" cy="769441"/>
          </a:xfrm>
          <a:prstGeom prst="rect">
            <a:avLst/>
          </a:prstGeom>
          <a:noFill/>
        </p:spPr>
        <p:txBody>
          <a:bodyPr>
            <a:spAutoFit/>
          </a:bodyPr>
          <a:lstStyle/>
          <a:p>
            <a:pPr algn="ctr">
              <a:defRPr/>
            </a:pPr>
            <a:r>
              <a:rPr lang="lv-LV" sz="4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Sabojāts koks</a:t>
            </a:r>
            <a:endParaRPr lang="en-US" sz="4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1" name="Right Arrow 10"/>
          <p:cNvSpPr>
            <a:spLocks noChangeArrowheads="1"/>
          </p:cNvSpPr>
          <p:nvPr/>
        </p:nvSpPr>
        <p:spPr bwMode="auto">
          <a:xfrm>
            <a:off x="6156325" y="4005263"/>
            <a:ext cx="863600" cy="792162"/>
          </a:xfrm>
          <a:prstGeom prst="rightArrow">
            <a:avLst>
              <a:gd name="adj1" fmla="val 50000"/>
              <a:gd name="adj2" fmla="val 49967"/>
            </a:avLst>
          </a:prstGeom>
          <a:solidFill>
            <a:schemeClr val="accent1"/>
          </a:solidFill>
          <a:ln w="9525" algn="ctr">
            <a:solidFill>
              <a:schemeClr val="tx1"/>
            </a:solidFill>
            <a:round/>
            <a:headEnd/>
            <a:tailEnd/>
          </a:ln>
        </p:spPr>
        <p:txBody>
          <a:bodyPr/>
          <a:lstStyle/>
          <a:p>
            <a:pPr eaLnBrk="0" hangingPunct="0"/>
            <a:endParaRPr lang="lv-LV"/>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 calcmode="lin" valueType="num">
                                      <p:cBhvr additive="base">
                                        <p:cTn id="7" dur="500" fill="hold"/>
                                        <p:tgtEl>
                                          <p:spTgt spid="1126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267">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 calcmode="lin" valueType="num">
                                      <p:cBhvr additive="base">
                                        <p:cTn id="12"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 calcmode="lin" valueType="num">
                                      <p:cBhvr additive="base">
                                        <p:cTn id="1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19" presetID="10" presetClass="entr" presetSubtype="0" fill="hold" nodeType="withEffect">
                                  <p:stCondLst>
                                    <p:cond delay="0"/>
                                  </p:stCondLst>
                                  <p:childTnLst>
                                    <p:set>
                                      <p:cBhvr>
                                        <p:cTn id="20" dur="1" fill="hold">
                                          <p:stCondLst>
                                            <p:cond delay="0"/>
                                          </p:stCondLst>
                                        </p:cTn>
                                        <p:tgtEl>
                                          <p:spTgt spid="50178"/>
                                        </p:tgtEl>
                                        <p:attrNameLst>
                                          <p:attrName>style.visibility</p:attrName>
                                        </p:attrNameLst>
                                      </p:cBhvr>
                                      <p:to>
                                        <p:strVal val="visible"/>
                                      </p:to>
                                    </p:set>
                                    <p:animEffect transition="in" filter="fade">
                                      <p:cBhvr>
                                        <p:cTn id="21" dur="2000"/>
                                        <p:tgtEl>
                                          <p:spTgt spid="50178"/>
                                        </p:tgtEl>
                                      </p:cBhvr>
                                    </p:animEffect>
                                  </p:childTnLst>
                                </p:cTn>
                              </p:par>
                              <p:par>
                                <p:cTn id="22" presetID="10" presetClass="entr" presetSubtype="0"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2000"/>
                                        <p:tgtEl>
                                          <p:spTgt spid="9"/>
                                        </p:tgtEl>
                                      </p:cBhvr>
                                    </p:animEffect>
                                  </p:childTnLst>
                                </p:cTn>
                              </p:par>
                            </p:childTnLst>
                          </p:cTn>
                        </p:par>
                        <p:par>
                          <p:cTn id="25" fill="hold">
                            <p:stCondLst>
                              <p:cond delay="3000"/>
                            </p:stCondLst>
                            <p:childTnLst>
                              <p:par>
                                <p:cTn id="26" presetID="10" presetClass="entr" presetSubtype="0" fill="hold" nodeType="afterEffect">
                                  <p:stCondLst>
                                    <p:cond delay="0"/>
                                  </p:stCondLst>
                                  <p:childTnLst>
                                    <p:set>
                                      <p:cBhvr>
                                        <p:cTn id="27" dur="1" fill="hold">
                                          <p:stCondLst>
                                            <p:cond delay="0"/>
                                          </p:stCondLst>
                                        </p:cTn>
                                        <p:tgtEl>
                                          <p:spTgt spid="50183"/>
                                        </p:tgtEl>
                                        <p:attrNameLst>
                                          <p:attrName>style.visibility</p:attrName>
                                        </p:attrNameLst>
                                      </p:cBhvr>
                                      <p:to>
                                        <p:strVal val="visible"/>
                                      </p:to>
                                    </p:set>
                                    <p:animEffect transition="in" filter="fade">
                                      <p:cBhvr>
                                        <p:cTn id="28" dur="2000"/>
                                        <p:tgtEl>
                                          <p:spTgt spid="50183"/>
                                        </p:tgtEl>
                                      </p:cBhvr>
                                    </p:animEffect>
                                  </p:childTnLst>
                                </p:cTn>
                              </p:par>
                              <p:par>
                                <p:cTn id="29" presetID="10" presetClass="entr" presetSubtype="0"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2000"/>
                                        <p:tgtEl>
                                          <p:spTgt spid="10"/>
                                        </p:tgtEl>
                                      </p:cBhvr>
                                    </p:animEffect>
                                  </p:childTnLst>
                                </p:cTn>
                              </p:par>
                            </p:childTnLst>
                          </p:cTn>
                        </p:par>
                        <p:par>
                          <p:cTn id="32" fill="hold">
                            <p:stCondLst>
                              <p:cond delay="5000"/>
                            </p:stCondLst>
                            <p:childTnLst>
                              <p:par>
                                <p:cTn id="33" presetID="10" presetClass="entr" presetSubtype="0"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2000"/>
                                        <p:tgtEl>
                                          <p:spTgt spid="11"/>
                                        </p:tgtEl>
                                      </p:cBhvr>
                                    </p:animEffect>
                                  </p:childTnLst>
                                </p:cTn>
                              </p:par>
                              <p:par>
                                <p:cTn id="36" presetID="10" presetClass="entr" presetSubtype="0" fill="hold" nodeType="withEffect">
                                  <p:stCondLst>
                                    <p:cond delay="0"/>
                                  </p:stCondLst>
                                  <p:childTnLst>
                                    <p:set>
                                      <p:cBhvr>
                                        <p:cTn id="37" dur="1" fill="hold">
                                          <p:stCondLst>
                                            <p:cond delay="0"/>
                                          </p:stCondLst>
                                        </p:cTn>
                                        <p:tgtEl>
                                          <p:spTgt spid="50180"/>
                                        </p:tgtEl>
                                        <p:attrNameLst>
                                          <p:attrName>style.visibility</p:attrName>
                                        </p:attrNameLst>
                                      </p:cBhvr>
                                      <p:to>
                                        <p:strVal val="visible"/>
                                      </p:to>
                                    </p:set>
                                    <p:animEffect transition="in" filter="fade">
                                      <p:cBhvr>
                                        <p:cTn id="38" dur="2000"/>
                                        <p:tgtEl>
                                          <p:spTgt spid="501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6"/>
          <p:cNvSpPr txBox="1">
            <a:spLocks noGrp="1"/>
          </p:cNvSpPr>
          <p:nvPr/>
        </p:nvSpPr>
        <p:spPr bwMode="auto">
          <a:xfrm>
            <a:off x="6553200" y="6248400"/>
            <a:ext cx="2133600" cy="457200"/>
          </a:xfrm>
          <a:prstGeom prst="rect">
            <a:avLst/>
          </a:prstGeom>
          <a:noFill/>
          <a:ln>
            <a:miter lim="800000"/>
            <a:headEnd/>
            <a:tailEnd/>
          </a:ln>
        </p:spPr>
        <p:txBody>
          <a:bodyPr anchor="b"/>
          <a:lstStyle/>
          <a:p>
            <a:pPr algn="r">
              <a:defRPr/>
            </a:pPr>
            <a:fld id="{7FECDC78-A1F9-4D5C-8446-981904495720}" type="slidenum">
              <a:rPr lang="en-US" sz="1200">
                <a:effectLst>
                  <a:outerShdw blurRad="38100" dist="38100" dir="2700000" algn="tl">
                    <a:srgbClr val="000000"/>
                  </a:outerShdw>
                </a:effectLst>
              </a:rPr>
              <a:pPr algn="r">
                <a:defRPr/>
              </a:pPr>
              <a:t>4</a:t>
            </a:fld>
            <a:endParaRPr lang="en-US" sz="1200">
              <a:effectLst>
                <a:outerShdw blurRad="38100" dist="38100" dir="2700000" algn="tl">
                  <a:srgbClr val="000000"/>
                </a:outerShdw>
              </a:effectLst>
            </a:endParaRPr>
          </a:p>
        </p:txBody>
      </p:sp>
      <p:sp>
        <p:nvSpPr>
          <p:cNvPr id="9222" name="Rectangle 6"/>
          <p:cNvSpPr>
            <a:spLocks noChangeArrowheads="1"/>
          </p:cNvSpPr>
          <p:nvPr/>
        </p:nvSpPr>
        <p:spPr bwMode="auto">
          <a:xfrm>
            <a:off x="0" y="4000504"/>
            <a:ext cx="5688013" cy="1878013"/>
          </a:xfrm>
          <a:prstGeom prst="rect">
            <a:avLst/>
          </a:prstGeom>
          <a:noFill/>
          <a:ln w="9525">
            <a:noFill/>
            <a:miter lim="800000"/>
            <a:headEnd/>
            <a:tailEnd/>
          </a:ln>
        </p:spPr>
        <p:txBody>
          <a:bodyPr>
            <a:spAutoFit/>
          </a:bodyPr>
          <a:lstStyle/>
          <a:p>
            <a:pPr eaLnBrk="0" hangingPunct="0">
              <a:buFontTx/>
              <a:buChar char="•"/>
            </a:pPr>
            <a:r>
              <a:rPr lang="lv-LV" sz="3200" b="1" dirty="0"/>
              <a:t>Sv. Gara auglis ir </a:t>
            </a:r>
            <a:r>
              <a:rPr lang="lv-LV" sz="3200" dirty="0"/>
              <a:t>(Gal.5:22)</a:t>
            </a:r>
            <a:r>
              <a:rPr lang="lv-LV" sz="3200" b="1" dirty="0"/>
              <a:t>: </a:t>
            </a:r>
          </a:p>
          <a:p>
            <a:pPr eaLnBrk="0" hangingPunct="0">
              <a:buFontTx/>
              <a:buChar char="-"/>
            </a:pPr>
            <a:r>
              <a:rPr lang="lv-LV" sz="2800" dirty="0"/>
              <a:t>mīlestība, </a:t>
            </a:r>
          </a:p>
          <a:p>
            <a:pPr eaLnBrk="0" hangingPunct="0">
              <a:buFontTx/>
              <a:buChar char="-"/>
            </a:pPr>
            <a:r>
              <a:rPr lang="lv-LV" sz="2800" dirty="0"/>
              <a:t>prieks, </a:t>
            </a:r>
          </a:p>
          <a:p>
            <a:pPr eaLnBrk="0" hangingPunct="0">
              <a:buFontTx/>
              <a:buChar char="-"/>
            </a:pPr>
            <a:r>
              <a:rPr lang="lv-LV" sz="2800" dirty="0"/>
              <a:t>miers, </a:t>
            </a:r>
          </a:p>
        </p:txBody>
      </p:sp>
      <p:pic>
        <p:nvPicPr>
          <p:cNvPr id="11271" name="Picture 8"/>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858000" y="3756025"/>
            <a:ext cx="2286000" cy="3101975"/>
          </a:xfrm>
          <a:prstGeom prst="rect">
            <a:avLst/>
          </a:prstGeom>
          <a:noFill/>
          <a:ln w="9525">
            <a:noFill/>
            <a:miter lim="800000"/>
            <a:headEnd/>
            <a:tailEnd/>
          </a:ln>
        </p:spPr>
      </p:pic>
      <p:sp>
        <p:nvSpPr>
          <p:cNvPr id="8" name="Rectangle 7"/>
          <p:cNvSpPr>
            <a:spLocks noChangeArrowheads="1"/>
          </p:cNvSpPr>
          <p:nvPr/>
        </p:nvSpPr>
        <p:spPr bwMode="auto">
          <a:xfrm>
            <a:off x="0" y="857232"/>
            <a:ext cx="9144000" cy="3194721"/>
          </a:xfrm>
          <a:prstGeom prst="rect">
            <a:avLst/>
          </a:prstGeom>
          <a:noFill/>
          <a:ln w="9525">
            <a:noFill/>
            <a:miter lim="800000"/>
            <a:headEnd/>
            <a:tailEnd/>
          </a:ln>
        </p:spPr>
        <p:txBody>
          <a:bodyPr>
            <a:spAutoFit/>
          </a:bodyPr>
          <a:lstStyle/>
          <a:p>
            <a:pPr>
              <a:lnSpc>
                <a:spcPct val="90000"/>
              </a:lnSpc>
            </a:pPr>
            <a:r>
              <a:rPr lang="lv-LV" sz="2800" dirty="0" smtClean="0"/>
              <a:t>“</a:t>
            </a:r>
            <a:r>
              <a:rPr lang="lv-LV" sz="2800" i="1" dirty="0" smtClean="0"/>
              <a:t>Ticība ir tik dzīva, darbīga, varena lieta, ka tā ne brīdi </a:t>
            </a:r>
            <a:r>
              <a:rPr lang="lv-LV" sz="2800" i="1" dirty="0" err="1" smtClean="0"/>
              <a:t>nemitas</a:t>
            </a:r>
            <a:r>
              <a:rPr lang="lv-LV" sz="2800" i="1" dirty="0" smtClean="0"/>
              <a:t> darīt labu; tā arī nejautā vai vajag darīt labus darbus. Pirms vēl jautāsi, tā jau dara šos darbus un turpina tos darīt bez mitas.</a:t>
            </a:r>
            <a:r>
              <a:rPr lang="lv-LV" sz="2800" dirty="0" smtClean="0"/>
              <a:t>” (M.Luters)</a:t>
            </a:r>
          </a:p>
          <a:p>
            <a:pPr>
              <a:lnSpc>
                <a:spcPct val="90000"/>
              </a:lnSpc>
            </a:pPr>
            <a:r>
              <a:rPr lang="lv-LV" sz="2800" b="1" dirty="0" smtClean="0"/>
              <a:t>Dievs</a:t>
            </a:r>
            <a:r>
              <a:rPr lang="lv-LV" sz="2800" dirty="0" smtClean="0"/>
              <a:t> </a:t>
            </a:r>
            <a:r>
              <a:rPr lang="lv-LV" sz="2800" b="1" dirty="0" smtClean="0"/>
              <a:t>neaicina</a:t>
            </a:r>
            <a:r>
              <a:rPr lang="lv-LV" sz="2800" dirty="0" smtClean="0"/>
              <a:t> mūs uz </a:t>
            </a:r>
            <a:r>
              <a:rPr lang="lv-LV" sz="2800" b="1" dirty="0" smtClean="0"/>
              <a:t>vienkāršu</a:t>
            </a:r>
            <a:r>
              <a:rPr lang="lv-LV" sz="2800" dirty="0" smtClean="0"/>
              <a:t> </a:t>
            </a:r>
            <a:r>
              <a:rPr lang="lv-LV" sz="2800" b="1" dirty="0" smtClean="0"/>
              <a:t>saņemšanos</a:t>
            </a:r>
            <a:r>
              <a:rPr lang="lv-LV" sz="2800" dirty="0" smtClean="0"/>
              <a:t> </a:t>
            </a:r>
            <a:r>
              <a:rPr lang="lv-LV" sz="2800" b="1" dirty="0" smtClean="0"/>
              <a:t>darīt</a:t>
            </a:r>
            <a:r>
              <a:rPr lang="lv-LV" sz="2800" dirty="0" smtClean="0"/>
              <a:t> </a:t>
            </a:r>
            <a:r>
              <a:rPr lang="lv-LV" sz="2800" b="1" dirty="0" smtClean="0"/>
              <a:t>labu</a:t>
            </a:r>
            <a:r>
              <a:rPr lang="lv-LV" sz="2800" dirty="0" smtClean="0"/>
              <a:t>, Viņš </a:t>
            </a:r>
            <a:r>
              <a:rPr lang="lv-LV" sz="2800" b="1" dirty="0" smtClean="0"/>
              <a:t>aicina</a:t>
            </a:r>
            <a:r>
              <a:rPr lang="lv-LV" sz="2800" dirty="0" smtClean="0"/>
              <a:t> mūs </a:t>
            </a:r>
            <a:r>
              <a:rPr lang="lv-LV" sz="2800" b="1" dirty="0" smtClean="0"/>
              <a:t>dzīties</a:t>
            </a:r>
            <a:r>
              <a:rPr lang="lv-LV" sz="2800" dirty="0" smtClean="0"/>
              <a:t> pēc </a:t>
            </a:r>
            <a:r>
              <a:rPr lang="lv-LV" sz="2800" b="1" dirty="0" smtClean="0"/>
              <a:t>ticības, nākt uz </a:t>
            </a:r>
            <a:r>
              <a:rPr lang="lv-LV" sz="2800" b="1" dirty="0" err="1" smtClean="0"/>
              <a:t>dievk</a:t>
            </a:r>
            <a:r>
              <a:rPr lang="lv-LV" sz="2800" b="1" dirty="0" smtClean="0"/>
              <a:t>., lasīt Dieva vārdu</a:t>
            </a:r>
            <a:r>
              <a:rPr lang="lv-LV" sz="2800" dirty="0" smtClean="0"/>
              <a:t> un tad arī </a:t>
            </a:r>
            <a:r>
              <a:rPr lang="lv-LV" sz="2800" b="1" dirty="0" smtClean="0"/>
              <a:t>darbi sekos</a:t>
            </a:r>
            <a:r>
              <a:rPr lang="lv-LV" sz="2800" dirty="0" smtClean="0"/>
              <a:t>.</a:t>
            </a:r>
          </a:p>
          <a:p>
            <a:pPr>
              <a:lnSpc>
                <a:spcPct val="90000"/>
              </a:lnSpc>
              <a:buFont typeface="Arial" charset="0"/>
              <a:buChar char="•"/>
            </a:pPr>
            <a:r>
              <a:rPr lang="lv-LV" sz="2800" dirty="0" smtClean="0"/>
              <a:t>Kristietis </a:t>
            </a:r>
            <a:r>
              <a:rPr lang="lv-LV" sz="2800" b="1" dirty="0"/>
              <a:t>citādāk</a:t>
            </a:r>
            <a:r>
              <a:rPr lang="lv-LV" sz="2800" dirty="0"/>
              <a:t> </a:t>
            </a:r>
            <a:r>
              <a:rPr lang="lv-LV" sz="2800" b="1" dirty="0"/>
              <a:t>nevar</a:t>
            </a:r>
            <a:r>
              <a:rPr lang="lv-LV" sz="2800" dirty="0"/>
              <a:t> kā vien </a:t>
            </a:r>
            <a:r>
              <a:rPr lang="lv-LV" sz="2800" b="1" dirty="0"/>
              <a:t>darīt labu!</a:t>
            </a:r>
            <a:endParaRPr lang="lv-LV" sz="2800" dirty="0"/>
          </a:p>
        </p:txBody>
      </p:sp>
      <p:sp>
        <p:nvSpPr>
          <p:cNvPr id="9" name="Rectangle 2"/>
          <p:cNvSpPr txBox="1">
            <a:spLocks noChangeArrowheads="1"/>
          </p:cNvSpPr>
          <p:nvPr/>
        </p:nvSpPr>
        <p:spPr>
          <a:xfrm>
            <a:off x="0" y="0"/>
            <a:ext cx="9144000" cy="785812"/>
          </a:xfrm>
          <a:prstGeom prst="rect">
            <a:avLst/>
          </a:prstGeom>
        </p:spPr>
        <p:txBody>
          <a:bodyPr/>
          <a:lstStyle/>
          <a:p>
            <a:pPr marL="762000" indent="-762000" algn="ctr">
              <a:defRPr/>
            </a:pPr>
            <a:r>
              <a:rPr lang="lv-LV" sz="4800" b="1" kern="0" dirty="0" smtClean="0">
                <a:latin typeface="+mj-lt"/>
                <a:ea typeface="+mj-ea"/>
                <a:cs typeface="+mj-cs"/>
              </a:rPr>
              <a:t>Kas ir </a:t>
            </a:r>
            <a:r>
              <a:rPr lang="lv-LV" sz="4800" b="1" kern="0" dirty="0">
                <a:latin typeface="+mj-lt"/>
                <a:ea typeface="+mj-ea"/>
                <a:cs typeface="+mj-cs"/>
              </a:rPr>
              <a:t>ticības </a:t>
            </a:r>
            <a:r>
              <a:rPr lang="lv-LV" sz="4800" b="1" kern="0" dirty="0" smtClean="0">
                <a:latin typeface="+mj-lt"/>
                <a:ea typeface="+mj-ea"/>
                <a:cs typeface="+mj-cs"/>
              </a:rPr>
              <a:t>augļi?</a:t>
            </a:r>
            <a:endParaRPr lang="en-US" sz="4800" b="1" kern="0" dirty="0">
              <a:latin typeface="+mj-lt"/>
              <a:ea typeface="+mj-ea"/>
              <a:cs typeface="+mj-cs"/>
            </a:endParaRPr>
          </a:p>
        </p:txBody>
      </p:sp>
      <p:sp>
        <p:nvSpPr>
          <p:cNvPr id="11" name="Rectangle 10"/>
          <p:cNvSpPr>
            <a:spLocks noChangeArrowheads="1"/>
          </p:cNvSpPr>
          <p:nvPr/>
        </p:nvSpPr>
        <p:spPr bwMode="auto">
          <a:xfrm>
            <a:off x="1857375" y="4500570"/>
            <a:ext cx="4572000" cy="1384300"/>
          </a:xfrm>
          <a:prstGeom prst="rect">
            <a:avLst/>
          </a:prstGeom>
          <a:noFill/>
          <a:ln w="9525">
            <a:noFill/>
            <a:miter lim="800000"/>
            <a:headEnd/>
            <a:tailEnd/>
          </a:ln>
        </p:spPr>
        <p:txBody>
          <a:bodyPr>
            <a:spAutoFit/>
          </a:bodyPr>
          <a:lstStyle/>
          <a:p>
            <a:pPr eaLnBrk="0" hangingPunct="0">
              <a:buFontTx/>
              <a:buChar char="-"/>
            </a:pPr>
            <a:r>
              <a:rPr lang="lv-LV" sz="2800" dirty="0"/>
              <a:t>pacietība, </a:t>
            </a:r>
          </a:p>
          <a:p>
            <a:pPr eaLnBrk="0" hangingPunct="0">
              <a:buFontTx/>
              <a:buChar char="-"/>
            </a:pPr>
            <a:r>
              <a:rPr lang="lv-LV" sz="2800" dirty="0"/>
              <a:t>laipnība, </a:t>
            </a:r>
          </a:p>
          <a:p>
            <a:pPr eaLnBrk="0" hangingPunct="0">
              <a:buFontTx/>
              <a:buChar char="-"/>
            </a:pPr>
            <a:r>
              <a:rPr lang="lv-LV" sz="2800" dirty="0"/>
              <a:t>labprātība, </a:t>
            </a:r>
          </a:p>
        </p:txBody>
      </p:sp>
      <p:sp>
        <p:nvSpPr>
          <p:cNvPr id="8200" name="Rectangle 9"/>
          <p:cNvSpPr>
            <a:spLocks noChangeArrowheads="1"/>
          </p:cNvSpPr>
          <p:nvPr/>
        </p:nvSpPr>
        <p:spPr bwMode="auto">
          <a:xfrm>
            <a:off x="4000500" y="4473592"/>
            <a:ext cx="4572000" cy="1384300"/>
          </a:xfrm>
          <a:prstGeom prst="rect">
            <a:avLst/>
          </a:prstGeom>
          <a:noFill/>
          <a:ln w="9525">
            <a:noFill/>
            <a:miter lim="800000"/>
            <a:headEnd/>
            <a:tailEnd/>
          </a:ln>
        </p:spPr>
        <p:txBody>
          <a:bodyPr>
            <a:spAutoFit/>
          </a:bodyPr>
          <a:lstStyle/>
          <a:p>
            <a:pPr eaLnBrk="0" hangingPunct="0">
              <a:buFontTx/>
              <a:buChar char="-"/>
            </a:pPr>
            <a:r>
              <a:rPr lang="lv-LV" sz="2800" dirty="0"/>
              <a:t>uzticamība, </a:t>
            </a:r>
          </a:p>
          <a:p>
            <a:pPr eaLnBrk="0" hangingPunct="0">
              <a:buFontTx/>
              <a:buChar char="-"/>
            </a:pPr>
            <a:r>
              <a:rPr lang="lv-LV" sz="2800" dirty="0"/>
              <a:t>lēnprātība, </a:t>
            </a:r>
          </a:p>
          <a:p>
            <a:pPr eaLnBrk="0" hangingPunct="0">
              <a:buFontTx/>
              <a:buChar char="-"/>
            </a:pPr>
            <a:r>
              <a:rPr lang="lv-LV" sz="2800" dirty="0"/>
              <a:t>atturība</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 calcmode="lin" valueType="num">
                                      <p:cBhvr additive="base">
                                        <p:cTn id="12"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 calcmode="lin" valueType="num">
                                      <p:cBhvr additive="base">
                                        <p:cTn id="17"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 calcmode="lin" valueType="num">
                                      <p:cBhvr additive="base">
                                        <p:cTn id="22"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9222"/>
                                        </p:tgtEl>
                                        <p:attrNameLst>
                                          <p:attrName>style.visibility</p:attrName>
                                        </p:attrNameLst>
                                      </p:cBhvr>
                                      <p:to>
                                        <p:strVal val="visible"/>
                                      </p:to>
                                    </p:set>
                                    <p:anim calcmode="lin" valueType="num">
                                      <p:cBhvr additive="base">
                                        <p:cTn id="27" dur="500" fill="hold"/>
                                        <p:tgtEl>
                                          <p:spTgt spid="9222"/>
                                        </p:tgtEl>
                                        <p:attrNameLst>
                                          <p:attrName>ppt_x</p:attrName>
                                        </p:attrNameLst>
                                      </p:cBhvr>
                                      <p:tavLst>
                                        <p:tav tm="0">
                                          <p:val>
                                            <p:strVal val="#ppt_x"/>
                                          </p:val>
                                        </p:tav>
                                        <p:tav tm="100000">
                                          <p:val>
                                            <p:strVal val="#ppt_x"/>
                                          </p:val>
                                        </p:tav>
                                      </p:tavLst>
                                    </p:anim>
                                    <p:anim calcmode="lin" valueType="num">
                                      <p:cBhvr additive="base">
                                        <p:cTn id="28" dur="500" fill="hold"/>
                                        <p:tgtEl>
                                          <p:spTgt spid="9222"/>
                                        </p:tgtEl>
                                        <p:attrNameLst>
                                          <p:attrName>ppt_y</p:attrName>
                                        </p:attrNameLst>
                                      </p:cBhvr>
                                      <p:tavLst>
                                        <p:tav tm="0">
                                          <p:val>
                                            <p:strVal val="1+#ppt_h/2"/>
                                          </p:val>
                                        </p:tav>
                                        <p:tav tm="100000">
                                          <p:val>
                                            <p:strVal val="#ppt_y"/>
                                          </p:val>
                                        </p:tav>
                                      </p:tavLst>
                                    </p:anim>
                                  </p:childTnLst>
                                </p:cTn>
                              </p:par>
                              <p:par>
                                <p:cTn id="29" presetID="10" presetClass="entr" presetSubtype="0" fill="hold" nodeType="withEffect">
                                  <p:stCondLst>
                                    <p:cond delay="0"/>
                                  </p:stCondLst>
                                  <p:childTnLst>
                                    <p:set>
                                      <p:cBhvr>
                                        <p:cTn id="30" dur="1" fill="hold">
                                          <p:stCondLst>
                                            <p:cond delay="0"/>
                                          </p:stCondLst>
                                        </p:cTn>
                                        <p:tgtEl>
                                          <p:spTgt spid="11271"/>
                                        </p:tgtEl>
                                        <p:attrNameLst>
                                          <p:attrName>style.visibility</p:attrName>
                                        </p:attrNameLst>
                                      </p:cBhvr>
                                      <p:to>
                                        <p:strVal val="visible"/>
                                      </p:to>
                                    </p:set>
                                    <p:animEffect transition="in" filter="fade">
                                      <p:cBhvr>
                                        <p:cTn id="31" dur="2000"/>
                                        <p:tgtEl>
                                          <p:spTgt spid="11271"/>
                                        </p:tgtEl>
                                      </p:cBhvr>
                                    </p:animEffect>
                                  </p:childTnLst>
                                </p:cTn>
                              </p:par>
                            </p:childTnLst>
                          </p:cTn>
                        </p:par>
                        <p:par>
                          <p:cTn id="32" fill="hold">
                            <p:stCondLst>
                              <p:cond delay="4000"/>
                            </p:stCondLst>
                            <p:childTnLst>
                              <p:par>
                                <p:cTn id="33" presetID="2" presetClass="entr" presetSubtype="4"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ppt_x"/>
                                          </p:val>
                                        </p:tav>
                                        <p:tav tm="100000">
                                          <p:val>
                                            <p:strVal val="#ppt_x"/>
                                          </p:val>
                                        </p:tav>
                                      </p:tavLst>
                                    </p:anim>
                                    <p:anim calcmode="lin" valueType="num">
                                      <p:cBhvr additive="base">
                                        <p:cTn id="3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2" grpId="0"/>
      <p:bldP spid="9"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12"/>
          </p:nvPr>
        </p:nvSpPr>
        <p:spPr/>
        <p:txBody>
          <a:bodyPr/>
          <a:lstStyle/>
          <a:p>
            <a:pPr>
              <a:defRPr/>
            </a:pPr>
            <a:fld id="{134C3DD9-0AFC-45F1-83B9-BB98E268B438}" type="slidenum">
              <a:rPr lang="en-US"/>
              <a:pPr>
                <a:defRPr/>
              </a:pPr>
              <a:t>5</a:t>
            </a:fld>
            <a:endParaRPr lang="en-US"/>
          </a:p>
        </p:txBody>
      </p:sp>
      <p:sp>
        <p:nvSpPr>
          <p:cNvPr id="54274" name="Rectangle 2"/>
          <p:cNvSpPr>
            <a:spLocks noGrp="1" noChangeArrowheads="1"/>
          </p:cNvSpPr>
          <p:nvPr>
            <p:ph type="title"/>
          </p:nvPr>
        </p:nvSpPr>
        <p:spPr>
          <a:xfrm>
            <a:off x="0" y="0"/>
            <a:ext cx="9144000" cy="752475"/>
          </a:xfrm>
        </p:spPr>
        <p:txBody>
          <a:bodyPr>
            <a:normAutofit fontScale="90000"/>
          </a:bodyPr>
          <a:lstStyle/>
          <a:p>
            <a:pPr marL="762000" indent="-762000">
              <a:defRPr/>
            </a:pPr>
            <a:r>
              <a:rPr lang="lv-LV" b="1" dirty="0" smtClean="0"/>
              <a:t>Kādi ir patiesi labi darbi?</a:t>
            </a:r>
            <a:endParaRPr lang="en-US" b="1" dirty="0" smtClean="0"/>
          </a:p>
        </p:txBody>
      </p:sp>
      <p:pic>
        <p:nvPicPr>
          <p:cNvPr id="54276" name="Picture 4" descr="love"/>
          <p:cNvPicPr>
            <a:picLocks noGrp="1" noChangeAspect="1" noChangeArrowheads="1"/>
          </p:cNvPicPr>
          <p:nvPr>
            <p:ph sz="half" idx="2"/>
          </p:nvPr>
        </p:nvPicPr>
        <p:blipFill>
          <a:blip r:embed="rId2" cstate="print"/>
          <a:srcRect/>
          <a:stretch>
            <a:fillRect/>
          </a:stretch>
        </p:blipFill>
        <p:spPr>
          <a:xfrm>
            <a:off x="4068972" y="1285860"/>
            <a:ext cx="4849091" cy="4490310"/>
          </a:xfrm>
          <a:prstGeom prst="roundRect">
            <a:avLst>
              <a:gd name="adj" fmla="val 16667"/>
            </a:avLst>
          </a:prstGeom>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Rectangle 5"/>
          <p:cNvSpPr>
            <a:spLocks noChangeArrowheads="1"/>
          </p:cNvSpPr>
          <p:nvPr/>
        </p:nvSpPr>
        <p:spPr bwMode="auto">
          <a:xfrm>
            <a:off x="0" y="714356"/>
            <a:ext cx="7143750" cy="5016758"/>
          </a:xfrm>
          <a:prstGeom prst="rect">
            <a:avLst/>
          </a:prstGeom>
          <a:noFill/>
          <a:ln w="9525">
            <a:noFill/>
            <a:miter lim="800000"/>
            <a:headEnd/>
            <a:tailEnd/>
          </a:ln>
        </p:spPr>
        <p:txBody>
          <a:bodyPr>
            <a:spAutoFit/>
          </a:bodyPr>
          <a:lstStyle/>
          <a:p>
            <a:r>
              <a:rPr lang="lv-LV" sz="3200" b="1" dirty="0"/>
              <a:t>Visspilgtāk tas parādās 10 baušļos:</a:t>
            </a:r>
          </a:p>
          <a:p>
            <a:r>
              <a:rPr lang="lv-LV" sz="3200" b="1" dirty="0"/>
              <a:t>1.Mīlēt Dievu</a:t>
            </a:r>
          </a:p>
          <a:p>
            <a:r>
              <a:rPr lang="lv-LV" sz="3200" b="1" dirty="0"/>
              <a:t>2.Svētīt Dieva vārdu</a:t>
            </a:r>
          </a:p>
          <a:p>
            <a:r>
              <a:rPr lang="lv-LV" sz="3200" b="1" dirty="0"/>
              <a:t>3.Svētīt svētdienu</a:t>
            </a:r>
          </a:p>
          <a:p>
            <a:r>
              <a:rPr lang="lv-LV" sz="3200" b="1" dirty="0"/>
              <a:t>4.Godāt vecākus</a:t>
            </a:r>
          </a:p>
          <a:p>
            <a:r>
              <a:rPr lang="lv-LV" sz="3200" b="1" dirty="0"/>
              <a:t>5.Vairot, sargāt dzīvību</a:t>
            </a:r>
          </a:p>
          <a:p>
            <a:r>
              <a:rPr lang="lv-LV" sz="3200" b="1" dirty="0"/>
              <a:t>6.Sargāt, kopt laulību</a:t>
            </a:r>
          </a:p>
          <a:p>
            <a:r>
              <a:rPr lang="lv-LV" sz="3200" b="1" dirty="0"/>
              <a:t>7.Aizsargāt īpašumu</a:t>
            </a:r>
          </a:p>
          <a:p>
            <a:r>
              <a:rPr lang="lv-LV" sz="3200" b="1" dirty="0"/>
              <a:t>8.Dot patiesu liecību</a:t>
            </a:r>
          </a:p>
          <a:p>
            <a:r>
              <a:rPr lang="lv-LV" sz="3200" b="1" dirty="0"/>
              <a:t>9. un 10. Neiekārot</a:t>
            </a:r>
            <a:endParaRPr lang="en-US" sz="3200"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54274"/>
                                        </p:tgtEl>
                                        <p:attrNameLst>
                                          <p:attrName>style.visibility</p:attrName>
                                        </p:attrNameLst>
                                      </p:cBhvr>
                                      <p:to>
                                        <p:strVal val="visible"/>
                                      </p:to>
                                    </p:set>
                                    <p:animEffect transition="in" filter="box(in)">
                                      <p:cBhvr>
                                        <p:cTn id="7" dur="500"/>
                                        <p:tgtEl>
                                          <p:spTgt spid="54274"/>
                                        </p:tgtEl>
                                      </p:cBhvr>
                                    </p:animEffect>
                                  </p:childTnLst>
                                </p:cTn>
                              </p:par>
                              <p:par>
                                <p:cTn id="8" presetID="8" presetClass="entr" presetSubtype="16" fill="hold" nodeType="withEffect">
                                  <p:stCondLst>
                                    <p:cond delay="0"/>
                                  </p:stCondLst>
                                  <p:childTnLst>
                                    <p:set>
                                      <p:cBhvr>
                                        <p:cTn id="9" dur="1" fill="hold">
                                          <p:stCondLst>
                                            <p:cond delay="0"/>
                                          </p:stCondLst>
                                        </p:cTn>
                                        <p:tgtEl>
                                          <p:spTgt spid="54276"/>
                                        </p:tgtEl>
                                        <p:attrNameLst>
                                          <p:attrName>style.visibility</p:attrName>
                                        </p:attrNameLst>
                                      </p:cBhvr>
                                      <p:to>
                                        <p:strVal val="visible"/>
                                      </p:to>
                                    </p:set>
                                    <p:animEffect transition="in" filter="diamond(in)">
                                      <p:cBhvr>
                                        <p:cTn id="10" dur="2000"/>
                                        <p:tgtEl>
                                          <p:spTgt spid="54276"/>
                                        </p:tgtEl>
                                      </p:cBhvr>
                                    </p:animEffect>
                                  </p:childTnLst>
                                </p:cTn>
                              </p:par>
                            </p:childTnLst>
                          </p:cTn>
                        </p:par>
                        <p:par>
                          <p:cTn id="11" fill="hold">
                            <p:stCondLst>
                              <p:cond delay="2000"/>
                            </p:stCondLst>
                            <p:childTnLst>
                              <p:par>
                                <p:cTn id="12" presetID="10" presetClass="entr" presetSubtype="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4"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http://www.funnypaperz.com/EVIL-FRUIT-TREE-FINAL1.jpg"/>
          <p:cNvPicPr>
            <a:picLocks noChangeAspect="1" noChangeArrowheads="1"/>
          </p:cNvPicPr>
          <p:nvPr/>
        </p:nvPicPr>
        <p:blipFill>
          <a:blip r:embed="rId2" cstate="print"/>
          <a:srcRect l="6000" t="12107" r="6401" b="13381"/>
          <a:stretch>
            <a:fillRect/>
          </a:stretch>
        </p:blipFill>
        <p:spPr bwMode="auto">
          <a:xfrm>
            <a:off x="2807296" y="3429000"/>
            <a:ext cx="6336704" cy="3429000"/>
          </a:xfrm>
          <a:prstGeom prst="rect">
            <a:avLst/>
          </a:prstGeom>
          <a:ln>
            <a:noFill/>
          </a:ln>
          <a:effectLst>
            <a:softEdge rad="112500"/>
          </a:effectLst>
        </p:spPr>
      </p:pic>
      <p:sp>
        <p:nvSpPr>
          <p:cNvPr id="11267" name="Rectangle 3"/>
          <p:cNvSpPr>
            <a:spLocks noGrp="1" noChangeArrowheads="1"/>
          </p:cNvSpPr>
          <p:nvPr>
            <p:ph type="body" idx="4294967295"/>
          </p:nvPr>
        </p:nvSpPr>
        <p:spPr>
          <a:xfrm>
            <a:off x="0" y="44450"/>
            <a:ext cx="9144000" cy="1204913"/>
          </a:xfrm>
        </p:spPr>
        <p:txBody>
          <a:bodyPr>
            <a:normAutofit fontScale="92500" lnSpcReduction="10000"/>
          </a:bodyPr>
          <a:lstStyle/>
          <a:p>
            <a:pPr marL="0" indent="0" algn="just" eaLnBrk="1" hangingPunct="1">
              <a:lnSpc>
                <a:spcPct val="80000"/>
              </a:lnSpc>
              <a:spcBef>
                <a:spcPts val="0"/>
              </a:spcBef>
              <a:buFontTx/>
              <a:buNone/>
              <a:defRPr/>
            </a:pPr>
            <a:r>
              <a:rPr lang="lv-LV" sz="2800" i="1" dirty="0" smtClean="0"/>
              <a:t>19 Katrs koks, kas nenes labus augļus, top nocirsts un iemests ugunī. 20 Tāpēc no viņu augļiem jums tos būs pazīt. 21 Ne ikkatrs, kas uz Mani saka: Kungs! Kungs! - ieies Debesu valstībā, bet tas, kas dara Mana Debesu Tēva prātu.</a:t>
            </a:r>
          </a:p>
          <a:p>
            <a:pPr algn="just" eaLnBrk="1" hangingPunct="1">
              <a:lnSpc>
                <a:spcPct val="80000"/>
              </a:lnSpc>
              <a:buFontTx/>
              <a:buNone/>
              <a:defRPr/>
            </a:pPr>
            <a:endParaRPr lang="lv-LV" sz="2600" dirty="0" smtClean="0"/>
          </a:p>
        </p:txBody>
      </p:sp>
      <p:sp>
        <p:nvSpPr>
          <p:cNvPr id="7" name="Rectangle 6"/>
          <p:cNvSpPr>
            <a:spLocks noChangeArrowheads="1"/>
          </p:cNvSpPr>
          <p:nvPr/>
        </p:nvSpPr>
        <p:spPr bwMode="auto">
          <a:xfrm>
            <a:off x="0" y="2976563"/>
            <a:ext cx="8893175" cy="954087"/>
          </a:xfrm>
          <a:prstGeom prst="rect">
            <a:avLst/>
          </a:prstGeom>
          <a:noFill/>
          <a:ln w="9525">
            <a:noFill/>
            <a:miter lim="800000"/>
            <a:headEnd/>
            <a:tailEnd/>
          </a:ln>
        </p:spPr>
        <p:txBody>
          <a:bodyPr>
            <a:spAutoFit/>
          </a:bodyPr>
          <a:lstStyle/>
          <a:p>
            <a:pPr>
              <a:buFontTx/>
              <a:buChar char="•"/>
            </a:pPr>
            <a:r>
              <a:rPr lang="lv-LV" sz="2800" b="1"/>
              <a:t>Augļi</a:t>
            </a:r>
            <a:r>
              <a:rPr lang="lv-LV" sz="2800"/>
              <a:t> </a:t>
            </a:r>
            <a:r>
              <a:rPr lang="lv-LV" sz="2800" b="1"/>
              <a:t>norāda uz tavu ticību</a:t>
            </a:r>
            <a:r>
              <a:rPr lang="lv-LV" sz="2800"/>
              <a:t>, </a:t>
            </a:r>
            <a:r>
              <a:rPr lang="lv-LV" sz="2800" b="1"/>
              <a:t>ja augļu nav, tad kaut kas nav kārtībā!</a:t>
            </a:r>
            <a:endParaRPr lang="lv-LV" sz="2800"/>
          </a:p>
        </p:txBody>
      </p:sp>
      <p:sp>
        <p:nvSpPr>
          <p:cNvPr id="5" name="Rectangle 4"/>
          <p:cNvSpPr>
            <a:spLocks noChangeArrowheads="1"/>
          </p:cNvSpPr>
          <p:nvPr/>
        </p:nvSpPr>
        <p:spPr bwMode="auto">
          <a:xfrm>
            <a:off x="0" y="1700213"/>
            <a:ext cx="9144000" cy="1384300"/>
          </a:xfrm>
          <a:prstGeom prst="rect">
            <a:avLst/>
          </a:prstGeom>
          <a:noFill/>
          <a:ln w="9525">
            <a:noFill/>
            <a:miter lim="800000"/>
            <a:headEnd/>
            <a:tailEnd/>
          </a:ln>
        </p:spPr>
        <p:txBody>
          <a:bodyPr>
            <a:spAutoFit/>
          </a:bodyPr>
          <a:lstStyle/>
          <a:p>
            <a:r>
              <a:rPr lang="lv-LV" sz="2800" b="1" dirty="0"/>
              <a:t>“</a:t>
            </a:r>
            <a:r>
              <a:rPr lang="lv-LV" sz="2800" b="1" i="1" dirty="0"/>
              <a:t>Tu tici, ka ir viens Dievs, tu dari labi; arī ļaunie gari tic un dreb. Bet vai tu gribi zināt, tukšais cilvēk, ka ticība bez darbiem ir nedzīva</a:t>
            </a:r>
            <a:r>
              <a:rPr lang="lv-LV" sz="2800" b="1" dirty="0"/>
              <a:t>?” (Jēk.2:19-20)</a:t>
            </a:r>
          </a:p>
        </p:txBody>
      </p:sp>
      <p:sp>
        <p:nvSpPr>
          <p:cNvPr id="6" name="Rectangle 5"/>
          <p:cNvSpPr>
            <a:spLocks noChangeArrowheads="1"/>
          </p:cNvSpPr>
          <p:nvPr/>
        </p:nvSpPr>
        <p:spPr bwMode="auto">
          <a:xfrm>
            <a:off x="0" y="3860800"/>
            <a:ext cx="2987675" cy="2246313"/>
          </a:xfrm>
          <a:prstGeom prst="rect">
            <a:avLst/>
          </a:prstGeom>
          <a:noFill/>
          <a:ln w="9525">
            <a:noFill/>
            <a:miter lim="800000"/>
            <a:headEnd/>
            <a:tailEnd/>
          </a:ln>
        </p:spPr>
        <p:txBody>
          <a:bodyPr>
            <a:spAutoFit/>
          </a:bodyPr>
          <a:lstStyle/>
          <a:p>
            <a:pPr>
              <a:buFont typeface="Arial" charset="0"/>
              <a:buChar char="•"/>
            </a:pPr>
            <a:r>
              <a:rPr lang="lv-LV" sz="2800" b="1"/>
              <a:t>Katrs koks, kas nav dzīvā ticībā, ir jācērt nost, lai pasargātu dzīvos!</a:t>
            </a:r>
            <a:endParaRPr lang="en-US"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 calcmode="lin" valueType="num">
                                      <p:cBhvr additive="base">
                                        <p:cTn id="7" dur="500" fill="hold"/>
                                        <p:tgtEl>
                                          <p:spTgt spid="1126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267">
                                            <p:txEl>
                                              <p:pRg st="0" end="0"/>
                                            </p:txEl>
                                          </p:spTgt>
                                        </p:tgtEl>
                                        <p:attrNameLst>
                                          <p:attrName>ppt_y</p:attrName>
                                        </p:attrNameLst>
                                      </p:cBhvr>
                                      <p:tavLst>
                                        <p:tav tm="0">
                                          <p:val>
                                            <p:strVal val="1+#ppt_h/2"/>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49154"/>
                                        </p:tgtEl>
                                        <p:attrNameLst>
                                          <p:attrName>style.visibility</p:attrName>
                                        </p:attrNameLst>
                                      </p:cBhvr>
                                      <p:to>
                                        <p:strVal val="visible"/>
                                      </p:to>
                                    </p:set>
                                    <p:animEffect transition="in" filter="fade">
                                      <p:cBhvr>
                                        <p:cTn id="11" dur="2000"/>
                                        <p:tgtEl>
                                          <p:spTgt spid="49154"/>
                                        </p:tgtEl>
                                      </p:cBhvr>
                                    </p:animEffect>
                                  </p:childTnLst>
                                </p:cTn>
                              </p:par>
                            </p:childTnLst>
                          </p:cTn>
                        </p:par>
                        <p:par>
                          <p:cTn id="12" fill="hold">
                            <p:stCondLst>
                              <p:cond delay="2000"/>
                            </p:stCondLst>
                            <p:childTnLst>
                              <p:par>
                                <p:cTn id="13" presetID="2" presetClass="entr" presetSubtype="4" fill="hold" nodeType="after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 calcmode="lin" valueType="num">
                                      <p:cBhvr additive="base">
                                        <p:cTn id="15"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17" fill="hold">
                            <p:stCondLst>
                              <p:cond delay="2500"/>
                            </p:stCondLst>
                            <p:childTnLst>
                              <p:par>
                                <p:cTn id="18" presetID="2" presetClass="entr" presetSubtype="4" fill="hold" nodeType="afterEffect">
                                  <p:stCondLst>
                                    <p:cond delay="0"/>
                                  </p:stCondLst>
                                  <p:childTnLst>
                                    <p:set>
                                      <p:cBhvr>
                                        <p:cTn id="19" dur="1" fill="hold">
                                          <p:stCondLst>
                                            <p:cond delay="0"/>
                                          </p:stCondLst>
                                        </p:cTn>
                                        <p:tgtEl>
                                          <p:spTgt spid="7">
                                            <p:txEl>
                                              <p:pRg st="0" end="0"/>
                                            </p:txEl>
                                          </p:spTgt>
                                        </p:tgtEl>
                                        <p:attrNameLst>
                                          <p:attrName>style.visibility</p:attrName>
                                        </p:attrNameLst>
                                      </p:cBhvr>
                                      <p:to>
                                        <p:strVal val="visible"/>
                                      </p:to>
                                    </p:set>
                                    <p:anim calcmode="lin" valueType="num">
                                      <p:cBhvr additive="base">
                                        <p:cTn id="20"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par>
                          <p:cTn id="22" fill="hold">
                            <p:stCondLst>
                              <p:cond delay="3000"/>
                            </p:stCondLst>
                            <p:childTnLst>
                              <p:par>
                                <p:cTn id="23" presetID="2" presetClass="entr" presetSubtype="4"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12"/>
          </p:nvPr>
        </p:nvSpPr>
        <p:spPr/>
        <p:txBody>
          <a:bodyPr/>
          <a:lstStyle/>
          <a:p>
            <a:pPr>
              <a:defRPr/>
            </a:pPr>
            <a:fld id="{134C3DD9-0AFC-45F1-83B9-BB98E268B438}" type="slidenum">
              <a:rPr lang="en-US"/>
              <a:pPr>
                <a:defRPr/>
              </a:pPr>
              <a:t>7</a:t>
            </a:fld>
            <a:endParaRPr lang="en-US"/>
          </a:p>
        </p:txBody>
      </p:sp>
      <p:sp>
        <p:nvSpPr>
          <p:cNvPr id="54274" name="Rectangle 2"/>
          <p:cNvSpPr>
            <a:spLocks noGrp="1" noChangeArrowheads="1"/>
          </p:cNvSpPr>
          <p:nvPr>
            <p:ph type="title"/>
          </p:nvPr>
        </p:nvSpPr>
        <p:spPr>
          <a:xfrm>
            <a:off x="0" y="300261"/>
            <a:ext cx="4860032" cy="752475"/>
          </a:xfrm>
        </p:spPr>
        <p:txBody>
          <a:bodyPr/>
          <a:lstStyle/>
          <a:p>
            <a:pPr marL="762000" indent="-762000">
              <a:defRPr/>
            </a:pPr>
            <a:r>
              <a:rPr lang="lv-LV" sz="4000" b="1" dirty="0" smtClean="0"/>
              <a:t>Kāds ir labs koks?</a:t>
            </a:r>
            <a:endParaRPr lang="en-US" sz="4000" b="1" dirty="0" smtClean="0"/>
          </a:p>
        </p:txBody>
      </p:sp>
      <p:sp>
        <p:nvSpPr>
          <p:cNvPr id="8" name="Rectangle 2"/>
          <p:cNvSpPr txBox="1">
            <a:spLocks noChangeArrowheads="1"/>
          </p:cNvSpPr>
          <p:nvPr/>
        </p:nvSpPr>
        <p:spPr bwMode="auto">
          <a:xfrm>
            <a:off x="4139952" y="908720"/>
            <a:ext cx="4860032" cy="7524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762000" marR="0" lvl="0" indent="-762000" algn="ctr" defTabSz="914400" rtl="0" eaLnBrk="0" fontAlgn="base" latinLnBrk="0" hangingPunct="0">
              <a:lnSpc>
                <a:spcPct val="100000"/>
              </a:lnSpc>
              <a:spcBef>
                <a:spcPct val="0"/>
              </a:spcBef>
              <a:spcAft>
                <a:spcPct val="0"/>
              </a:spcAft>
              <a:buClrTx/>
              <a:buSzTx/>
              <a:buFontTx/>
              <a:buNone/>
              <a:tabLst/>
              <a:defRPr/>
            </a:pPr>
            <a:r>
              <a:rPr kumimoji="0" lang="lv-LV" sz="4000" b="1" i="0" u="none" strike="noStrike" kern="0" cap="none" spc="0" normalizeH="0" baseline="0" noProof="0" dirty="0" smtClean="0">
                <a:ln>
                  <a:noFill/>
                </a:ln>
                <a:uLnTx/>
                <a:uFillTx/>
                <a:latin typeface="+mj-lt"/>
                <a:ea typeface="+mj-ea"/>
                <a:cs typeface="+mj-cs"/>
              </a:rPr>
              <a:t>Kāda ir laba riepa?</a:t>
            </a:r>
            <a:endParaRPr kumimoji="0" lang="en-US" sz="4000" b="1" i="0" u="none" strike="noStrike" kern="0" cap="none" spc="0" normalizeH="0" baseline="0" noProof="0" dirty="0" smtClean="0">
              <a:ln>
                <a:noFill/>
              </a:ln>
              <a:uLnTx/>
              <a:uFillTx/>
              <a:latin typeface="+mj-lt"/>
              <a:ea typeface="+mj-ea"/>
              <a:cs typeface="+mj-cs"/>
            </a:endParaRPr>
          </a:p>
        </p:txBody>
      </p:sp>
      <p:pic>
        <p:nvPicPr>
          <p:cNvPr id="9" name="Picture 2" descr="http://revelationofjesuschrist.files.wordpress.com/2009/10/tree-good-fruit.gif"/>
          <p:cNvPicPr>
            <a:picLocks noChangeAspect="1" noChangeArrowheads="1"/>
          </p:cNvPicPr>
          <p:nvPr/>
        </p:nvPicPr>
        <p:blipFill>
          <a:blip r:embed="rId2" cstate="print"/>
          <a:srcRect r="58421"/>
          <a:stretch>
            <a:fillRect/>
          </a:stretch>
        </p:blipFill>
        <p:spPr bwMode="auto">
          <a:xfrm>
            <a:off x="106511" y="980727"/>
            <a:ext cx="3961433" cy="5224187"/>
          </a:xfrm>
          <a:prstGeom prst="rect">
            <a:avLst/>
          </a:prstGeom>
          <a:ln>
            <a:noFill/>
          </a:ln>
          <a:effectLst>
            <a:softEdge rad="112500"/>
          </a:effectLst>
        </p:spPr>
      </p:pic>
      <p:pic>
        <p:nvPicPr>
          <p:cNvPr id="10" name="Picture 6" descr="http://content5-foto.inbox.lv/albums112865295/autonews/ziemas-riepas-2009/Gislaved-Nord-Frost-5.jpg"/>
          <p:cNvPicPr>
            <a:picLocks noChangeAspect="1" noChangeArrowheads="1"/>
          </p:cNvPicPr>
          <p:nvPr/>
        </p:nvPicPr>
        <p:blipFill>
          <a:blip r:embed="rId3" cstate="print"/>
          <a:srcRect/>
          <a:stretch>
            <a:fillRect/>
          </a:stretch>
        </p:blipFill>
        <p:spPr bwMode="auto">
          <a:xfrm>
            <a:off x="4067944" y="1700808"/>
            <a:ext cx="4850912" cy="4104456"/>
          </a:xfrm>
          <a:prstGeom prst="rect">
            <a:avLst/>
          </a:prstGeom>
          <a:ln>
            <a:noFill/>
          </a:ln>
          <a:effectLst>
            <a:softEdge rad="112500"/>
          </a:effec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54274"/>
                                        </p:tgtEl>
                                        <p:attrNameLst>
                                          <p:attrName>style.visibility</p:attrName>
                                        </p:attrNameLst>
                                      </p:cBhvr>
                                      <p:to>
                                        <p:strVal val="visible"/>
                                      </p:to>
                                    </p:set>
                                    <p:animEffect transition="in" filter="box(in)">
                                      <p:cBhvr>
                                        <p:cTn id="7" dur="500"/>
                                        <p:tgtEl>
                                          <p:spTgt spid="54274"/>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2000"/>
                                        <p:tgtEl>
                                          <p:spTgt spid="9"/>
                                        </p:tgtEl>
                                      </p:cBhvr>
                                    </p:animEffect>
                                  </p:childTnLst>
                                </p:cTn>
                              </p:par>
                            </p:childTnLst>
                          </p:cTn>
                        </p:par>
                        <p:par>
                          <p:cTn id="11" fill="hold">
                            <p:stCondLst>
                              <p:cond delay="2000"/>
                            </p:stCondLst>
                            <p:childTnLst>
                              <p:par>
                                <p:cTn id="12" presetID="4" presetClass="entr" presetSubtype="16"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ox(in)">
                                      <p:cBhvr>
                                        <p:cTn id="14" dur="500"/>
                                        <p:tgtEl>
                                          <p:spTgt spid="8"/>
                                        </p:tgtEl>
                                      </p:cBhvr>
                                    </p:animEffect>
                                  </p:childTnLst>
                                </p:cTn>
                              </p:par>
                              <p:par>
                                <p:cTn id="15" presetID="10"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4"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6"/>
          <p:cNvSpPr txBox="1">
            <a:spLocks noGrp="1"/>
          </p:cNvSpPr>
          <p:nvPr/>
        </p:nvSpPr>
        <p:spPr bwMode="auto">
          <a:xfrm>
            <a:off x="6553200" y="6248400"/>
            <a:ext cx="2133600" cy="457200"/>
          </a:xfrm>
          <a:prstGeom prst="rect">
            <a:avLst/>
          </a:prstGeom>
          <a:noFill/>
          <a:ln>
            <a:miter lim="800000"/>
            <a:headEnd/>
            <a:tailEnd/>
          </a:ln>
        </p:spPr>
        <p:txBody>
          <a:bodyPr anchor="b"/>
          <a:lstStyle/>
          <a:p>
            <a:pPr algn="r">
              <a:defRPr/>
            </a:pPr>
            <a:fld id="{0A67AC2B-CF05-4A04-A93D-32DE62B9A67A}" type="slidenum">
              <a:rPr lang="en-US" sz="1200">
                <a:effectLst>
                  <a:outerShdw blurRad="38100" dist="38100" dir="2700000" algn="tl">
                    <a:srgbClr val="000000"/>
                  </a:outerShdw>
                </a:effectLst>
              </a:rPr>
              <a:pPr algn="r">
                <a:defRPr/>
              </a:pPr>
              <a:t>8</a:t>
            </a:fld>
            <a:endParaRPr lang="en-US" sz="1200">
              <a:effectLst>
                <a:outerShdw blurRad="38100" dist="38100" dir="2700000" algn="tl">
                  <a:srgbClr val="000000"/>
                </a:outerShdw>
              </a:effectLst>
            </a:endParaRPr>
          </a:p>
        </p:txBody>
      </p:sp>
      <p:sp>
        <p:nvSpPr>
          <p:cNvPr id="61442" name="Rectangle 2"/>
          <p:cNvSpPr>
            <a:spLocks noGrp="1" noChangeArrowheads="1"/>
          </p:cNvSpPr>
          <p:nvPr>
            <p:ph type="title" idx="4294967295"/>
          </p:nvPr>
        </p:nvSpPr>
        <p:spPr>
          <a:xfrm>
            <a:off x="0" y="0"/>
            <a:ext cx="9144000" cy="752475"/>
          </a:xfrm>
        </p:spPr>
        <p:txBody>
          <a:bodyPr>
            <a:normAutofit fontScale="90000"/>
          </a:bodyPr>
          <a:lstStyle/>
          <a:p>
            <a:pPr marL="762000" indent="-762000" eaLnBrk="1" hangingPunct="1">
              <a:defRPr/>
            </a:pPr>
            <a:r>
              <a:rPr lang="lv-LV" sz="4800" b="1" dirty="0" smtClean="0"/>
              <a:t>1. Riepas protektors</a:t>
            </a:r>
            <a:endParaRPr lang="en-US" sz="4000" dirty="0" smtClean="0"/>
          </a:p>
        </p:txBody>
      </p:sp>
      <p:sp>
        <p:nvSpPr>
          <p:cNvPr id="61443" name="Rectangle 3"/>
          <p:cNvSpPr>
            <a:spLocks noGrp="1" noChangeArrowheads="1"/>
          </p:cNvSpPr>
          <p:nvPr>
            <p:ph type="body" sz="half" idx="4294967295"/>
          </p:nvPr>
        </p:nvSpPr>
        <p:spPr>
          <a:xfrm>
            <a:off x="0" y="714375"/>
            <a:ext cx="9144000" cy="5905500"/>
          </a:xfrm>
        </p:spPr>
        <p:txBody>
          <a:bodyPr/>
          <a:lstStyle/>
          <a:p>
            <a:pPr marL="0" indent="0">
              <a:spcBef>
                <a:spcPct val="0"/>
              </a:spcBef>
            </a:pPr>
            <a:r>
              <a:rPr lang="lv-LV" sz="2800" dirty="0" smtClean="0"/>
              <a:t>Riepa </a:t>
            </a:r>
            <a:r>
              <a:rPr lang="lv-LV" sz="2800" b="1" dirty="0" smtClean="0"/>
              <a:t>bez protektora nav lietojama</a:t>
            </a:r>
            <a:r>
              <a:rPr lang="lv-LV" sz="2800" dirty="0" smtClean="0"/>
              <a:t>.</a:t>
            </a:r>
          </a:p>
          <a:p>
            <a:pPr marL="0" indent="0">
              <a:spcBef>
                <a:spcPct val="0"/>
              </a:spcBef>
            </a:pPr>
            <a:r>
              <a:rPr lang="lv-LV" sz="2700" dirty="0" smtClean="0"/>
              <a:t>Cik daudz ir tādu </a:t>
            </a:r>
            <a:r>
              <a:rPr lang="lv-LV" sz="2700" b="1" dirty="0" smtClean="0"/>
              <a:t>cilvēku</a:t>
            </a:r>
            <a:r>
              <a:rPr lang="lv-LV" sz="2700" dirty="0" smtClean="0"/>
              <a:t>, kas </a:t>
            </a:r>
            <a:r>
              <a:rPr lang="lv-LV" sz="2700" b="1" dirty="0" smtClean="0"/>
              <a:t>sevi sauc </a:t>
            </a:r>
            <a:r>
              <a:rPr lang="lv-LV" sz="2700" dirty="0" smtClean="0"/>
              <a:t>par </a:t>
            </a:r>
            <a:r>
              <a:rPr lang="lv-LV" sz="2700" b="1" dirty="0" smtClean="0"/>
              <a:t>kristiešiem</a:t>
            </a:r>
            <a:r>
              <a:rPr lang="lv-LV" sz="2700" dirty="0" smtClean="0"/>
              <a:t> un pat </a:t>
            </a:r>
            <a:r>
              <a:rPr lang="lv-LV" sz="2700" b="1" dirty="0" smtClean="0"/>
              <a:t>pieder</a:t>
            </a:r>
            <a:r>
              <a:rPr lang="lv-LV" sz="2700" dirty="0" smtClean="0"/>
              <a:t> kādai </a:t>
            </a:r>
            <a:r>
              <a:rPr lang="lv-LV" sz="2700" b="1" dirty="0" smtClean="0"/>
              <a:t>draudzei</a:t>
            </a:r>
            <a:r>
              <a:rPr lang="lv-LV" sz="2700" dirty="0" smtClean="0"/>
              <a:t>, bet savu </a:t>
            </a:r>
            <a:r>
              <a:rPr lang="lv-LV" sz="2700" b="1" dirty="0" smtClean="0"/>
              <a:t>ticības</a:t>
            </a:r>
            <a:r>
              <a:rPr lang="lv-LV" sz="2700" dirty="0" smtClean="0"/>
              <a:t> </a:t>
            </a:r>
            <a:r>
              <a:rPr lang="lv-LV" sz="2700" b="1" dirty="0" smtClean="0"/>
              <a:t>dzīvi nekopj</a:t>
            </a:r>
            <a:r>
              <a:rPr lang="lv-LV" sz="2700" dirty="0" smtClean="0"/>
              <a:t>, </a:t>
            </a:r>
            <a:r>
              <a:rPr lang="lv-LV" sz="2700" b="1" dirty="0" smtClean="0"/>
              <a:t>nenāk</a:t>
            </a:r>
            <a:r>
              <a:rPr lang="lv-LV" sz="2700" dirty="0" smtClean="0"/>
              <a:t> uz </a:t>
            </a:r>
            <a:r>
              <a:rPr lang="lv-LV" sz="2700" b="1" dirty="0" err="1" smtClean="0"/>
              <a:t>dievkalp</a:t>
            </a:r>
            <a:r>
              <a:rPr lang="lv-LV" sz="2700" dirty="0" smtClean="0"/>
              <a:t>., </a:t>
            </a:r>
            <a:r>
              <a:rPr lang="lv-LV" sz="2700" b="1" dirty="0" smtClean="0"/>
              <a:t>nelasa Bībeli</a:t>
            </a:r>
            <a:r>
              <a:rPr lang="lv-LV" sz="2700" dirty="0" smtClean="0"/>
              <a:t>.</a:t>
            </a:r>
          </a:p>
          <a:p>
            <a:pPr marL="0" indent="0">
              <a:spcBef>
                <a:spcPct val="0"/>
              </a:spcBef>
            </a:pPr>
            <a:r>
              <a:rPr lang="lv-LV" sz="2800" i="1" dirty="0" smtClean="0"/>
              <a:t>“15 Es zinu tavus darbus, ka tu neesi ne auksts, ne karsts. Kaut jel tu būtu auksts vai karsts. 16 Tā kā tu esi remdens, ne auksts, ne karsts, Es tevi izspļaušu no Savas mutes.</a:t>
            </a:r>
            <a:r>
              <a:rPr lang="lv-LV" sz="2800" dirty="0" smtClean="0"/>
              <a:t>” (Jņ.atkl.3:15-16)</a:t>
            </a:r>
          </a:p>
        </p:txBody>
      </p:sp>
      <p:pic>
        <p:nvPicPr>
          <p:cNvPr id="6150" name="Picture 6" descr="http://content5-foto.inbox.lv/albums112865295/autonews/ziemas-riepas-2009/Gislaved-Nord-Frost-5.jpg"/>
          <p:cNvPicPr>
            <a:picLocks noChangeAspect="1" noChangeArrowheads="1"/>
          </p:cNvPicPr>
          <p:nvPr/>
        </p:nvPicPr>
        <p:blipFill>
          <a:blip r:embed="rId2" cstate="print"/>
          <a:srcRect/>
          <a:stretch>
            <a:fillRect/>
          </a:stretch>
        </p:blipFill>
        <p:spPr bwMode="auto">
          <a:xfrm>
            <a:off x="1714480" y="4084551"/>
            <a:ext cx="5715008" cy="2773449"/>
          </a:xfrm>
          <a:prstGeom prst="rect">
            <a:avLst/>
          </a:prstGeom>
          <a:ln>
            <a:noFill/>
          </a:ln>
          <a:effectLst>
            <a:softEdge rad="112500"/>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61442"/>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6150"/>
                                        </p:tgtEl>
                                        <p:attrNameLst>
                                          <p:attrName>style.visibility</p:attrName>
                                        </p:attrNameLst>
                                      </p:cBhvr>
                                      <p:to>
                                        <p:strVal val="visible"/>
                                      </p:to>
                                    </p:set>
                                    <p:animEffect transition="in" filter="fade">
                                      <p:cBhvr>
                                        <p:cTn id="9" dur="2000"/>
                                        <p:tgtEl>
                                          <p:spTgt spid="6150"/>
                                        </p:tgtEl>
                                      </p:cBhvr>
                                    </p:animEffect>
                                  </p:childTnLst>
                                </p:cTn>
                              </p:par>
                            </p:childTnLst>
                          </p:cTn>
                        </p:par>
                        <p:par>
                          <p:cTn id="10" fill="hold">
                            <p:stCondLst>
                              <p:cond delay="2000"/>
                            </p:stCondLst>
                            <p:childTnLst>
                              <p:par>
                                <p:cTn id="11" presetID="14" presetClass="entr" presetSubtype="10" fill="hold" grpId="0" nodeType="afterEffect">
                                  <p:stCondLst>
                                    <p:cond delay="0"/>
                                  </p:stCondLst>
                                  <p:childTnLst>
                                    <p:set>
                                      <p:cBhvr>
                                        <p:cTn id="12" dur="1" fill="hold">
                                          <p:stCondLst>
                                            <p:cond delay="0"/>
                                          </p:stCondLst>
                                        </p:cTn>
                                        <p:tgtEl>
                                          <p:spTgt spid="61443">
                                            <p:txEl>
                                              <p:pRg st="0" end="0"/>
                                            </p:txEl>
                                          </p:spTgt>
                                        </p:tgtEl>
                                        <p:attrNameLst>
                                          <p:attrName>style.visibility</p:attrName>
                                        </p:attrNameLst>
                                      </p:cBhvr>
                                      <p:to>
                                        <p:strVal val="visible"/>
                                      </p:to>
                                    </p:set>
                                    <p:animEffect transition="in" filter="randombar(horizontal)">
                                      <p:cBhvr>
                                        <p:cTn id="13" dur="500"/>
                                        <p:tgtEl>
                                          <p:spTgt spid="61443">
                                            <p:txEl>
                                              <p:pRg st="0" end="0"/>
                                            </p:txEl>
                                          </p:spTgt>
                                        </p:tgtEl>
                                      </p:cBhvr>
                                    </p:animEffect>
                                  </p:childTnLst>
                                </p:cTn>
                              </p:par>
                            </p:childTnLst>
                          </p:cTn>
                        </p:par>
                        <p:par>
                          <p:cTn id="14" fill="hold">
                            <p:stCondLst>
                              <p:cond delay="2500"/>
                            </p:stCondLst>
                            <p:childTnLst>
                              <p:par>
                                <p:cTn id="15" presetID="14" presetClass="entr" presetSubtype="10" fill="hold" grpId="0" nodeType="afterEffect">
                                  <p:stCondLst>
                                    <p:cond delay="0"/>
                                  </p:stCondLst>
                                  <p:childTnLst>
                                    <p:set>
                                      <p:cBhvr>
                                        <p:cTn id="16" dur="1" fill="hold">
                                          <p:stCondLst>
                                            <p:cond delay="0"/>
                                          </p:stCondLst>
                                        </p:cTn>
                                        <p:tgtEl>
                                          <p:spTgt spid="61443">
                                            <p:txEl>
                                              <p:pRg st="1" end="1"/>
                                            </p:txEl>
                                          </p:spTgt>
                                        </p:tgtEl>
                                        <p:attrNameLst>
                                          <p:attrName>style.visibility</p:attrName>
                                        </p:attrNameLst>
                                      </p:cBhvr>
                                      <p:to>
                                        <p:strVal val="visible"/>
                                      </p:to>
                                    </p:set>
                                    <p:animEffect transition="in" filter="randombar(horizontal)">
                                      <p:cBhvr>
                                        <p:cTn id="17" dur="500"/>
                                        <p:tgtEl>
                                          <p:spTgt spid="61443">
                                            <p:txEl>
                                              <p:pRg st="1" end="1"/>
                                            </p:txEl>
                                          </p:spTgt>
                                        </p:tgtEl>
                                      </p:cBhvr>
                                    </p:animEffect>
                                  </p:childTnLst>
                                </p:cTn>
                              </p:par>
                            </p:childTnLst>
                          </p:cTn>
                        </p:par>
                        <p:par>
                          <p:cTn id="18" fill="hold">
                            <p:stCondLst>
                              <p:cond delay="3000"/>
                            </p:stCondLst>
                            <p:childTnLst>
                              <p:par>
                                <p:cTn id="19" presetID="14" presetClass="entr" presetSubtype="10" fill="hold" grpId="0" nodeType="afterEffect">
                                  <p:stCondLst>
                                    <p:cond delay="0"/>
                                  </p:stCondLst>
                                  <p:childTnLst>
                                    <p:set>
                                      <p:cBhvr>
                                        <p:cTn id="20" dur="1" fill="hold">
                                          <p:stCondLst>
                                            <p:cond delay="0"/>
                                          </p:stCondLst>
                                        </p:cTn>
                                        <p:tgtEl>
                                          <p:spTgt spid="61443">
                                            <p:txEl>
                                              <p:pRg st="2" end="2"/>
                                            </p:txEl>
                                          </p:spTgt>
                                        </p:tgtEl>
                                        <p:attrNameLst>
                                          <p:attrName>style.visibility</p:attrName>
                                        </p:attrNameLst>
                                      </p:cBhvr>
                                      <p:to>
                                        <p:strVal val="visible"/>
                                      </p:to>
                                    </p:set>
                                    <p:animEffect transition="in" filter="randombar(horizontal)">
                                      <p:cBhvr>
                                        <p:cTn id="21" dur="500"/>
                                        <p:tgtEl>
                                          <p:spTgt spid="6144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2" grpId="0" autoUpdateAnimBg="0"/>
      <p:bldP spid="61443" grpId="0" build="p" autoUpdateAnimBg="0" advAuto="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6"/>
          <p:cNvSpPr txBox="1">
            <a:spLocks noGrp="1"/>
          </p:cNvSpPr>
          <p:nvPr/>
        </p:nvSpPr>
        <p:spPr bwMode="auto">
          <a:xfrm>
            <a:off x="6553200" y="6248400"/>
            <a:ext cx="2133600" cy="457200"/>
          </a:xfrm>
          <a:prstGeom prst="rect">
            <a:avLst/>
          </a:prstGeom>
          <a:noFill/>
          <a:ln>
            <a:miter lim="800000"/>
            <a:headEnd/>
            <a:tailEnd/>
          </a:ln>
        </p:spPr>
        <p:txBody>
          <a:bodyPr anchor="b"/>
          <a:lstStyle/>
          <a:p>
            <a:pPr algn="r">
              <a:defRPr/>
            </a:pPr>
            <a:fld id="{A318E034-3F0D-4C5E-A47F-4C9D2EE5FB12}" type="slidenum">
              <a:rPr lang="en-US" sz="1200">
                <a:effectLst>
                  <a:outerShdw blurRad="38100" dist="38100" dir="2700000" algn="tl">
                    <a:srgbClr val="000000"/>
                  </a:outerShdw>
                </a:effectLst>
              </a:rPr>
              <a:pPr algn="r">
                <a:defRPr/>
              </a:pPr>
              <a:t>9</a:t>
            </a:fld>
            <a:endParaRPr lang="en-US" sz="1200">
              <a:effectLst>
                <a:outerShdw blurRad="38100" dist="38100" dir="2700000" algn="tl">
                  <a:srgbClr val="000000"/>
                </a:outerShdw>
              </a:effectLst>
            </a:endParaRPr>
          </a:p>
        </p:txBody>
      </p:sp>
      <p:sp>
        <p:nvSpPr>
          <p:cNvPr id="61442" name="Rectangle 2"/>
          <p:cNvSpPr>
            <a:spLocks noGrp="1" noChangeArrowheads="1"/>
          </p:cNvSpPr>
          <p:nvPr>
            <p:ph type="title" idx="4294967295"/>
          </p:nvPr>
        </p:nvSpPr>
        <p:spPr>
          <a:xfrm>
            <a:off x="0" y="0"/>
            <a:ext cx="9144000" cy="752475"/>
          </a:xfrm>
        </p:spPr>
        <p:txBody>
          <a:bodyPr>
            <a:normAutofit fontScale="90000"/>
          </a:bodyPr>
          <a:lstStyle/>
          <a:p>
            <a:pPr marL="762000" indent="-762000" eaLnBrk="1" hangingPunct="1">
              <a:defRPr/>
            </a:pPr>
            <a:r>
              <a:rPr lang="lv-LV" sz="4800" b="1" dirty="0" smtClean="0"/>
              <a:t>2. Riepas gaiss</a:t>
            </a:r>
            <a:endParaRPr lang="en-US" sz="4000" dirty="0" smtClean="0"/>
          </a:p>
        </p:txBody>
      </p:sp>
      <p:sp>
        <p:nvSpPr>
          <p:cNvPr id="61443" name="Rectangle 3"/>
          <p:cNvSpPr>
            <a:spLocks noGrp="1" noChangeArrowheads="1"/>
          </p:cNvSpPr>
          <p:nvPr>
            <p:ph type="body" sz="half" idx="4294967295"/>
          </p:nvPr>
        </p:nvSpPr>
        <p:spPr>
          <a:xfrm>
            <a:off x="0" y="714375"/>
            <a:ext cx="8964613" cy="5905500"/>
          </a:xfrm>
        </p:spPr>
        <p:txBody>
          <a:bodyPr/>
          <a:lstStyle/>
          <a:p>
            <a:pPr marL="0" indent="0">
              <a:spcBef>
                <a:spcPct val="0"/>
              </a:spcBef>
            </a:pPr>
            <a:r>
              <a:rPr lang="lv-LV" sz="2800" dirty="0" smtClean="0"/>
              <a:t>Riepām vajag </a:t>
            </a:r>
            <a:r>
              <a:rPr lang="lv-LV" sz="2800" b="1" dirty="0" smtClean="0"/>
              <a:t>gaisu</a:t>
            </a:r>
            <a:r>
              <a:rPr lang="lv-LV" sz="2800" dirty="0" smtClean="0"/>
              <a:t>, bez </a:t>
            </a:r>
            <a:r>
              <a:rPr lang="lv-LV" sz="2800" b="1" dirty="0" smtClean="0"/>
              <a:t>gaisa</a:t>
            </a:r>
            <a:r>
              <a:rPr lang="lv-LV" sz="2800" dirty="0" smtClean="0"/>
              <a:t> ar tām </a:t>
            </a:r>
            <a:r>
              <a:rPr lang="lv-LV" sz="2800" b="1" dirty="0" smtClean="0"/>
              <a:t>nevar tālu aizbraukt</a:t>
            </a:r>
            <a:r>
              <a:rPr lang="lv-LV" sz="2800" dirty="0" smtClean="0"/>
              <a:t>.</a:t>
            </a:r>
          </a:p>
          <a:p>
            <a:pPr marL="0" indent="0">
              <a:spcBef>
                <a:spcPct val="0"/>
              </a:spcBef>
            </a:pPr>
            <a:r>
              <a:rPr lang="lv-LV" sz="2800" dirty="0" smtClean="0"/>
              <a:t>I</a:t>
            </a:r>
            <a:r>
              <a:rPr lang="lv-LV" sz="2800" b="1" dirty="0" smtClean="0"/>
              <a:t>k pa laikam </a:t>
            </a:r>
            <a:r>
              <a:rPr lang="lv-LV" sz="2800" dirty="0" smtClean="0"/>
              <a:t>mums riepām </a:t>
            </a:r>
            <a:r>
              <a:rPr lang="lv-LV" sz="2800" b="1" dirty="0" smtClean="0"/>
              <a:t>gaisu vajag uzpildīt</a:t>
            </a:r>
            <a:r>
              <a:rPr lang="lv-LV" sz="2800" dirty="0" smtClean="0"/>
              <a:t>. Labāk to darīt </a:t>
            </a:r>
            <a:r>
              <a:rPr lang="lv-LV" sz="2800" b="1" dirty="0" smtClean="0"/>
              <a:t>regulāri</a:t>
            </a:r>
            <a:r>
              <a:rPr lang="lv-LV" sz="2800" dirty="0" smtClean="0"/>
              <a:t>.</a:t>
            </a:r>
          </a:p>
          <a:p>
            <a:pPr marL="0" indent="0">
              <a:spcBef>
                <a:spcPct val="0"/>
              </a:spcBef>
            </a:pPr>
            <a:r>
              <a:rPr lang="lv-LV" sz="2800" dirty="0" smtClean="0"/>
              <a:t>Arī </a:t>
            </a:r>
            <a:r>
              <a:rPr lang="lv-LV" sz="2800" b="1" dirty="0" smtClean="0"/>
              <a:t>mums vajag uzpildīties </a:t>
            </a:r>
            <a:r>
              <a:rPr lang="lv-LV" sz="2800" dirty="0" smtClean="0"/>
              <a:t>ar </a:t>
            </a:r>
            <a:r>
              <a:rPr lang="lv-LV" sz="2800" b="1" dirty="0" smtClean="0"/>
              <a:t>Dieva Garu dievkalpojumos</a:t>
            </a:r>
            <a:r>
              <a:rPr lang="lv-LV" sz="2800" dirty="0" smtClean="0"/>
              <a:t>, </a:t>
            </a:r>
            <a:r>
              <a:rPr lang="lv-LV" sz="2800" b="1" dirty="0" smtClean="0"/>
              <a:t>Bībeles stundās </a:t>
            </a:r>
            <a:r>
              <a:rPr lang="lv-LV" sz="2800" dirty="0" smtClean="0"/>
              <a:t>u.c.</a:t>
            </a:r>
          </a:p>
          <a:p>
            <a:pPr marL="0" indent="0">
              <a:spcBef>
                <a:spcPct val="0"/>
              </a:spcBef>
            </a:pPr>
            <a:r>
              <a:rPr lang="lv-LV" sz="2800" dirty="0" smtClean="0"/>
              <a:t>Ja apkārt </a:t>
            </a:r>
            <a:r>
              <a:rPr lang="lv-LV" sz="2800" b="1" dirty="0" smtClean="0"/>
              <a:t>brauc</a:t>
            </a:r>
            <a:r>
              <a:rPr lang="lv-LV" sz="2800" dirty="0" smtClean="0"/>
              <a:t> ar </a:t>
            </a:r>
            <a:r>
              <a:rPr lang="lv-LV" sz="2800" b="1" dirty="0" smtClean="0"/>
              <a:t>pustukšu</a:t>
            </a:r>
            <a:r>
              <a:rPr lang="lv-LV" sz="2800" dirty="0" smtClean="0"/>
              <a:t>, </a:t>
            </a:r>
            <a:r>
              <a:rPr lang="lv-LV" sz="2800" b="1" dirty="0" smtClean="0"/>
              <a:t>neuzpildītu riepu</a:t>
            </a:r>
            <a:r>
              <a:rPr lang="lv-LV" sz="2800" dirty="0" smtClean="0"/>
              <a:t>, tā </a:t>
            </a:r>
            <a:r>
              <a:rPr lang="lv-LV" sz="2800" b="1" dirty="0" smtClean="0"/>
              <a:t>ātrāk zaudē savu protektoru.</a:t>
            </a:r>
          </a:p>
          <a:p>
            <a:pPr marL="0" indent="0">
              <a:spcBef>
                <a:spcPct val="0"/>
              </a:spcBef>
            </a:pPr>
            <a:endParaRPr lang="lv-LV" sz="2800" dirty="0" smtClean="0"/>
          </a:p>
        </p:txBody>
      </p:sp>
      <p:pic>
        <p:nvPicPr>
          <p:cNvPr id="12294" name="Picture 6" descr="http://www.topriepas.lv/riepas_ar_slapekli.png"/>
          <p:cNvPicPr>
            <a:picLocks noChangeAspect="1" noChangeArrowheads="1"/>
          </p:cNvPicPr>
          <p:nvPr/>
        </p:nvPicPr>
        <p:blipFill>
          <a:blip r:embed="rId2" cstate="print"/>
          <a:srcRect/>
          <a:stretch>
            <a:fillRect/>
          </a:stretch>
        </p:blipFill>
        <p:spPr bwMode="auto">
          <a:xfrm>
            <a:off x="1428728" y="4143380"/>
            <a:ext cx="6357982" cy="2714620"/>
          </a:xfrm>
          <a:prstGeom prst="rect">
            <a:avLst/>
          </a:prstGeom>
          <a:ln>
            <a:noFill/>
          </a:ln>
          <a:effectLst>
            <a:softEdge rad="112500"/>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61442"/>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2294"/>
                                        </p:tgtEl>
                                        <p:attrNameLst>
                                          <p:attrName>style.visibility</p:attrName>
                                        </p:attrNameLst>
                                      </p:cBhvr>
                                      <p:to>
                                        <p:strVal val="visible"/>
                                      </p:to>
                                    </p:set>
                                    <p:animEffect transition="in" filter="fade">
                                      <p:cBhvr>
                                        <p:cTn id="9" dur="2000"/>
                                        <p:tgtEl>
                                          <p:spTgt spid="12294"/>
                                        </p:tgtEl>
                                      </p:cBhvr>
                                    </p:animEffect>
                                  </p:childTnLst>
                                </p:cTn>
                              </p:par>
                            </p:childTnLst>
                          </p:cTn>
                        </p:par>
                        <p:par>
                          <p:cTn id="10" fill="hold">
                            <p:stCondLst>
                              <p:cond delay="2000"/>
                            </p:stCondLst>
                            <p:childTnLst>
                              <p:par>
                                <p:cTn id="11" presetID="14" presetClass="entr" presetSubtype="10" fill="hold" grpId="0" nodeType="afterEffect">
                                  <p:stCondLst>
                                    <p:cond delay="0"/>
                                  </p:stCondLst>
                                  <p:childTnLst>
                                    <p:set>
                                      <p:cBhvr>
                                        <p:cTn id="12" dur="1" fill="hold">
                                          <p:stCondLst>
                                            <p:cond delay="0"/>
                                          </p:stCondLst>
                                        </p:cTn>
                                        <p:tgtEl>
                                          <p:spTgt spid="61443">
                                            <p:txEl>
                                              <p:pRg st="0" end="0"/>
                                            </p:txEl>
                                          </p:spTgt>
                                        </p:tgtEl>
                                        <p:attrNameLst>
                                          <p:attrName>style.visibility</p:attrName>
                                        </p:attrNameLst>
                                      </p:cBhvr>
                                      <p:to>
                                        <p:strVal val="visible"/>
                                      </p:to>
                                    </p:set>
                                    <p:animEffect transition="in" filter="randombar(horizontal)">
                                      <p:cBhvr>
                                        <p:cTn id="13" dur="500"/>
                                        <p:tgtEl>
                                          <p:spTgt spid="61443">
                                            <p:txEl>
                                              <p:pRg st="0" end="0"/>
                                            </p:txEl>
                                          </p:spTgt>
                                        </p:tgtEl>
                                      </p:cBhvr>
                                    </p:animEffect>
                                  </p:childTnLst>
                                </p:cTn>
                              </p:par>
                            </p:childTnLst>
                          </p:cTn>
                        </p:par>
                        <p:par>
                          <p:cTn id="14" fill="hold">
                            <p:stCondLst>
                              <p:cond delay="2500"/>
                            </p:stCondLst>
                            <p:childTnLst>
                              <p:par>
                                <p:cTn id="15" presetID="14" presetClass="entr" presetSubtype="10" fill="hold" grpId="0" nodeType="afterEffect">
                                  <p:stCondLst>
                                    <p:cond delay="0"/>
                                  </p:stCondLst>
                                  <p:childTnLst>
                                    <p:set>
                                      <p:cBhvr>
                                        <p:cTn id="16" dur="1" fill="hold">
                                          <p:stCondLst>
                                            <p:cond delay="0"/>
                                          </p:stCondLst>
                                        </p:cTn>
                                        <p:tgtEl>
                                          <p:spTgt spid="61443">
                                            <p:txEl>
                                              <p:pRg st="1" end="1"/>
                                            </p:txEl>
                                          </p:spTgt>
                                        </p:tgtEl>
                                        <p:attrNameLst>
                                          <p:attrName>style.visibility</p:attrName>
                                        </p:attrNameLst>
                                      </p:cBhvr>
                                      <p:to>
                                        <p:strVal val="visible"/>
                                      </p:to>
                                    </p:set>
                                    <p:animEffect transition="in" filter="randombar(horizontal)">
                                      <p:cBhvr>
                                        <p:cTn id="17" dur="500"/>
                                        <p:tgtEl>
                                          <p:spTgt spid="61443">
                                            <p:txEl>
                                              <p:pRg st="1" end="1"/>
                                            </p:txEl>
                                          </p:spTgt>
                                        </p:tgtEl>
                                      </p:cBhvr>
                                    </p:animEffect>
                                  </p:childTnLst>
                                </p:cTn>
                              </p:par>
                            </p:childTnLst>
                          </p:cTn>
                        </p:par>
                        <p:par>
                          <p:cTn id="18" fill="hold">
                            <p:stCondLst>
                              <p:cond delay="3000"/>
                            </p:stCondLst>
                            <p:childTnLst>
                              <p:par>
                                <p:cTn id="19" presetID="14" presetClass="entr" presetSubtype="10" fill="hold" grpId="0" nodeType="afterEffect">
                                  <p:stCondLst>
                                    <p:cond delay="0"/>
                                  </p:stCondLst>
                                  <p:childTnLst>
                                    <p:set>
                                      <p:cBhvr>
                                        <p:cTn id="20" dur="1" fill="hold">
                                          <p:stCondLst>
                                            <p:cond delay="0"/>
                                          </p:stCondLst>
                                        </p:cTn>
                                        <p:tgtEl>
                                          <p:spTgt spid="61443">
                                            <p:txEl>
                                              <p:pRg st="2" end="2"/>
                                            </p:txEl>
                                          </p:spTgt>
                                        </p:tgtEl>
                                        <p:attrNameLst>
                                          <p:attrName>style.visibility</p:attrName>
                                        </p:attrNameLst>
                                      </p:cBhvr>
                                      <p:to>
                                        <p:strVal val="visible"/>
                                      </p:to>
                                    </p:set>
                                    <p:animEffect transition="in" filter="randombar(horizontal)">
                                      <p:cBhvr>
                                        <p:cTn id="21" dur="500"/>
                                        <p:tgtEl>
                                          <p:spTgt spid="61443">
                                            <p:txEl>
                                              <p:pRg st="2" end="2"/>
                                            </p:txEl>
                                          </p:spTgt>
                                        </p:tgtEl>
                                      </p:cBhvr>
                                    </p:animEffect>
                                  </p:childTnLst>
                                </p:cTn>
                              </p:par>
                            </p:childTnLst>
                          </p:cTn>
                        </p:par>
                        <p:par>
                          <p:cTn id="22" fill="hold">
                            <p:stCondLst>
                              <p:cond delay="3500"/>
                            </p:stCondLst>
                            <p:childTnLst>
                              <p:par>
                                <p:cTn id="23" presetID="14" presetClass="entr" presetSubtype="10" fill="hold" grpId="0" nodeType="afterEffect">
                                  <p:stCondLst>
                                    <p:cond delay="0"/>
                                  </p:stCondLst>
                                  <p:childTnLst>
                                    <p:set>
                                      <p:cBhvr>
                                        <p:cTn id="24" dur="1" fill="hold">
                                          <p:stCondLst>
                                            <p:cond delay="0"/>
                                          </p:stCondLst>
                                        </p:cTn>
                                        <p:tgtEl>
                                          <p:spTgt spid="61443">
                                            <p:txEl>
                                              <p:pRg st="3" end="3"/>
                                            </p:txEl>
                                          </p:spTgt>
                                        </p:tgtEl>
                                        <p:attrNameLst>
                                          <p:attrName>style.visibility</p:attrName>
                                        </p:attrNameLst>
                                      </p:cBhvr>
                                      <p:to>
                                        <p:strVal val="visible"/>
                                      </p:to>
                                    </p:set>
                                    <p:animEffect transition="in" filter="randombar(horizontal)">
                                      <p:cBhvr>
                                        <p:cTn id="25" dur="500"/>
                                        <p:tgtEl>
                                          <p:spTgt spid="6144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2" grpId="0" autoUpdateAnimBg="0"/>
      <p:bldP spid="61443" grpId="0" build="p" autoUpdateAnimBg="0" advAuto="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2204</TotalTime>
  <Words>832</Words>
  <Application>Microsoft Office PowerPoint</Application>
  <PresentationFormat>On-screen Show (4:3)</PresentationFormat>
  <Paragraphs>82</Paragraphs>
  <Slides>13</Slides>
  <Notes>1</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Mt.7:17-21 Labs koks  un sabojāts koks</vt:lpstr>
      <vt:lpstr>Slide 2</vt:lpstr>
      <vt:lpstr>Slide 3</vt:lpstr>
      <vt:lpstr>Slide 4</vt:lpstr>
      <vt:lpstr>Kādi ir patiesi labi darbi?</vt:lpstr>
      <vt:lpstr>Slide 6</vt:lpstr>
      <vt:lpstr>Kāds ir labs koks?</vt:lpstr>
      <vt:lpstr>1. Riepas protektors</vt:lpstr>
      <vt:lpstr>2. Riepas gaiss</vt:lpstr>
      <vt:lpstr>3. Riepas pēdas</vt:lpstr>
      <vt:lpstr>4. Riepa ir tikai daļa no auto</vt:lpstr>
      <vt:lpstr>Labs koks un sabojāts koks</vt:lpstr>
      <vt:lpstr>Un Dieva miers, kas ir augstāks par visu saprašanu lai pasargā jūsu sirdis un jūsu domas. Āmen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Mt.7:17-21 Labs koks  un sabojāts koks</dc:title>
  <dc:creator>Rob</dc:creator>
  <cp:lastModifiedBy>Rob</cp:lastModifiedBy>
  <cp:revision>3</cp:revision>
  <dcterms:created xsi:type="dcterms:W3CDTF">2022-07-23T18:00:59Z</dcterms:created>
  <dcterms:modified xsi:type="dcterms:W3CDTF">2022-07-25T06:45:24Z</dcterms:modified>
</cp:coreProperties>
</file>